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512" r:id="rId2"/>
    <p:sldId id="513" r:id="rId3"/>
    <p:sldId id="531" r:id="rId4"/>
    <p:sldId id="554" r:id="rId5"/>
    <p:sldId id="556" r:id="rId6"/>
    <p:sldId id="557" r:id="rId7"/>
    <p:sldId id="558" r:id="rId8"/>
    <p:sldId id="559" r:id="rId9"/>
    <p:sldId id="560" r:id="rId10"/>
    <p:sldId id="532" r:id="rId11"/>
    <p:sldId id="503" r:id="rId12"/>
    <p:sldId id="499" r:id="rId13"/>
    <p:sldId id="500" r:id="rId14"/>
    <p:sldId id="501" r:id="rId15"/>
    <p:sldId id="555" r:id="rId16"/>
    <p:sldId id="534" r:id="rId17"/>
    <p:sldId id="502" r:id="rId18"/>
    <p:sldId id="449" r:id="rId19"/>
    <p:sldId id="535" r:id="rId20"/>
    <p:sldId id="450" r:id="rId21"/>
    <p:sldId id="451" r:id="rId22"/>
    <p:sldId id="536" r:id="rId23"/>
    <p:sldId id="508" r:id="rId24"/>
    <p:sldId id="533" r:id="rId25"/>
    <p:sldId id="540" r:id="rId26"/>
    <p:sldId id="537" r:id="rId27"/>
    <p:sldId id="538" r:id="rId28"/>
    <p:sldId id="539" r:id="rId29"/>
    <p:sldId id="522" r:id="rId30"/>
    <p:sldId id="523" r:id="rId31"/>
    <p:sldId id="541" r:id="rId32"/>
    <p:sldId id="542" r:id="rId33"/>
    <p:sldId id="507" r:id="rId34"/>
    <p:sldId id="453" r:id="rId35"/>
    <p:sldId id="545" r:id="rId36"/>
    <p:sldId id="546" r:id="rId37"/>
    <p:sldId id="547" r:id="rId38"/>
    <p:sldId id="548" r:id="rId39"/>
    <p:sldId id="517" r:id="rId40"/>
    <p:sldId id="469" r:id="rId41"/>
    <p:sldId id="470" r:id="rId42"/>
    <p:sldId id="518" r:id="rId43"/>
    <p:sldId id="479" r:id="rId44"/>
    <p:sldId id="473" r:id="rId45"/>
    <p:sldId id="487" r:id="rId46"/>
    <p:sldId id="509" r:id="rId47"/>
    <p:sldId id="510" r:id="rId48"/>
    <p:sldId id="514" r:id="rId49"/>
    <p:sldId id="515" r:id="rId50"/>
    <p:sldId id="519" r:id="rId51"/>
    <p:sldId id="486" r:id="rId52"/>
    <p:sldId id="526" r:id="rId53"/>
    <p:sldId id="520" r:id="rId54"/>
    <p:sldId id="521" r:id="rId55"/>
    <p:sldId id="561" r:id="rId56"/>
    <p:sldId id="549" r:id="rId57"/>
    <p:sldId id="550" r:id="rId58"/>
    <p:sldId id="527" r:id="rId59"/>
    <p:sldId id="552" r:id="rId60"/>
    <p:sldId id="551" r:id="rId61"/>
    <p:sldId id="553" r:id="rId62"/>
    <p:sldId id="528" r:id="rId63"/>
    <p:sldId id="494" r:id="rId64"/>
    <p:sldId id="455" r:id="rId65"/>
    <p:sldId id="511" r:id="rId66"/>
    <p:sldId id="478" r:id="rId67"/>
    <p:sldId id="516"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4" d="100"/>
          <a:sy n="104" d="100"/>
        </p:scale>
        <p:origin x="1188"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6A68B9-8E55-494F-A0BF-7779808A96E4}" type="datetimeFigureOut">
              <a:rPr lang="en-US" smtClean="0"/>
              <a:pPr/>
              <a:t>10/28/2025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2EA580-0A8F-402B-B1C9-551936B5489B}" type="slidenum">
              <a:rPr lang="en-US" smtClean="0"/>
              <a:pPr/>
              <a:t>‹#›</a:t>
            </a:fld>
            <a:endParaRPr lang="en-US"/>
          </a:p>
        </p:txBody>
      </p:sp>
    </p:spTree>
    <p:extLst>
      <p:ext uri="{BB962C8B-B14F-4D97-AF65-F5344CB8AC3E}">
        <p14:creationId xmlns:p14="http://schemas.microsoft.com/office/powerpoint/2010/main" val="1917785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B44BEA-9881-4B85-9DF7-8DC41D01D190}" type="slidenum">
              <a:rPr lang="en-US" smtClean="0"/>
              <a:pPr/>
              <a:t>51</a:t>
            </a:fld>
            <a:endParaRPr lang="en-US"/>
          </a:p>
        </p:txBody>
      </p:sp>
    </p:spTree>
    <p:extLst>
      <p:ext uri="{BB962C8B-B14F-4D97-AF65-F5344CB8AC3E}">
        <p14:creationId xmlns:p14="http://schemas.microsoft.com/office/powerpoint/2010/main" val="4209277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B44BEA-9881-4B85-9DF7-8DC41D01D190}" type="slidenum">
              <a:rPr lang="en-US" smtClean="0"/>
              <a:pPr/>
              <a:t>52</a:t>
            </a:fld>
            <a:endParaRPr lang="en-US"/>
          </a:p>
        </p:txBody>
      </p:sp>
    </p:spTree>
    <p:extLst>
      <p:ext uri="{BB962C8B-B14F-4D97-AF65-F5344CB8AC3E}">
        <p14:creationId xmlns:p14="http://schemas.microsoft.com/office/powerpoint/2010/main" val="187076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B44BEA-9881-4B85-9DF7-8DC41D01D190}" type="slidenum">
              <a:rPr lang="en-US" smtClean="0"/>
              <a:pPr/>
              <a:t>55</a:t>
            </a:fld>
            <a:endParaRPr lang="en-US"/>
          </a:p>
        </p:txBody>
      </p:sp>
    </p:spTree>
    <p:extLst>
      <p:ext uri="{BB962C8B-B14F-4D97-AF65-F5344CB8AC3E}">
        <p14:creationId xmlns:p14="http://schemas.microsoft.com/office/powerpoint/2010/main" val="828060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B44BEA-9881-4B85-9DF7-8DC41D01D190}" type="slidenum">
              <a:rPr lang="en-US" smtClean="0"/>
              <a:pPr/>
              <a:t>59</a:t>
            </a:fld>
            <a:endParaRPr lang="en-US"/>
          </a:p>
        </p:txBody>
      </p:sp>
    </p:spTree>
    <p:extLst>
      <p:ext uri="{BB962C8B-B14F-4D97-AF65-F5344CB8AC3E}">
        <p14:creationId xmlns:p14="http://schemas.microsoft.com/office/powerpoint/2010/main" val="56573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B44BEA-9881-4B85-9DF7-8DC41D01D190}" type="slidenum">
              <a:rPr lang="en-US" smtClean="0"/>
              <a:pPr/>
              <a:t>60</a:t>
            </a:fld>
            <a:endParaRPr lang="en-US"/>
          </a:p>
        </p:txBody>
      </p:sp>
    </p:spTree>
    <p:extLst>
      <p:ext uri="{BB962C8B-B14F-4D97-AF65-F5344CB8AC3E}">
        <p14:creationId xmlns:p14="http://schemas.microsoft.com/office/powerpoint/2010/main" val="4156211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2B44BEA-9881-4B85-9DF7-8DC41D01D190}" type="slidenum">
              <a:rPr lang="en-US" smtClean="0"/>
              <a:pPr/>
              <a:t>61</a:t>
            </a:fld>
            <a:endParaRPr lang="en-US"/>
          </a:p>
        </p:txBody>
      </p:sp>
    </p:spTree>
    <p:extLst>
      <p:ext uri="{BB962C8B-B14F-4D97-AF65-F5344CB8AC3E}">
        <p14:creationId xmlns:p14="http://schemas.microsoft.com/office/powerpoint/2010/main" val="372713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9.png"/><Relationship Id="rId7" Type="http://schemas.openxmlformats.org/officeDocument/2006/relationships/hyperlink" Target="https://www.bigbenddarkskyreserve.org/lighting"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www.pollinator.org/" TargetMode="Externa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hyperlink" Target="https://birdcast.info/migration-tools/live-migration-maps/" TargetMode="External"/><Relationship Id="rId5" Type="http://schemas.openxmlformats.org/officeDocument/2006/relationships/hyperlink" Target="https://www.allaboutbirds.org/news/mesmerizing-migration-watch-118-bird-species-migrate-across-a-map-of-the-western-hemisphere/" TargetMode="External"/><Relationship Id="rId4" Type="http://schemas.openxmlformats.org/officeDocument/2006/relationships/image" Target="../media/image73.gif"/></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hyperlink" Target="http://www.missouriskies.org/"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birdcast.info/news/major-collision-event-in-chicago-4-5-october-2023" TargetMode="External"/><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1.png"/></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3.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82.png"/></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5.png"/><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hyperlink" Target="https://darkskymissouri.org/get-involved/certify-home"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jpg"/><Relationship Id="rId4" Type="http://schemas.openxmlformats.org/officeDocument/2006/relationships/image" Target="../media/image11.png"/></Relationships>
</file>

<file path=ppt/slides/_rels/slide6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mailto:birdfriendlycommunities@mrbo.org" TargetMode="External"/><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11.png"/><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3.png"/><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3" Type="http://schemas.openxmlformats.org/officeDocument/2006/relationships/hyperlink" Target="https://darksky.org/resources/what-is-light-pollution/light-pollution-solutions/lighting/my-neighbors-lighting/"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darksky.org/what-we-do/international-dark-sky-places/apply/"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darksky.org/what-we-do/advancing-responsible-outdoor-lighting/darksky-recognized-codes-and-statutes/"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darksky.org/images/header//idsa_img_customHeader-bg-118981.jpg"/>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66" name="Straight Connector 65"/>
          <p:cNvCxnSpPr/>
          <p:nvPr/>
        </p:nvCxnSpPr>
        <p:spPr>
          <a:xfrm flipV="1">
            <a:off x="11113" y="3120369"/>
            <a:ext cx="787400" cy="55608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381000" y="1600200"/>
            <a:ext cx="8229600" cy="182879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500" b="1" dirty="0" smtClean="0">
                <a:solidFill>
                  <a:srgbClr val="FF0000"/>
                </a:solidFill>
                <a:latin typeface="Centaur" panose="02030504050205020304" pitchFamily="18" charset="0"/>
              </a:rPr>
              <a:t>Monarchs, Milkweed and</a:t>
            </a:r>
          </a:p>
          <a:p>
            <a:r>
              <a:rPr lang="en-US" sz="5500" b="1" dirty="0" smtClean="0">
                <a:solidFill>
                  <a:srgbClr val="FF0000"/>
                </a:solidFill>
                <a:latin typeface="Centaur" panose="02030504050205020304" pitchFamily="18" charset="0"/>
              </a:rPr>
              <a:t>The Milky Way</a:t>
            </a:r>
            <a:endParaRPr lang="en-US" sz="5500" b="1" dirty="0">
              <a:solidFill>
                <a:srgbClr val="FF0000"/>
              </a:solidFill>
              <a:latin typeface="Centaur" panose="02030504050205020304" pitchFamily="18" charset="0"/>
            </a:endParaRPr>
          </a:p>
        </p:txBody>
      </p:sp>
      <p:sp>
        <p:nvSpPr>
          <p:cNvPr id="12" name="Title 1"/>
          <p:cNvSpPr txBox="1">
            <a:spLocks/>
          </p:cNvSpPr>
          <p:nvPr/>
        </p:nvSpPr>
        <p:spPr>
          <a:xfrm>
            <a:off x="307975" y="3791603"/>
            <a:ext cx="8229600" cy="609599"/>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err="1">
                <a:solidFill>
                  <a:schemeClr val="accent6">
                    <a:lumMod val="75000"/>
                  </a:schemeClr>
                </a:solidFill>
                <a:latin typeface="Centaur" panose="02030504050205020304" pitchFamily="18" charset="0"/>
              </a:rPr>
              <a:t>Vayujeet</a:t>
            </a:r>
            <a:r>
              <a:rPr lang="en-US" b="1" dirty="0">
                <a:solidFill>
                  <a:schemeClr val="accent6">
                    <a:lumMod val="75000"/>
                  </a:schemeClr>
                </a:solidFill>
                <a:latin typeface="Centaur" panose="02030504050205020304" pitchFamily="18" charset="0"/>
              </a:rPr>
              <a:t> </a:t>
            </a:r>
            <a:r>
              <a:rPr lang="en-US" b="1" dirty="0" err="1">
                <a:solidFill>
                  <a:schemeClr val="accent6">
                    <a:lumMod val="75000"/>
                  </a:schemeClr>
                </a:solidFill>
                <a:latin typeface="Centaur" panose="02030504050205020304" pitchFamily="18" charset="0"/>
              </a:rPr>
              <a:t>Gokhale</a:t>
            </a:r>
            <a:endParaRPr lang="en-US" b="1" dirty="0">
              <a:solidFill>
                <a:schemeClr val="accent6">
                  <a:lumMod val="75000"/>
                </a:schemeClr>
              </a:solidFill>
              <a:latin typeface="Centaur" panose="02030504050205020304" pitchFamily="18" charset="0"/>
            </a:endParaRPr>
          </a:p>
        </p:txBody>
      </p:sp>
      <p:pic>
        <p:nvPicPr>
          <p:cNvPr id="10" name="Picture 2"/>
          <p:cNvPicPr>
            <a:picLocks noChangeAspect="1" noChangeArrowheads="1"/>
          </p:cNvPicPr>
          <p:nvPr/>
        </p:nvPicPr>
        <p:blipFill>
          <a:blip r:embed="rId2" cstate="print"/>
          <a:srcRect/>
          <a:stretch>
            <a:fillRect/>
          </a:stretch>
        </p:blipFill>
        <p:spPr bwMode="auto">
          <a:xfrm>
            <a:off x="7239000" y="1"/>
            <a:ext cx="1904999" cy="765772"/>
          </a:xfrm>
          <a:prstGeom prst="rect">
            <a:avLst/>
          </a:prstGeom>
          <a:noFill/>
          <a:ln w="9525">
            <a:noFill/>
            <a:miter lim="800000"/>
            <a:headEnd/>
            <a:tailEnd/>
          </a:ln>
          <a:effectLst/>
        </p:spPr>
      </p:pic>
      <p:sp>
        <p:nvSpPr>
          <p:cNvPr id="14" name="Rectangle 13"/>
          <p:cNvSpPr/>
          <p:nvPr/>
        </p:nvSpPr>
        <p:spPr>
          <a:xfrm>
            <a:off x="2171699" y="4763805"/>
            <a:ext cx="4495800" cy="1200329"/>
          </a:xfrm>
          <a:prstGeom prst="rect">
            <a:avLst/>
          </a:prstGeom>
        </p:spPr>
        <p:txBody>
          <a:bodyPr wrap="square">
            <a:spAutoFit/>
          </a:bodyPr>
          <a:lstStyle/>
          <a:p>
            <a:pPr algn="ctr"/>
            <a:r>
              <a:rPr lang="en-US" sz="2400" dirty="0">
                <a:latin typeface="Centaur" panose="02030504050205020304" pitchFamily="18" charset="0"/>
              </a:rPr>
              <a:t>Professor of Physics and Astronomy,</a:t>
            </a:r>
            <a:br>
              <a:rPr lang="en-US" sz="2400" dirty="0">
                <a:latin typeface="Centaur" panose="02030504050205020304" pitchFamily="18" charset="0"/>
              </a:rPr>
            </a:br>
            <a:r>
              <a:rPr lang="en-US" sz="2400" dirty="0">
                <a:latin typeface="Centaur" panose="02030504050205020304" pitchFamily="18" charset="0"/>
              </a:rPr>
              <a:t>Truman State </a:t>
            </a:r>
            <a:r>
              <a:rPr lang="en-US" sz="2400" dirty="0" smtClean="0">
                <a:latin typeface="Centaur" panose="02030504050205020304" pitchFamily="18" charset="0"/>
              </a:rPr>
              <a:t>University</a:t>
            </a:r>
          </a:p>
          <a:p>
            <a:pPr algn="ctr"/>
            <a:r>
              <a:rPr lang="en-US" sz="2400" dirty="0" err="1" smtClean="0">
                <a:latin typeface="Centaur" panose="02030504050205020304" pitchFamily="18" charset="0"/>
              </a:rPr>
              <a:t>DarkSky</a:t>
            </a:r>
            <a:r>
              <a:rPr lang="en-US" sz="2400" dirty="0" smtClean="0">
                <a:latin typeface="Centaur" panose="02030504050205020304" pitchFamily="18" charset="0"/>
              </a:rPr>
              <a:t> Missouri</a:t>
            </a:r>
            <a:endParaRPr lang="en-US" sz="2400" dirty="0">
              <a:latin typeface="Centaur" panose="02030504050205020304" pitchFamily="18"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1</a:t>
            </a:fld>
            <a:endParaRPr lang="en-US"/>
          </a:p>
        </p:txBody>
      </p:sp>
      <p:pic>
        <p:nvPicPr>
          <p:cNvPr id="3" name="Picture 2"/>
          <p:cNvPicPr>
            <a:picLocks noChangeAspect="1"/>
          </p:cNvPicPr>
          <p:nvPr/>
        </p:nvPicPr>
        <p:blipFill>
          <a:blip r:embed="rId3"/>
          <a:stretch>
            <a:fillRect/>
          </a:stretch>
        </p:blipFill>
        <p:spPr>
          <a:xfrm>
            <a:off x="4105220" y="95146"/>
            <a:ext cx="781159" cy="743054"/>
          </a:xfrm>
          <a:prstGeom prst="rect">
            <a:avLst/>
          </a:prstGeom>
        </p:spPr>
      </p:pic>
      <p:pic>
        <p:nvPicPr>
          <p:cNvPr id="5" name="Picture 4"/>
          <p:cNvPicPr>
            <a:picLocks noChangeAspect="1"/>
          </p:cNvPicPr>
          <p:nvPr/>
        </p:nvPicPr>
        <p:blipFill>
          <a:blip r:embed="rId4"/>
          <a:stretch>
            <a:fillRect/>
          </a:stretch>
        </p:blipFill>
        <p:spPr>
          <a:xfrm>
            <a:off x="2352386" y="5975297"/>
            <a:ext cx="4134427" cy="762106"/>
          </a:xfrm>
          <a:prstGeom prst="rect">
            <a:avLst/>
          </a:prstGeom>
        </p:spPr>
      </p:pic>
      <p:pic>
        <p:nvPicPr>
          <p:cNvPr id="15" name="Picture 14"/>
          <p:cNvPicPr>
            <a:picLocks noChangeAspect="1"/>
          </p:cNvPicPr>
          <p:nvPr/>
        </p:nvPicPr>
        <p:blipFill>
          <a:blip r:embed="rId5"/>
          <a:stretch>
            <a:fillRect/>
          </a:stretch>
        </p:blipFill>
        <p:spPr>
          <a:xfrm>
            <a:off x="0" y="0"/>
            <a:ext cx="1333871" cy="991444"/>
          </a:xfrm>
          <a:prstGeom prst="rect">
            <a:avLst/>
          </a:prstGeom>
        </p:spPr>
      </p:pic>
    </p:spTree>
    <p:extLst>
      <p:ext uri="{BB962C8B-B14F-4D97-AF65-F5344CB8AC3E}">
        <p14:creationId xmlns:p14="http://schemas.microsoft.com/office/powerpoint/2010/main" val="42121247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7" y="2128736"/>
            <a:ext cx="9134273" cy="1728281"/>
          </a:xfrm>
        </p:spPr>
        <p:txBody>
          <a:bodyPr>
            <a:noAutofit/>
          </a:bodyPr>
          <a:lstStyle/>
          <a:p>
            <a:r>
              <a:rPr lang="en-US" sz="7200" b="1" dirty="0">
                <a:solidFill>
                  <a:srgbClr val="00B0F0"/>
                </a:solidFill>
                <a:effectLst>
                  <a:outerShdw blurRad="38100" dist="38100" dir="2700000" algn="tl">
                    <a:srgbClr val="000000">
                      <a:alpha val="43137"/>
                    </a:srgbClr>
                  </a:outerShdw>
                </a:effectLst>
                <a:latin typeface="Centaur"/>
              </a:rPr>
              <a:t>Perspective</a:t>
            </a:r>
            <a:endParaRPr lang="en-US" sz="7200" dirty="0"/>
          </a:p>
        </p:txBody>
      </p:sp>
      <p:pic>
        <p:nvPicPr>
          <p:cNvPr id="10" name="Picture 2"/>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sp>
        <p:nvSpPr>
          <p:cNvPr id="3" name="Title 1">
            <a:extLst>
              <a:ext uri="{FF2B5EF4-FFF2-40B4-BE49-F238E27FC236}">
                <a16:creationId xmlns:a16="http://schemas.microsoft.com/office/drawing/2014/main" id="{98ED954E-7A82-9011-DEA3-A76AF008106D}"/>
              </a:ext>
            </a:extLst>
          </p:cNvPr>
          <p:cNvSpPr txBox="1">
            <a:spLocks/>
          </p:cNvSpPr>
          <p:nvPr/>
        </p:nvSpPr>
        <p:spPr>
          <a:xfrm>
            <a:off x="4114800" y="5181600"/>
            <a:ext cx="4876800" cy="120035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b="0" i="1"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“…shadows from the starlight,</a:t>
            </a:r>
          </a:p>
          <a:p>
            <a:pPr marL="0" marR="0" lvl="0" indent="0" defTabSz="914400" rtl="0" eaLnBrk="1" fontAlgn="auto" latinLnBrk="0" hangingPunct="1">
              <a:lnSpc>
                <a:spcPct val="100000"/>
              </a:lnSpc>
              <a:spcBef>
                <a:spcPct val="0"/>
              </a:spcBef>
              <a:spcAft>
                <a:spcPts val="0"/>
              </a:spcAft>
              <a:buClrTx/>
              <a:buSzTx/>
              <a:buFontTx/>
              <a:buNone/>
              <a:tabLst/>
              <a:defRPr/>
            </a:pPr>
            <a:r>
              <a:rPr lang="en-US" sz="2800" i="1" dirty="0">
                <a:latin typeface="Times New Roman" pitchFamily="18" charset="0"/>
                <a:ea typeface="+mj-ea"/>
                <a:cs typeface="Times New Roman" pitchFamily="18" charset="0"/>
              </a:rPr>
              <a:t>softer than a lullaby…”</a:t>
            </a:r>
            <a:endParaRPr kumimoji="0" lang="en-US" sz="2800" b="0" i="1"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pic>
        <p:nvPicPr>
          <p:cNvPr id="6" name="Picture 5"/>
          <p:cNvPicPr>
            <a:picLocks noChangeAspect="1"/>
          </p:cNvPicPr>
          <p:nvPr/>
        </p:nvPicPr>
        <p:blipFill>
          <a:blip r:embed="rId3"/>
          <a:stretch>
            <a:fillRect/>
          </a:stretch>
        </p:blipFill>
        <p:spPr>
          <a:xfrm>
            <a:off x="0" y="0"/>
            <a:ext cx="1127699" cy="838200"/>
          </a:xfrm>
          <a:prstGeom prst="rect">
            <a:avLst/>
          </a:prstGeom>
        </p:spPr>
      </p:pic>
    </p:spTree>
    <p:extLst>
      <p:ext uri="{BB962C8B-B14F-4D97-AF65-F5344CB8AC3E}">
        <p14:creationId xmlns:p14="http://schemas.microsoft.com/office/powerpoint/2010/main" val="30384130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29000"/>
            <a:ext cx="9144000" cy="685800"/>
          </a:xfrm>
        </p:spPr>
        <p:txBody>
          <a:bodyPr>
            <a:noAutofit/>
          </a:bodyPr>
          <a:lstStyle/>
          <a:p>
            <a:r>
              <a:rPr lang="en-US" sz="5000" b="1" dirty="0" smtClean="0">
                <a:solidFill>
                  <a:schemeClr val="accent6">
                    <a:lumMod val="75000"/>
                  </a:schemeClr>
                </a:solidFill>
                <a:latin typeface="Centaur" panose="02030504050205020304" pitchFamily="18" charset="0"/>
              </a:rPr>
              <a:t>Spring time in America</a:t>
            </a:r>
            <a:endParaRPr lang="en-US" sz="5000" b="1" dirty="0">
              <a:latin typeface="Centaur" panose="02030504050205020304" pitchFamily="18" charset="0"/>
            </a:endParaRPr>
          </a:p>
        </p:txBody>
      </p:sp>
      <p:pic>
        <p:nvPicPr>
          <p:cNvPr id="10" name="Picture 2"/>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457200" y="914400"/>
            <a:ext cx="3437835" cy="2514600"/>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a:srcRect/>
          <a:stretch>
            <a:fillRect/>
          </a:stretch>
        </p:blipFill>
        <p:spPr bwMode="auto">
          <a:xfrm>
            <a:off x="2286000" y="4191000"/>
            <a:ext cx="4495800" cy="2452255"/>
          </a:xfrm>
          <a:prstGeom prst="rect">
            <a:avLst/>
          </a:prstGeom>
          <a:noFill/>
          <a:ln w="9525">
            <a:noFill/>
            <a:miter lim="800000"/>
            <a:headEnd/>
            <a:tailEnd/>
          </a:ln>
          <a:effectLst/>
        </p:spPr>
      </p:pic>
      <p:pic>
        <p:nvPicPr>
          <p:cNvPr id="3077" name="Picture 5"/>
          <p:cNvPicPr>
            <a:picLocks noChangeAspect="1" noChangeArrowheads="1"/>
          </p:cNvPicPr>
          <p:nvPr/>
        </p:nvPicPr>
        <p:blipFill>
          <a:blip r:embed="rId5"/>
          <a:srcRect/>
          <a:stretch>
            <a:fillRect/>
          </a:stretch>
        </p:blipFill>
        <p:spPr bwMode="auto">
          <a:xfrm>
            <a:off x="5486400" y="914400"/>
            <a:ext cx="3464403" cy="2609850"/>
          </a:xfrm>
          <a:prstGeom prst="rect">
            <a:avLst/>
          </a:prstGeom>
          <a:noFill/>
          <a:ln w="9525">
            <a:noFill/>
            <a:miter lim="800000"/>
            <a:headEnd/>
            <a:tailEnd/>
          </a:ln>
          <a:effectLst/>
        </p:spPr>
      </p:pic>
      <p:pic>
        <p:nvPicPr>
          <p:cNvPr id="8" name="Picture 7"/>
          <p:cNvPicPr>
            <a:picLocks noChangeAspect="1"/>
          </p:cNvPicPr>
          <p:nvPr/>
        </p:nvPicPr>
        <p:blipFill>
          <a:blip r:embed="rId6"/>
          <a:stretch>
            <a:fillRect/>
          </a:stretch>
        </p:blipFill>
        <p:spPr>
          <a:xfrm>
            <a:off x="0" y="0"/>
            <a:ext cx="1127699" cy="838200"/>
          </a:xfrm>
          <a:prstGeom prst="rect">
            <a:avLst/>
          </a:prstGeom>
        </p:spPr>
      </p:pic>
    </p:spTree>
    <p:extLst>
      <p:ext uri="{BB962C8B-B14F-4D97-AF65-F5344CB8AC3E}">
        <p14:creationId xmlns:p14="http://schemas.microsoft.com/office/powerpoint/2010/main" val="13085776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fontScale="90000"/>
          </a:bodyPr>
          <a:lstStyle/>
          <a:p>
            <a:pPr algn="ctr"/>
            <a:r>
              <a:rPr lang="en-US" sz="3600" b="1" dirty="0" smtClean="0">
                <a:solidFill>
                  <a:schemeClr val="tx2">
                    <a:lumMod val="60000"/>
                    <a:lumOff val="40000"/>
                  </a:schemeClr>
                </a:solidFill>
              </a:rPr>
              <a:t>Blue Skies</a:t>
            </a:r>
            <a:r>
              <a:rPr lang="en-US" sz="3600" b="1" dirty="0" smtClean="0"/>
              <a:t>, Twilight, and </a:t>
            </a:r>
            <a:br>
              <a:rPr lang="en-US" sz="3600" b="1" dirty="0" smtClean="0"/>
            </a:br>
            <a:r>
              <a:rPr lang="en-US" sz="3600" b="1" dirty="0" smtClean="0"/>
              <a:t>Darkness at Night</a:t>
            </a:r>
            <a:endParaRPr lang="en-US" sz="3600" b="1"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12</a:t>
            </a:fld>
            <a:endParaRPr lang="en-US"/>
          </a:p>
        </p:txBody>
      </p:sp>
      <p:pic>
        <p:nvPicPr>
          <p:cNvPr id="4098" name="Picture 2"/>
          <p:cNvPicPr>
            <a:picLocks noChangeAspect="1" noChangeArrowheads="1"/>
          </p:cNvPicPr>
          <p:nvPr/>
        </p:nvPicPr>
        <p:blipFill>
          <a:blip r:embed="rId2"/>
          <a:srcRect/>
          <a:stretch>
            <a:fillRect/>
          </a:stretch>
        </p:blipFill>
        <p:spPr bwMode="auto">
          <a:xfrm>
            <a:off x="304800" y="1362436"/>
            <a:ext cx="8534400" cy="5495564"/>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pic>
        <p:nvPicPr>
          <p:cNvPr id="8" name="Picture 7"/>
          <p:cNvPicPr>
            <a:picLocks noChangeAspect="1"/>
          </p:cNvPicPr>
          <p:nvPr/>
        </p:nvPicPr>
        <p:blipFill>
          <a:blip r:embed="rId4"/>
          <a:stretch>
            <a:fillRect/>
          </a:stretch>
        </p:blipFill>
        <p:spPr>
          <a:xfrm>
            <a:off x="0" y="0"/>
            <a:ext cx="1333871" cy="991444"/>
          </a:xfrm>
          <a:prstGeom prst="rect">
            <a:avLst/>
          </a:prstGeom>
        </p:spPr>
      </p:pic>
    </p:spTree>
    <p:extLst>
      <p:ext uri="{BB962C8B-B14F-4D97-AF65-F5344CB8AC3E}">
        <p14:creationId xmlns:p14="http://schemas.microsoft.com/office/powerpoint/2010/main" val="39462596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fontScale="90000"/>
          </a:bodyPr>
          <a:lstStyle/>
          <a:p>
            <a:pPr algn="ctr"/>
            <a:r>
              <a:rPr lang="en-US" sz="3600" b="1" dirty="0" smtClean="0"/>
              <a:t>Blue Skies, </a:t>
            </a:r>
            <a:r>
              <a:rPr lang="en-US" sz="3600" b="1" dirty="0" smtClean="0">
                <a:solidFill>
                  <a:schemeClr val="accent6"/>
                </a:solidFill>
              </a:rPr>
              <a:t>Twilight</a:t>
            </a:r>
            <a:r>
              <a:rPr lang="en-US" sz="3600" b="1" dirty="0" smtClean="0"/>
              <a:t>, and </a:t>
            </a:r>
            <a:br>
              <a:rPr lang="en-US" sz="3600" b="1" dirty="0" smtClean="0"/>
            </a:br>
            <a:r>
              <a:rPr lang="en-US" sz="3600" b="1" dirty="0" smtClean="0"/>
              <a:t>Darkness at Night</a:t>
            </a:r>
            <a:endParaRPr lang="en-US" sz="3600" b="1"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13</a:t>
            </a:fld>
            <a:endParaRPr lang="en-US"/>
          </a:p>
        </p:txBody>
      </p:sp>
      <p:pic>
        <p:nvPicPr>
          <p:cNvPr id="3074" name="Picture 2"/>
          <p:cNvPicPr>
            <a:picLocks noChangeAspect="1" noChangeArrowheads="1"/>
          </p:cNvPicPr>
          <p:nvPr/>
        </p:nvPicPr>
        <p:blipFill>
          <a:blip r:embed="rId2"/>
          <a:srcRect/>
          <a:stretch>
            <a:fillRect/>
          </a:stretch>
        </p:blipFill>
        <p:spPr bwMode="auto">
          <a:xfrm>
            <a:off x="0" y="1650035"/>
            <a:ext cx="9143999" cy="5207965"/>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pic>
        <p:nvPicPr>
          <p:cNvPr id="8" name="Picture 7"/>
          <p:cNvPicPr>
            <a:picLocks noChangeAspect="1"/>
          </p:cNvPicPr>
          <p:nvPr/>
        </p:nvPicPr>
        <p:blipFill>
          <a:blip r:embed="rId4"/>
          <a:stretch>
            <a:fillRect/>
          </a:stretch>
        </p:blipFill>
        <p:spPr>
          <a:xfrm>
            <a:off x="0" y="0"/>
            <a:ext cx="1333871" cy="991444"/>
          </a:xfrm>
          <a:prstGeom prst="rect">
            <a:avLst/>
          </a:prstGeom>
        </p:spPr>
      </p:pic>
    </p:spTree>
    <p:extLst>
      <p:ext uri="{BB962C8B-B14F-4D97-AF65-F5344CB8AC3E}">
        <p14:creationId xmlns:p14="http://schemas.microsoft.com/office/powerpoint/2010/main" val="39462596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p:nvPr/>
        </p:nvGrpSpPr>
        <p:grpSpPr>
          <a:xfrm>
            <a:off x="0" y="0"/>
            <a:ext cx="9173794" cy="6858000"/>
            <a:chOff x="0" y="0"/>
            <a:chExt cx="9173794" cy="6858000"/>
          </a:xfrm>
        </p:grpSpPr>
        <p:pic>
          <p:nvPicPr>
            <p:cNvPr id="1029" name="Picture 5"/>
            <p:cNvPicPr>
              <a:picLocks noChangeAspect="1" noChangeArrowheads="1"/>
            </p:cNvPicPr>
            <p:nvPr/>
          </p:nvPicPr>
          <p:blipFill>
            <a:blip r:embed="rId2" cstate="print"/>
            <a:srcRect/>
            <a:stretch>
              <a:fillRect/>
            </a:stretch>
          </p:blipFill>
          <p:spPr bwMode="auto">
            <a:xfrm>
              <a:off x="0" y="0"/>
              <a:ext cx="9173794" cy="6081713"/>
            </a:xfrm>
            <a:prstGeom prst="rect">
              <a:avLst/>
            </a:prstGeom>
            <a:noFill/>
            <a:ln w="9525">
              <a:noFill/>
              <a:miter lim="800000"/>
              <a:headEnd/>
              <a:tailEnd/>
            </a:ln>
          </p:spPr>
        </p:pic>
        <p:sp>
          <p:nvSpPr>
            <p:cNvPr id="19" name="TextBox 18"/>
            <p:cNvSpPr txBox="1"/>
            <p:nvPr/>
          </p:nvSpPr>
          <p:spPr>
            <a:xfrm>
              <a:off x="2590800" y="6027003"/>
              <a:ext cx="4195379" cy="830997"/>
            </a:xfrm>
            <a:prstGeom prst="rect">
              <a:avLst/>
            </a:prstGeom>
            <a:noFill/>
          </p:spPr>
          <p:txBody>
            <a:bodyPr wrap="none" rtlCol="0">
              <a:spAutoFit/>
            </a:bodyPr>
            <a:lstStyle/>
            <a:p>
              <a:pPr algn="ctr"/>
              <a:r>
                <a:rPr lang="en-US" sz="2400" dirty="0" smtClean="0"/>
                <a:t>Flagstaff, </a:t>
              </a:r>
              <a:r>
                <a:rPr lang="en-US" sz="2400" dirty="0" err="1" smtClean="0"/>
                <a:t>Az</a:t>
              </a:r>
              <a:r>
                <a:rPr lang="en-US" sz="2400" dirty="0" smtClean="0"/>
                <a:t/>
              </a:r>
              <a:br>
                <a:rPr lang="en-US" sz="2400" dirty="0" smtClean="0"/>
              </a:br>
              <a:r>
                <a:rPr lang="en-US" sz="2400" dirty="0" smtClean="0"/>
                <a:t>5 minute exposure, tracking ‘on’</a:t>
              </a:r>
              <a:endParaRPr lang="en-US" sz="2400" dirty="0"/>
            </a:p>
          </p:txBody>
        </p:sp>
      </p:grpSp>
      <p:sp>
        <p:nvSpPr>
          <p:cNvPr id="8" name="Title 1"/>
          <p:cNvSpPr>
            <a:spLocks noGrp="1"/>
          </p:cNvSpPr>
          <p:nvPr>
            <p:ph type="title"/>
          </p:nvPr>
        </p:nvSpPr>
        <p:spPr>
          <a:xfrm>
            <a:off x="457200" y="274638"/>
            <a:ext cx="8229600" cy="715962"/>
          </a:xfrm>
        </p:spPr>
        <p:txBody>
          <a:bodyPr>
            <a:normAutofit/>
          </a:bodyPr>
          <a:lstStyle/>
          <a:p>
            <a:r>
              <a:rPr lang="en-US" sz="3200" dirty="0" smtClean="0">
                <a:solidFill>
                  <a:schemeClr val="bg1"/>
                </a:solidFill>
              </a:rPr>
              <a:t>“Darkness” at night</a:t>
            </a:r>
            <a:endParaRPr lang="en-US" sz="3200" dirty="0">
              <a:solidFill>
                <a:schemeClr val="bg1"/>
              </a:solidFill>
            </a:endParaRPr>
          </a:p>
        </p:txBody>
      </p:sp>
    </p:spTree>
    <p:extLst>
      <p:ext uri="{BB962C8B-B14F-4D97-AF65-F5344CB8AC3E}">
        <p14:creationId xmlns:p14="http://schemas.microsoft.com/office/powerpoint/2010/main" val="33553705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pPr algn="ctr"/>
            <a:r>
              <a:rPr lang="en-US" sz="4600" b="1" dirty="0" smtClean="0">
                <a:solidFill>
                  <a:schemeClr val="accent6">
                    <a:lumMod val="60000"/>
                    <a:lumOff val="40000"/>
                  </a:schemeClr>
                </a:solidFill>
                <a:latin typeface="Centaur" panose="02030504050205020304" pitchFamily="18" charset="0"/>
              </a:rPr>
              <a:t>Monarchs, Milkweed,</a:t>
            </a:r>
            <a:br>
              <a:rPr lang="en-US" sz="4600" b="1" dirty="0" smtClean="0">
                <a:solidFill>
                  <a:schemeClr val="accent6">
                    <a:lumMod val="60000"/>
                    <a:lumOff val="40000"/>
                  </a:schemeClr>
                </a:solidFill>
                <a:latin typeface="Centaur" panose="02030504050205020304" pitchFamily="18" charset="0"/>
              </a:rPr>
            </a:br>
            <a:r>
              <a:rPr lang="en-US" sz="4600" b="1" dirty="0" smtClean="0">
                <a:solidFill>
                  <a:schemeClr val="accent6">
                    <a:lumMod val="60000"/>
                    <a:lumOff val="40000"/>
                  </a:schemeClr>
                </a:solidFill>
                <a:latin typeface="Centaur" panose="02030504050205020304" pitchFamily="18" charset="0"/>
              </a:rPr>
              <a:t>Milky Way, and friends</a:t>
            </a:r>
            <a:endParaRPr lang="en-US" sz="4600" b="1" dirty="0">
              <a:solidFill>
                <a:schemeClr val="accent6">
                  <a:lumMod val="60000"/>
                  <a:lumOff val="40000"/>
                </a:schemeClr>
              </a:solidFill>
              <a:latin typeface="Centaur" panose="02030504050205020304" pitchFamily="18"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15</a:t>
            </a:fld>
            <a:endParaRPr lang="en-US"/>
          </a:p>
        </p:txBody>
      </p:sp>
      <p:pic>
        <p:nvPicPr>
          <p:cNvPr id="9" name="Picture 2"/>
          <p:cNvPicPr>
            <a:picLocks noChangeAspect="1" noChangeArrowheads="1"/>
          </p:cNvPicPr>
          <p:nvPr/>
        </p:nvPicPr>
        <p:blipFill>
          <a:blip r:embed="rId2" cstate="print"/>
          <a:srcRect/>
          <a:stretch>
            <a:fillRect/>
          </a:stretch>
        </p:blipFill>
        <p:spPr bwMode="auto">
          <a:xfrm>
            <a:off x="7543800" y="1"/>
            <a:ext cx="1600200" cy="643248"/>
          </a:xfrm>
          <a:prstGeom prst="rect">
            <a:avLst/>
          </a:prstGeom>
          <a:noFill/>
          <a:ln w="9525">
            <a:noFill/>
            <a:miter lim="800000"/>
            <a:headEnd/>
            <a:tailEnd/>
          </a:ln>
          <a:effectLst/>
        </p:spPr>
      </p:pic>
      <p:pic>
        <p:nvPicPr>
          <p:cNvPr id="8" name="Picture 7"/>
          <p:cNvPicPr>
            <a:picLocks noChangeAspect="1"/>
          </p:cNvPicPr>
          <p:nvPr/>
        </p:nvPicPr>
        <p:blipFill>
          <a:blip r:embed="rId3"/>
          <a:stretch>
            <a:fillRect/>
          </a:stretch>
        </p:blipFill>
        <p:spPr>
          <a:xfrm>
            <a:off x="0" y="0"/>
            <a:ext cx="1333871" cy="991444"/>
          </a:xfrm>
          <a:prstGeom prst="rect">
            <a:avLst/>
          </a:prstGeom>
        </p:spPr>
      </p:pic>
      <p:pic>
        <p:nvPicPr>
          <p:cNvPr id="3" name="Picture 2"/>
          <p:cNvPicPr>
            <a:picLocks noChangeAspect="1"/>
          </p:cNvPicPr>
          <p:nvPr/>
        </p:nvPicPr>
        <p:blipFill>
          <a:blip r:embed="rId4"/>
          <a:stretch>
            <a:fillRect/>
          </a:stretch>
        </p:blipFill>
        <p:spPr>
          <a:xfrm>
            <a:off x="0" y="1228436"/>
            <a:ext cx="2828758" cy="3736960"/>
          </a:xfrm>
          <a:prstGeom prst="rect">
            <a:avLst/>
          </a:prstGeom>
        </p:spPr>
      </p:pic>
      <p:pic>
        <p:nvPicPr>
          <p:cNvPr id="4" name="Picture 3"/>
          <p:cNvPicPr>
            <a:picLocks noChangeAspect="1"/>
          </p:cNvPicPr>
          <p:nvPr/>
        </p:nvPicPr>
        <p:blipFill>
          <a:blip r:embed="rId5"/>
          <a:stretch>
            <a:fillRect/>
          </a:stretch>
        </p:blipFill>
        <p:spPr>
          <a:xfrm>
            <a:off x="2855109" y="1228436"/>
            <a:ext cx="1860529" cy="3155055"/>
          </a:xfrm>
          <a:prstGeom prst="rect">
            <a:avLst/>
          </a:prstGeom>
        </p:spPr>
      </p:pic>
      <p:pic>
        <p:nvPicPr>
          <p:cNvPr id="6" name="Picture 5"/>
          <p:cNvPicPr>
            <a:picLocks noChangeAspect="1"/>
          </p:cNvPicPr>
          <p:nvPr/>
        </p:nvPicPr>
        <p:blipFill>
          <a:blip r:embed="rId6"/>
          <a:stretch>
            <a:fillRect/>
          </a:stretch>
        </p:blipFill>
        <p:spPr>
          <a:xfrm>
            <a:off x="4761297" y="3344501"/>
            <a:ext cx="1537063" cy="1020658"/>
          </a:xfrm>
          <a:prstGeom prst="rect">
            <a:avLst/>
          </a:prstGeom>
        </p:spPr>
      </p:pic>
      <p:pic>
        <p:nvPicPr>
          <p:cNvPr id="7" name="Picture 6"/>
          <p:cNvPicPr>
            <a:picLocks noChangeAspect="1"/>
          </p:cNvPicPr>
          <p:nvPr/>
        </p:nvPicPr>
        <p:blipFill>
          <a:blip r:embed="rId7"/>
          <a:stretch>
            <a:fillRect/>
          </a:stretch>
        </p:blipFill>
        <p:spPr>
          <a:xfrm>
            <a:off x="6295788" y="1227987"/>
            <a:ext cx="2543412" cy="2250807"/>
          </a:xfrm>
          <a:prstGeom prst="rect">
            <a:avLst/>
          </a:prstGeom>
        </p:spPr>
      </p:pic>
      <p:pic>
        <p:nvPicPr>
          <p:cNvPr id="10" name="Picture 9"/>
          <p:cNvPicPr>
            <a:picLocks noChangeAspect="1"/>
          </p:cNvPicPr>
          <p:nvPr/>
        </p:nvPicPr>
        <p:blipFill>
          <a:blip r:embed="rId8"/>
          <a:stretch>
            <a:fillRect/>
          </a:stretch>
        </p:blipFill>
        <p:spPr>
          <a:xfrm>
            <a:off x="2855109" y="4452868"/>
            <a:ext cx="3386815" cy="2316581"/>
          </a:xfrm>
          <a:prstGeom prst="rect">
            <a:avLst/>
          </a:prstGeom>
        </p:spPr>
      </p:pic>
      <p:pic>
        <p:nvPicPr>
          <p:cNvPr id="12" name="Picture 11"/>
          <p:cNvPicPr>
            <a:picLocks noChangeAspect="1"/>
          </p:cNvPicPr>
          <p:nvPr/>
        </p:nvPicPr>
        <p:blipFill>
          <a:blip r:embed="rId9"/>
          <a:stretch>
            <a:fillRect/>
          </a:stretch>
        </p:blipFill>
        <p:spPr>
          <a:xfrm>
            <a:off x="4761298" y="1228436"/>
            <a:ext cx="1507061" cy="2088356"/>
          </a:xfrm>
          <a:prstGeom prst="rect">
            <a:avLst/>
          </a:prstGeom>
        </p:spPr>
      </p:pic>
      <p:pic>
        <p:nvPicPr>
          <p:cNvPr id="13" name="Picture 12"/>
          <p:cNvPicPr>
            <a:picLocks noChangeAspect="1"/>
          </p:cNvPicPr>
          <p:nvPr/>
        </p:nvPicPr>
        <p:blipFill>
          <a:blip r:embed="rId10"/>
          <a:stretch>
            <a:fillRect/>
          </a:stretch>
        </p:blipFill>
        <p:spPr>
          <a:xfrm>
            <a:off x="266009" y="4974632"/>
            <a:ext cx="2486829" cy="1876028"/>
          </a:xfrm>
          <a:prstGeom prst="rect">
            <a:avLst/>
          </a:prstGeom>
        </p:spPr>
      </p:pic>
      <p:pic>
        <p:nvPicPr>
          <p:cNvPr id="14" name="Picture 13"/>
          <p:cNvPicPr>
            <a:picLocks noChangeAspect="1"/>
          </p:cNvPicPr>
          <p:nvPr/>
        </p:nvPicPr>
        <p:blipFill>
          <a:blip r:embed="rId11"/>
          <a:stretch>
            <a:fillRect/>
          </a:stretch>
        </p:blipFill>
        <p:spPr>
          <a:xfrm>
            <a:off x="6295788" y="3520805"/>
            <a:ext cx="2852569" cy="3276600"/>
          </a:xfrm>
          <a:prstGeom prst="rect">
            <a:avLst/>
          </a:prstGeom>
        </p:spPr>
      </p:pic>
    </p:spTree>
    <p:extLst>
      <p:ext uri="{BB962C8B-B14F-4D97-AF65-F5344CB8AC3E}">
        <p14:creationId xmlns:p14="http://schemas.microsoft.com/office/powerpoint/2010/main" val="24955786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197ED-78BF-5781-5839-E94DFD1C69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EB0DA4-BDBE-6265-6290-077222784B32}"/>
              </a:ext>
            </a:extLst>
          </p:cNvPr>
          <p:cNvSpPr>
            <a:spLocks noGrp="1"/>
          </p:cNvSpPr>
          <p:nvPr>
            <p:ph type="title"/>
          </p:nvPr>
        </p:nvSpPr>
        <p:spPr>
          <a:xfrm>
            <a:off x="-1" y="1000328"/>
            <a:ext cx="9134273" cy="1144622"/>
          </a:xfrm>
        </p:spPr>
        <p:txBody>
          <a:bodyPr>
            <a:noAutofit/>
          </a:bodyPr>
          <a:lstStyle/>
          <a:p>
            <a:r>
              <a:rPr lang="en-US" sz="7200" b="1">
                <a:solidFill>
                  <a:srgbClr val="00B0F0"/>
                </a:solidFill>
                <a:effectLst>
                  <a:outerShdw blurRad="38100" dist="38100" dir="2700000" algn="tl">
                    <a:srgbClr val="000000">
                      <a:alpha val="43137"/>
                    </a:srgbClr>
                  </a:outerShdw>
                </a:effectLst>
                <a:latin typeface="Centaur"/>
              </a:rPr>
              <a:t>Defining the Problem</a:t>
            </a:r>
            <a:endParaRPr lang="en-US" sz="7200"/>
          </a:p>
        </p:txBody>
      </p:sp>
      <p:pic>
        <p:nvPicPr>
          <p:cNvPr id="10" name="Picture 2">
            <a:extLst>
              <a:ext uri="{FF2B5EF4-FFF2-40B4-BE49-F238E27FC236}">
                <a16:creationId xmlns:a16="http://schemas.microsoft.com/office/drawing/2014/main" id="{C77BBACE-9F41-2EFF-9389-250F939337D2}"/>
              </a:ext>
            </a:extLst>
          </p:cNvPr>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sp>
        <p:nvSpPr>
          <p:cNvPr id="3" name="Title 1">
            <a:extLst>
              <a:ext uri="{FF2B5EF4-FFF2-40B4-BE49-F238E27FC236}">
                <a16:creationId xmlns:a16="http://schemas.microsoft.com/office/drawing/2014/main" id="{335B08C5-6C96-F298-B37C-AC558DAC3FF8}"/>
              </a:ext>
            </a:extLst>
          </p:cNvPr>
          <p:cNvSpPr txBox="1">
            <a:spLocks/>
          </p:cNvSpPr>
          <p:nvPr/>
        </p:nvSpPr>
        <p:spPr>
          <a:xfrm>
            <a:off x="2130357" y="2341123"/>
            <a:ext cx="4876800" cy="120035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defRPr/>
            </a:pPr>
            <a:r>
              <a:rPr lang="en-US" sz="2800" i="1" dirty="0">
                <a:latin typeface="Times New Roman"/>
                <a:ea typeface="+mj-ea"/>
                <a:cs typeface="Times New Roman"/>
              </a:rPr>
              <a:t>" Look at the stars, </a:t>
            </a:r>
            <a:br>
              <a:rPr lang="en-US" sz="2800" i="1" dirty="0">
                <a:latin typeface="Times New Roman"/>
                <a:ea typeface="+mj-ea"/>
                <a:cs typeface="Times New Roman"/>
              </a:rPr>
            </a:br>
            <a:r>
              <a:rPr lang="en-US" sz="2800" i="1" dirty="0">
                <a:latin typeface="Times New Roman"/>
                <a:ea typeface="+mj-ea"/>
                <a:cs typeface="Times New Roman"/>
              </a:rPr>
              <a:t>look how they shine for you..."</a:t>
            </a:r>
          </a:p>
        </p:txBody>
      </p:sp>
      <p:pic>
        <p:nvPicPr>
          <p:cNvPr id="4" name="Picture 3" descr="A group of street lights at night&#10;&#10;AI-generated content may be incorrect.">
            <a:extLst>
              <a:ext uri="{FF2B5EF4-FFF2-40B4-BE49-F238E27FC236}">
                <a16:creationId xmlns:a16="http://schemas.microsoft.com/office/drawing/2014/main" id="{03D939B5-EBED-E30C-0AAF-FC22B6E38777}"/>
              </a:ext>
            </a:extLst>
          </p:cNvPr>
          <p:cNvPicPr>
            <a:picLocks noChangeAspect="1"/>
          </p:cNvPicPr>
          <p:nvPr/>
        </p:nvPicPr>
        <p:blipFill>
          <a:blip r:embed="rId3"/>
          <a:stretch>
            <a:fillRect/>
          </a:stretch>
        </p:blipFill>
        <p:spPr>
          <a:xfrm>
            <a:off x="4744059" y="3975574"/>
            <a:ext cx="3908694" cy="2078881"/>
          </a:xfrm>
          <a:prstGeom prst="rect">
            <a:avLst/>
          </a:prstGeom>
        </p:spPr>
      </p:pic>
      <p:pic>
        <p:nvPicPr>
          <p:cNvPr id="5" name="Picture 4" descr="A pair of bright lights&#10;&#10;AI-generated content may be incorrect.">
            <a:extLst>
              <a:ext uri="{FF2B5EF4-FFF2-40B4-BE49-F238E27FC236}">
                <a16:creationId xmlns:a16="http://schemas.microsoft.com/office/drawing/2014/main" id="{0C2AD1AE-D1B2-5EBF-43E2-8A9E614F86E6}"/>
              </a:ext>
            </a:extLst>
          </p:cNvPr>
          <p:cNvPicPr>
            <a:picLocks noChangeAspect="1"/>
          </p:cNvPicPr>
          <p:nvPr/>
        </p:nvPicPr>
        <p:blipFill>
          <a:blip r:embed="rId4"/>
          <a:stretch>
            <a:fillRect/>
          </a:stretch>
        </p:blipFill>
        <p:spPr>
          <a:xfrm>
            <a:off x="334388" y="3972534"/>
            <a:ext cx="3899170" cy="2070369"/>
          </a:xfrm>
          <a:prstGeom prst="rect">
            <a:avLst/>
          </a:prstGeom>
        </p:spPr>
      </p:pic>
      <p:pic>
        <p:nvPicPr>
          <p:cNvPr id="8" name="Picture 7"/>
          <p:cNvPicPr>
            <a:picLocks noChangeAspect="1"/>
          </p:cNvPicPr>
          <p:nvPr/>
        </p:nvPicPr>
        <p:blipFill>
          <a:blip r:embed="rId5"/>
          <a:stretch>
            <a:fillRect/>
          </a:stretch>
        </p:blipFill>
        <p:spPr>
          <a:xfrm>
            <a:off x="0" y="0"/>
            <a:ext cx="1333871" cy="991444"/>
          </a:xfrm>
          <a:prstGeom prst="rect">
            <a:avLst/>
          </a:prstGeom>
        </p:spPr>
      </p:pic>
    </p:spTree>
    <p:extLst>
      <p:ext uri="{BB962C8B-B14F-4D97-AF65-F5344CB8AC3E}">
        <p14:creationId xmlns:p14="http://schemas.microsoft.com/office/powerpoint/2010/main" val="27663666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444"/>
            <a:ext cx="8229600" cy="1047956"/>
          </a:xfrm>
        </p:spPr>
        <p:txBody>
          <a:bodyPr>
            <a:noAutofit/>
          </a:bodyPr>
          <a:lstStyle/>
          <a:p>
            <a:r>
              <a:rPr lang="en-US" sz="3200" dirty="0" smtClean="0">
                <a:latin typeface="Centaur" panose="02030504050205020304" pitchFamily="18" charset="0"/>
              </a:rPr>
              <a:t>Natural Illumination</a:t>
            </a:r>
            <a:br>
              <a:rPr lang="en-US" sz="3200" dirty="0" smtClean="0">
                <a:latin typeface="Centaur" panose="02030504050205020304" pitchFamily="18" charset="0"/>
              </a:rPr>
            </a:br>
            <a:r>
              <a:rPr lang="en-US" sz="3200" dirty="0" smtClean="0">
                <a:latin typeface="Centaur" panose="02030504050205020304" pitchFamily="18" charset="0"/>
              </a:rPr>
              <a:t>Night and Day</a:t>
            </a:r>
            <a:endParaRPr lang="en-US" sz="3200" dirty="0">
              <a:latin typeface="Centaur" panose="02030504050205020304" pitchFamily="18" charset="0"/>
            </a:endParaRPr>
          </a:p>
        </p:txBody>
      </p:sp>
      <p:grpSp>
        <p:nvGrpSpPr>
          <p:cNvPr id="4" name="Group 3"/>
          <p:cNvGrpSpPr/>
          <p:nvPr/>
        </p:nvGrpSpPr>
        <p:grpSpPr>
          <a:xfrm>
            <a:off x="525662" y="1295401"/>
            <a:ext cx="8008738" cy="5192478"/>
            <a:chOff x="525662" y="1295401"/>
            <a:chExt cx="8008738" cy="5192478"/>
          </a:xfrm>
        </p:grpSpPr>
        <p:pic>
          <p:nvPicPr>
            <p:cNvPr id="3" name="Picture 2"/>
            <p:cNvPicPr>
              <a:picLocks noChangeAspect="1"/>
            </p:cNvPicPr>
            <p:nvPr/>
          </p:nvPicPr>
          <p:blipFill>
            <a:blip r:embed="rId2"/>
            <a:stretch>
              <a:fillRect/>
            </a:stretch>
          </p:blipFill>
          <p:spPr>
            <a:xfrm>
              <a:off x="525662" y="1295401"/>
              <a:ext cx="8008738" cy="5192478"/>
            </a:xfrm>
            <a:prstGeom prst="rect">
              <a:avLst/>
            </a:prstGeom>
          </p:spPr>
        </p:pic>
        <p:sp>
          <p:nvSpPr>
            <p:cNvPr id="10" name="Rectangle 9"/>
            <p:cNvSpPr/>
            <p:nvPr/>
          </p:nvSpPr>
          <p:spPr>
            <a:xfrm rot="16200000">
              <a:off x="7450722" y="3564523"/>
              <a:ext cx="1828800" cy="338554"/>
            </a:xfrm>
            <a:prstGeom prst="rect">
              <a:avLst/>
            </a:prstGeom>
          </p:spPr>
          <p:txBody>
            <a:bodyPr wrap="square">
              <a:spAutoFit/>
            </a:bodyPr>
            <a:lstStyle/>
            <a:p>
              <a:pPr algn="ctr"/>
              <a:r>
                <a:rPr lang="en-US" sz="1600" i="1" dirty="0" smtClean="0"/>
                <a:t>Credit: T. </a:t>
              </a:r>
              <a:r>
                <a:rPr lang="en-US" sz="1600" i="1" dirty="0" err="1" smtClean="0"/>
                <a:t>Longcore</a:t>
              </a:r>
              <a:endParaRPr lang="en-US" sz="1600" dirty="0"/>
            </a:p>
          </p:txBody>
        </p:sp>
      </p:grpSp>
      <p:grpSp>
        <p:nvGrpSpPr>
          <p:cNvPr id="6" name="Group 20"/>
          <p:cNvGrpSpPr/>
          <p:nvPr/>
        </p:nvGrpSpPr>
        <p:grpSpPr>
          <a:xfrm>
            <a:off x="4876800" y="2895600"/>
            <a:ext cx="3135512" cy="2438399"/>
            <a:chOff x="4876800" y="2895600"/>
            <a:chExt cx="3135512" cy="2438399"/>
          </a:xfrm>
        </p:grpSpPr>
        <p:grpSp>
          <p:nvGrpSpPr>
            <p:cNvPr id="8" name="Group 5"/>
            <p:cNvGrpSpPr/>
            <p:nvPr/>
          </p:nvGrpSpPr>
          <p:grpSpPr>
            <a:xfrm>
              <a:off x="4876800" y="2895600"/>
              <a:ext cx="3135512" cy="2438399"/>
              <a:chOff x="4876800" y="2895600"/>
              <a:chExt cx="3135512" cy="2438399"/>
            </a:xfrm>
          </p:grpSpPr>
          <p:sp>
            <p:nvSpPr>
              <p:cNvPr id="5" name="Rectangle 4"/>
              <p:cNvSpPr/>
              <p:nvPr/>
            </p:nvSpPr>
            <p:spPr>
              <a:xfrm>
                <a:off x="4876800" y="2895600"/>
                <a:ext cx="3124200" cy="838200"/>
              </a:xfrm>
              <a:prstGeom prst="rect">
                <a:avLst/>
              </a:prstGeom>
              <a:solidFill>
                <a:schemeClr val="bg1">
                  <a:lumMod val="95000"/>
                  <a:alpha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876800" y="3733800"/>
                <a:ext cx="3124200" cy="381000"/>
              </a:xfrm>
              <a:prstGeom prst="rect">
                <a:avLst/>
              </a:prstGeom>
              <a:solidFill>
                <a:schemeClr val="bg1">
                  <a:lumMod val="85000"/>
                  <a:alpha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876800" y="4114800"/>
                <a:ext cx="3124200" cy="304800"/>
              </a:xfrm>
              <a:prstGeom prst="rect">
                <a:avLst/>
              </a:prstGeom>
              <a:solidFill>
                <a:schemeClr val="bg1">
                  <a:lumMod val="75000"/>
                  <a:alpha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876800" y="4419600"/>
                <a:ext cx="3124200" cy="381000"/>
              </a:xfrm>
              <a:prstGeom prst="rect">
                <a:avLst/>
              </a:prstGeom>
              <a:solidFill>
                <a:schemeClr val="bg1">
                  <a:lumMod val="65000"/>
                  <a:alpha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888112" y="4791075"/>
                <a:ext cx="3124200" cy="542924"/>
              </a:xfrm>
              <a:prstGeom prst="rect">
                <a:avLst/>
              </a:prstGeom>
              <a:solidFill>
                <a:schemeClr val="bg1">
                  <a:lumMod val="50000"/>
                  <a:alpha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5"/>
            <p:cNvGrpSpPr/>
            <p:nvPr/>
          </p:nvGrpSpPr>
          <p:grpSpPr>
            <a:xfrm>
              <a:off x="5603271" y="3130034"/>
              <a:ext cx="1608440" cy="2127766"/>
              <a:chOff x="5603271" y="3130034"/>
              <a:chExt cx="1608440" cy="2127766"/>
            </a:xfrm>
          </p:grpSpPr>
          <p:sp>
            <p:nvSpPr>
              <p:cNvPr id="9" name="TextBox 8"/>
              <p:cNvSpPr txBox="1"/>
              <p:nvPr/>
            </p:nvSpPr>
            <p:spPr>
              <a:xfrm>
                <a:off x="5652182" y="3130034"/>
                <a:ext cx="1559529" cy="369332"/>
              </a:xfrm>
              <a:prstGeom prst="rect">
                <a:avLst/>
              </a:prstGeom>
              <a:noFill/>
            </p:spPr>
            <p:txBody>
              <a:bodyPr wrap="none" rtlCol="0">
                <a:spAutoFit/>
              </a:bodyPr>
              <a:lstStyle/>
              <a:p>
                <a:r>
                  <a:rPr lang="en-US" dirty="0" smtClean="0"/>
                  <a:t>Urban Lighting</a:t>
                </a:r>
                <a:endParaRPr lang="en-US" dirty="0"/>
              </a:p>
            </p:txBody>
          </p:sp>
          <p:sp>
            <p:nvSpPr>
              <p:cNvPr id="17" name="TextBox 16"/>
              <p:cNvSpPr txBox="1"/>
              <p:nvPr/>
            </p:nvSpPr>
            <p:spPr>
              <a:xfrm>
                <a:off x="5603271" y="3745468"/>
                <a:ext cx="1316258" cy="369332"/>
              </a:xfrm>
              <a:prstGeom prst="rect">
                <a:avLst/>
              </a:prstGeom>
              <a:noFill/>
            </p:spPr>
            <p:txBody>
              <a:bodyPr wrap="none" rtlCol="0">
                <a:spAutoFit/>
              </a:bodyPr>
              <a:lstStyle/>
              <a:p>
                <a:r>
                  <a:rPr lang="en-US" dirty="0" smtClean="0"/>
                  <a:t>Parking Lots</a:t>
                </a:r>
                <a:endParaRPr lang="en-US" dirty="0"/>
              </a:p>
            </p:txBody>
          </p:sp>
          <p:sp>
            <p:nvSpPr>
              <p:cNvPr id="18" name="TextBox 17"/>
              <p:cNvSpPr txBox="1"/>
              <p:nvPr/>
            </p:nvSpPr>
            <p:spPr>
              <a:xfrm>
                <a:off x="5705767" y="4097499"/>
                <a:ext cx="1111266" cy="369332"/>
              </a:xfrm>
              <a:prstGeom prst="rect">
                <a:avLst/>
              </a:prstGeom>
              <a:noFill/>
            </p:spPr>
            <p:txBody>
              <a:bodyPr wrap="none" rtlCol="0">
                <a:spAutoFit/>
              </a:bodyPr>
              <a:lstStyle/>
              <a:p>
                <a:r>
                  <a:rPr lang="en-US" dirty="0" smtClean="0"/>
                  <a:t>Billboards</a:t>
                </a:r>
                <a:endParaRPr lang="en-US" dirty="0"/>
              </a:p>
            </p:txBody>
          </p:sp>
          <p:sp>
            <p:nvSpPr>
              <p:cNvPr id="19" name="TextBox 18"/>
              <p:cNvSpPr txBox="1"/>
              <p:nvPr/>
            </p:nvSpPr>
            <p:spPr>
              <a:xfrm>
                <a:off x="5638800" y="4431268"/>
                <a:ext cx="1315745" cy="369332"/>
              </a:xfrm>
              <a:prstGeom prst="rect">
                <a:avLst/>
              </a:prstGeom>
              <a:noFill/>
            </p:spPr>
            <p:txBody>
              <a:bodyPr wrap="none" rtlCol="0">
                <a:spAutoFit/>
              </a:bodyPr>
              <a:lstStyle/>
              <a:p>
                <a:r>
                  <a:rPr lang="en-US" dirty="0" smtClean="0"/>
                  <a:t>Urban Parks</a:t>
                </a:r>
                <a:endParaRPr lang="en-US" dirty="0"/>
              </a:p>
            </p:txBody>
          </p:sp>
          <p:sp>
            <p:nvSpPr>
              <p:cNvPr id="20" name="TextBox 19"/>
              <p:cNvSpPr txBox="1"/>
              <p:nvPr/>
            </p:nvSpPr>
            <p:spPr>
              <a:xfrm>
                <a:off x="5821434" y="4888468"/>
                <a:ext cx="1036566" cy="369332"/>
              </a:xfrm>
              <a:prstGeom prst="rect">
                <a:avLst/>
              </a:prstGeom>
              <a:noFill/>
            </p:spPr>
            <p:txBody>
              <a:bodyPr wrap="none" rtlCol="0">
                <a:spAutoFit/>
              </a:bodyPr>
              <a:lstStyle/>
              <a:p>
                <a:r>
                  <a:rPr lang="en-US" dirty="0" smtClean="0"/>
                  <a:t>Sky Glow</a:t>
                </a:r>
                <a:endParaRPr lang="en-US" dirty="0"/>
              </a:p>
            </p:txBody>
          </p:sp>
        </p:grpSp>
      </p:grpSp>
      <p:sp>
        <p:nvSpPr>
          <p:cNvPr id="22" name="TextBox 21"/>
          <p:cNvSpPr txBox="1"/>
          <p:nvPr/>
        </p:nvSpPr>
        <p:spPr>
          <a:xfrm>
            <a:off x="3331486" y="6488668"/>
            <a:ext cx="5736314" cy="369332"/>
          </a:xfrm>
          <a:prstGeom prst="rect">
            <a:avLst/>
          </a:prstGeom>
          <a:noFill/>
        </p:spPr>
        <p:txBody>
          <a:bodyPr wrap="none" rtlCol="0">
            <a:spAutoFit/>
          </a:bodyPr>
          <a:lstStyle/>
          <a:p>
            <a:r>
              <a:rPr lang="en-US" i="1" dirty="0" smtClean="0">
                <a:latin typeface="Centaur" panose="02030504050205020304" pitchFamily="18" charset="0"/>
              </a:rPr>
              <a:t>Dark Sky International: State of the Science 2023, John </a:t>
            </a:r>
            <a:r>
              <a:rPr lang="en-US" i="1" dirty="0" err="1" smtClean="0">
                <a:latin typeface="Centaur" panose="02030504050205020304" pitchFamily="18" charset="0"/>
              </a:rPr>
              <a:t>Barentine</a:t>
            </a:r>
            <a:endParaRPr lang="en-US" i="1" dirty="0">
              <a:latin typeface="Centaur" panose="02030504050205020304" pitchFamily="18" charset="0"/>
            </a:endParaRPr>
          </a:p>
        </p:txBody>
      </p:sp>
      <p:pic>
        <p:nvPicPr>
          <p:cNvPr id="23"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pic>
        <p:nvPicPr>
          <p:cNvPr id="24" name="Picture 23"/>
          <p:cNvPicPr>
            <a:picLocks noChangeAspect="1"/>
          </p:cNvPicPr>
          <p:nvPr/>
        </p:nvPicPr>
        <p:blipFill>
          <a:blip r:embed="rId4"/>
          <a:stretch>
            <a:fillRect/>
          </a:stretch>
        </p:blipFill>
        <p:spPr>
          <a:xfrm>
            <a:off x="0" y="0"/>
            <a:ext cx="1333871" cy="991444"/>
          </a:xfrm>
          <a:prstGeom prst="rect">
            <a:avLst/>
          </a:prstGeom>
        </p:spPr>
      </p:pic>
      <p:grpSp>
        <p:nvGrpSpPr>
          <p:cNvPr id="25" name="Group 24"/>
          <p:cNvGrpSpPr/>
          <p:nvPr/>
        </p:nvGrpSpPr>
        <p:grpSpPr>
          <a:xfrm>
            <a:off x="1752600" y="4883850"/>
            <a:ext cx="1194558" cy="766162"/>
            <a:chOff x="1752600" y="4883850"/>
            <a:chExt cx="1194558" cy="766162"/>
          </a:xfrm>
        </p:grpSpPr>
        <p:sp>
          <p:nvSpPr>
            <p:cNvPr id="7" name="TextBox 6"/>
            <p:cNvSpPr txBox="1"/>
            <p:nvPr/>
          </p:nvSpPr>
          <p:spPr>
            <a:xfrm>
              <a:off x="1752600" y="4883850"/>
              <a:ext cx="1194558" cy="369332"/>
            </a:xfrm>
            <a:prstGeom prst="rect">
              <a:avLst/>
            </a:prstGeom>
            <a:noFill/>
          </p:spPr>
          <p:txBody>
            <a:bodyPr wrap="none" rtlCol="0">
              <a:spAutoFit/>
            </a:bodyPr>
            <a:lstStyle/>
            <a:p>
              <a:r>
                <a:rPr lang="en-US" b="1" dirty="0" smtClean="0">
                  <a:solidFill>
                    <a:srgbClr val="0070C0"/>
                  </a:solidFill>
                </a:rPr>
                <a:t>High Noon</a:t>
              </a:r>
              <a:endParaRPr lang="en-US" b="1" dirty="0">
                <a:solidFill>
                  <a:srgbClr val="0070C0"/>
                </a:solidFill>
              </a:endParaRPr>
            </a:p>
          </p:txBody>
        </p:sp>
        <p:cxnSp>
          <p:nvCxnSpPr>
            <p:cNvPr id="21" name="Straight Arrow Connector 20"/>
            <p:cNvCxnSpPr/>
            <p:nvPr/>
          </p:nvCxnSpPr>
          <p:spPr>
            <a:xfrm flipH="1">
              <a:off x="1828800" y="5269011"/>
              <a:ext cx="381000" cy="3810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289930" y="4117688"/>
            <a:ext cx="1445782" cy="1597312"/>
            <a:chOff x="1752600" y="4883850"/>
            <a:chExt cx="1445782" cy="1597312"/>
          </a:xfrm>
        </p:grpSpPr>
        <p:sp>
          <p:nvSpPr>
            <p:cNvPr id="27" name="TextBox 26"/>
            <p:cNvSpPr txBox="1"/>
            <p:nvPr/>
          </p:nvSpPr>
          <p:spPr>
            <a:xfrm>
              <a:off x="1752600" y="4883850"/>
              <a:ext cx="825867" cy="369332"/>
            </a:xfrm>
            <a:prstGeom prst="rect">
              <a:avLst/>
            </a:prstGeom>
            <a:noFill/>
          </p:spPr>
          <p:txBody>
            <a:bodyPr wrap="none" rtlCol="0">
              <a:spAutoFit/>
            </a:bodyPr>
            <a:lstStyle/>
            <a:p>
              <a:r>
                <a:rPr lang="en-US" b="1" dirty="0" smtClean="0">
                  <a:solidFill>
                    <a:srgbClr val="FFC000"/>
                  </a:solidFill>
                  <a:effectLst>
                    <a:outerShdw blurRad="38100" dist="38100" dir="2700000" algn="tl">
                      <a:srgbClr val="000000">
                        <a:alpha val="43137"/>
                      </a:srgbClr>
                    </a:outerShdw>
                  </a:effectLst>
                </a:rPr>
                <a:t>Sunset</a:t>
              </a:r>
              <a:endParaRPr lang="en-US" b="1" dirty="0">
                <a:solidFill>
                  <a:srgbClr val="FFC000"/>
                </a:solidFill>
                <a:effectLst>
                  <a:outerShdw blurRad="38100" dist="38100" dir="2700000" algn="tl">
                    <a:srgbClr val="000000">
                      <a:alpha val="43137"/>
                    </a:srgbClr>
                  </a:outerShdw>
                </a:effectLst>
              </a:endParaRPr>
            </a:p>
          </p:txBody>
        </p:sp>
        <p:cxnSp>
          <p:nvCxnSpPr>
            <p:cNvPr id="28" name="Straight Arrow Connector 27"/>
            <p:cNvCxnSpPr/>
            <p:nvPr/>
          </p:nvCxnSpPr>
          <p:spPr>
            <a:xfrm>
              <a:off x="2209800" y="5269011"/>
              <a:ext cx="988582" cy="121215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grpSp>
        <p:nvGrpSpPr>
          <p:cNvPr id="30" name="Group 29"/>
          <p:cNvGrpSpPr/>
          <p:nvPr/>
        </p:nvGrpSpPr>
        <p:grpSpPr>
          <a:xfrm>
            <a:off x="7980877" y="4679456"/>
            <a:ext cx="1056187" cy="1035544"/>
            <a:chOff x="1752600" y="4883850"/>
            <a:chExt cx="1056187" cy="1035544"/>
          </a:xfrm>
        </p:grpSpPr>
        <p:sp>
          <p:nvSpPr>
            <p:cNvPr id="31" name="TextBox 30"/>
            <p:cNvSpPr txBox="1"/>
            <p:nvPr/>
          </p:nvSpPr>
          <p:spPr>
            <a:xfrm>
              <a:off x="1752600" y="4883850"/>
              <a:ext cx="1056187" cy="369332"/>
            </a:xfrm>
            <a:prstGeom prst="rect">
              <a:avLst/>
            </a:prstGeom>
            <a:noFill/>
          </p:spPr>
          <p:txBody>
            <a:bodyPr wrap="none" rtlCol="0">
              <a:spAutoFit/>
            </a:bodyPr>
            <a:lstStyle/>
            <a:p>
              <a:r>
                <a:rPr lang="en-US" b="1" dirty="0" smtClean="0"/>
                <a:t>Midnight</a:t>
              </a:r>
              <a:endParaRPr lang="en-US" b="1" dirty="0"/>
            </a:p>
          </p:txBody>
        </p:sp>
        <p:cxnSp>
          <p:nvCxnSpPr>
            <p:cNvPr id="32" name="Straight Arrow Connector 31"/>
            <p:cNvCxnSpPr/>
            <p:nvPr/>
          </p:nvCxnSpPr>
          <p:spPr>
            <a:xfrm flipH="1">
              <a:off x="1852497" y="5269011"/>
              <a:ext cx="357303" cy="65038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4453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47956"/>
          </a:xfrm>
        </p:spPr>
        <p:txBody>
          <a:bodyPr>
            <a:normAutofit fontScale="90000"/>
          </a:bodyPr>
          <a:lstStyle/>
          <a:p>
            <a:r>
              <a:rPr lang="en-US" sz="3200" dirty="0" smtClean="0"/>
              <a:t>What is Light Pollution?</a:t>
            </a:r>
            <a:br>
              <a:rPr lang="en-US" sz="3200" dirty="0" smtClean="0"/>
            </a:br>
            <a:r>
              <a:rPr lang="en-US" sz="3200" dirty="0" smtClean="0"/>
              <a:t>[ALAN = </a:t>
            </a:r>
            <a:r>
              <a:rPr lang="en-US" sz="3200" dirty="0" smtClean="0">
                <a:solidFill>
                  <a:srgbClr val="FF0000"/>
                </a:solidFill>
              </a:rPr>
              <a:t>A</a:t>
            </a:r>
            <a:r>
              <a:rPr lang="en-US" sz="3200" dirty="0" smtClean="0"/>
              <a:t>rtificial </a:t>
            </a:r>
            <a:r>
              <a:rPr lang="en-US" sz="3200" dirty="0" smtClean="0">
                <a:solidFill>
                  <a:srgbClr val="FFC000"/>
                </a:solidFill>
              </a:rPr>
              <a:t>L</a:t>
            </a:r>
            <a:r>
              <a:rPr lang="en-US" sz="3200" dirty="0" smtClean="0"/>
              <a:t>ight </a:t>
            </a:r>
            <a:r>
              <a:rPr lang="en-US" sz="3200" dirty="0" smtClean="0">
                <a:solidFill>
                  <a:srgbClr val="92D050"/>
                </a:solidFill>
              </a:rPr>
              <a:t>A</a:t>
            </a:r>
            <a:r>
              <a:rPr lang="en-US" sz="3200" dirty="0" smtClean="0"/>
              <a:t>t </a:t>
            </a:r>
            <a:r>
              <a:rPr lang="en-US" sz="3200" dirty="0" smtClean="0">
                <a:solidFill>
                  <a:srgbClr val="00B0F0"/>
                </a:solidFill>
              </a:rPr>
              <a:t>N</a:t>
            </a:r>
            <a:r>
              <a:rPr lang="en-US" sz="3200" dirty="0" smtClean="0"/>
              <a:t>ight]</a:t>
            </a:r>
            <a:endParaRPr lang="en-US" sz="3200" dirty="0"/>
          </a:p>
        </p:txBody>
      </p:sp>
      <p:pic>
        <p:nvPicPr>
          <p:cNvPr id="1028" name="Picture 4" descr="https://www.solais.com/uploadedFiles/blog/1585925577_Light_Pollution_Diagram_680px-300x292.jpg"/>
          <p:cNvPicPr>
            <a:picLocks noChangeAspect="1" noChangeArrowheads="1"/>
          </p:cNvPicPr>
          <p:nvPr/>
        </p:nvPicPr>
        <p:blipFill>
          <a:blip r:embed="rId2" cstate="print"/>
          <a:srcRect/>
          <a:stretch>
            <a:fillRect/>
          </a:stretch>
        </p:blipFill>
        <p:spPr bwMode="auto">
          <a:xfrm>
            <a:off x="1219200" y="1200356"/>
            <a:ext cx="6619665" cy="5505244"/>
          </a:xfrm>
          <a:prstGeom prst="rect">
            <a:avLst/>
          </a:prstGeom>
          <a:noFill/>
        </p:spPr>
      </p:pic>
      <p:sp>
        <p:nvSpPr>
          <p:cNvPr id="10" name="Rectangle 9"/>
          <p:cNvSpPr/>
          <p:nvPr/>
        </p:nvSpPr>
        <p:spPr>
          <a:xfrm rot="16200000">
            <a:off x="7315200" y="3564523"/>
            <a:ext cx="1828800" cy="338554"/>
          </a:xfrm>
          <a:prstGeom prst="rect">
            <a:avLst/>
          </a:prstGeom>
        </p:spPr>
        <p:txBody>
          <a:bodyPr wrap="square">
            <a:spAutoFit/>
          </a:bodyPr>
          <a:lstStyle/>
          <a:p>
            <a:pPr algn="ctr"/>
            <a:r>
              <a:rPr lang="en-US" sz="1600" i="1" dirty="0" smtClean="0"/>
              <a:t>Photo Credit: IDA</a:t>
            </a:r>
            <a:endParaRPr lang="en-US" sz="1600" dirty="0"/>
          </a:p>
        </p:txBody>
      </p:sp>
      <p:pic>
        <p:nvPicPr>
          <p:cNvPr id="9"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pic>
        <p:nvPicPr>
          <p:cNvPr id="8" name="Picture 7"/>
          <p:cNvPicPr>
            <a:picLocks noChangeAspect="1"/>
          </p:cNvPicPr>
          <p:nvPr/>
        </p:nvPicPr>
        <p:blipFill>
          <a:blip r:embed="rId4"/>
          <a:stretch>
            <a:fillRect/>
          </a:stretch>
        </p:blipFill>
        <p:spPr>
          <a:xfrm>
            <a:off x="0" y="0"/>
            <a:ext cx="1333871" cy="991444"/>
          </a:xfrm>
          <a:prstGeom prst="rect">
            <a:avLst/>
          </a:prstGeom>
        </p:spPr>
      </p:pic>
    </p:spTree>
    <p:extLst>
      <p:ext uri="{BB962C8B-B14F-4D97-AF65-F5344CB8AC3E}">
        <p14:creationId xmlns:p14="http://schemas.microsoft.com/office/powerpoint/2010/main" val="19443323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1"/>
          <p:cNvGrpSpPr/>
          <p:nvPr/>
        </p:nvGrpSpPr>
        <p:grpSpPr>
          <a:xfrm>
            <a:off x="0" y="115669"/>
            <a:ext cx="9155168" cy="6818531"/>
            <a:chOff x="-1143000" y="1371600"/>
            <a:chExt cx="9155168" cy="6818531"/>
          </a:xfrm>
        </p:grpSpPr>
        <p:sp>
          <p:nvSpPr>
            <p:cNvPr id="14" name="TextBox 13"/>
            <p:cNvSpPr txBox="1"/>
            <p:nvPr/>
          </p:nvSpPr>
          <p:spPr>
            <a:xfrm>
              <a:off x="1609613" y="7359134"/>
              <a:ext cx="3719352" cy="830997"/>
            </a:xfrm>
            <a:prstGeom prst="rect">
              <a:avLst/>
            </a:prstGeom>
            <a:noFill/>
          </p:spPr>
          <p:txBody>
            <a:bodyPr wrap="none" rtlCol="0">
              <a:spAutoFit/>
            </a:bodyPr>
            <a:lstStyle/>
            <a:p>
              <a:pPr algn="ctr"/>
              <a:r>
                <a:rPr lang="en-US" sz="2400" dirty="0">
                  <a:latin typeface="Centaur"/>
                </a:rPr>
                <a:t>Kirksville, Mo</a:t>
              </a:r>
              <a:br>
                <a:rPr lang="en-US" sz="2400" dirty="0">
                  <a:latin typeface="Centaur"/>
                </a:rPr>
              </a:br>
              <a:r>
                <a:rPr lang="en-US" sz="2400" dirty="0">
                  <a:latin typeface="Centaur"/>
                </a:rPr>
                <a:t>1 minute exposure, tracking ‘on’</a:t>
              </a:r>
            </a:p>
          </p:txBody>
        </p:sp>
        <p:pic>
          <p:nvPicPr>
            <p:cNvPr id="1030" name="Picture 6"/>
            <p:cNvPicPr>
              <a:picLocks noChangeAspect="1" noChangeArrowheads="1"/>
            </p:cNvPicPr>
            <p:nvPr/>
          </p:nvPicPr>
          <p:blipFill>
            <a:blip r:embed="rId2" cstate="print"/>
            <a:srcRect/>
            <a:stretch>
              <a:fillRect/>
            </a:stretch>
          </p:blipFill>
          <p:spPr bwMode="auto">
            <a:xfrm>
              <a:off x="-1143000" y="1371600"/>
              <a:ext cx="9155168" cy="6081713"/>
            </a:xfrm>
            <a:prstGeom prst="rect">
              <a:avLst/>
            </a:prstGeom>
            <a:noFill/>
            <a:ln w="9525">
              <a:noFill/>
              <a:miter lim="800000"/>
              <a:headEnd/>
              <a:tailEnd/>
            </a:ln>
          </p:spPr>
        </p:pic>
      </p:grpSp>
      <p:sp>
        <p:nvSpPr>
          <p:cNvPr id="8" name="Title 1"/>
          <p:cNvSpPr>
            <a:spLocks noGrp="1"/>
          </p:cNvSpPr>
          <p:nvPr>
            <p:ph type="title"/>
          </p:nvPr>
        </p:nvSpPr>
        <p:spPr>
          <a:xfrm>
            <a:off x="457200" y="274638"/>
            <a:ext cx="8229600" cy="715962"/>
          </a:xfrm>
        </p:spPr>
        <p:txBody>
          <a:bodyPr>
            <a:normAutofit/>
          </a:bodyPr>
          <a:lstStyle/>
          <a:p>
            <a:r>
              <a:rPr lang="en-US" sz="3600" dirty="0">
                <a:solidFill>
                  <a:schemeClr val="bg1"/>
                </a:solidFill>
                <a:latin typeface="Centaur"/>
              </a:rPr>
              <a:t>“Darkness” at night: Sky Glow</a:t>
            </a:r>
          </a:p>
        </p:txBody>
      </p:sp>
    </p:spTree>
    <p:extLst>
      <p:ext uri="{BB962C8B-B14F-4D97-AF65-F5344CB8AC3E}">
        <p14:creationId xmlns:p14="http://schemas.microsoft.com/office/powerpoint/2010/main" val="208524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rot="2886115">
            <a:off x="4850561" y="558029"/>
            <a:ext cx="282679" cy="362682"/>
          </a:xfrm>
          <a:prstGeom prst="rect">
            <a:avLst/>
          </a:prstGeom>
        </p:spPr>
      </p:pic>
      <p:pic>
        <p:nvPicPr>
          <p:cNvPr id="25" name="Picture 24"/>
          <p:cNvPicPr>
            <a:picLocks noChangeAspect="1"/>
          </p:cNvPicPr>
          <p:nvPr/>
        </p:nvPicPr>
        <p:blipFill>
          <a:blip r:embed="rId2"/>
          <a:stretch>
            <a:fillRect/>
          </a:stretch>
        </p:blipFill>
        <p:spPr>
          <a:xfrm rot="2886115">
            <a:off x="3069143" y="118792"/>
            <a:ext cx="282679" cy="362682"/>
          </a:xfrm>
          <a:prstGeom prst="rect">
            <a:avLst/>
          </a:prstGeom>
        </p:spPr>
      </p:pic>
      <p:pic>
        <p:nvPicPr>
          <p:cNvPr id="24" name="Picture 23"/>
          <p:cNvPicPr>
            <a:picLocks noChangeAspect="1"/>
          </p:cNvPicPr>
          <p:nvPr/>
        </p:nvPicPr>
        <p:blipFill>
          <a:blip r:embed="rId2"/>
          <a:stretch>
            <a:fillRect/>
          </a:stretch>
        </p:blipFill>
        <p:spPr>
          <a:xfrm rot="2886115">
            <a:off x="5530212" y="47713"/>
            <a:ext cx="282679" cy="362682"/>
          </a:xfrm>
          <a:prstGeom prst="rect">
            <a:avLst/>
          </a:prstGeom>
        </p:spPr>
      </p:pic>
      <p:pic>
        <p:nvPicPr>
          <p:cNvPr id="20" name="Picture 19"/>
          <p:cNvPicPr>
            <a:picLocks noChangeAspect="1"/>
          </p:cNvPicPr>
          <p:nvPr/>
        </p:nvPicPr>
        <p:blipFill>
          <a:blip r:embed="rId2"/>
          <a:stretch>
            <a:fillRect/>
          </a:stretch>
        </p:blipFill>
        <p:spPr>
          <a:xfrm rot="2886115">
            <a:off x="7780368" y="504725"/>
            <a:ext cx="282679" cy="362682"/>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2</a:t>
            </a:fld>
            <a:endParaRPr lang="en-US"/>
          </a:p>
        </p:txBody>
      </p:sp>
      <p:sp>
        <p:nvSpPr>
          <p:cNvPr id="12" name="Title 1"/>
          <p:cNvSpPr txBox="1">
            <a:spLocks/>
          </p:cNvSpPr>
          <p:nvPr/>
        </p:nvSpPr>
        <p:spPr>
          <a:xfrm>
            <a:off x="713509" y="678434"/>
            <a:ext cx="6934200" cy="594638"/>
          </a:xfrm>
          <a:prstGeom prst="rect">
            <a:avLst/>
          </a:prstGeom>
        </p:spPr>
        <p:txBody>
          <a:bodyPr lIns="91440" tIns="45720" rIns="91440" bIns="45720" anchor="t">
            <a:noAutofit/>
          </a:bodyPr>
          <a:lstStyle/>
          <a:p>
            <a:pPr algn="ctr">
              <a:spcBef>
                <a:spcPct val="0"/>
              </a:spcBef>
              <a:defRPr/>
            </a:pPr>
            <a:r>
              <a:rPr lang="en-US" sz="4200" b="1" u="sng" dirty="0" smtClean="0">
                <a:solidFill>
                  <a:srgbClr val="FF0000"/>
                </a:solidFill>
                <a:latin typeface="Centaur"/>
                <a:ea typeface="+mj-ea"/>
                <a:cs typeface="+mj-cs"/>
              </a:rPr>
              <a:t>Acknowledgements</a:t>
            </a:r>
            <a:endParaRPr lang="en-US" sz="4200" b="1" u="sng" dirty="0">
              <a:solidFill>
                <a:srgbClr val="FF0000"/>
              </a:solidFill>
              <a:latin typeface="Centaur" panose="02030504050205020304" pitchFamily="18" charset="0"/>
              <a:ea typeface="+mj-ea"/>
              <a:cs typeface="+mj-cs"/>
            </a:endParaRPr>
          </a:p>
        </p:txBody>
      </p:sp>
      <p:pic>
        <p:nvPicPr>
          <p:cNvPr id="19" name="Picture 18"/>
          <p:cNvPicPr>
            <a:picLocks noChangeAspect="1"/>
          </p:cNvPicPr>
          <p:nvPr/>
        </p:nvPicPr>
        <p:blipFill>
          <a:blip r:embed="rId3"/>
          <a:stretch>
            <a:fillRect/>
          </a:stretch>
        </p:blipFill>
        <p:spPr>
          <a:xfrm rot="2861707">
            <a:off x="1441177" y="152239"/>
            <a:ext cx="534072" cy="358729"/>
          </a:xfrm>
          <a:prstGeom prst="rect">
            <a:avLst/>
          </a:prstGeom>
        </p:spPr>
      </p:pic>
      <p:pic>
        <p:nvPicPr>
          <p:cNvPr id="21" name="Picture 20"/>
          <p:cNvPicPr>
            <a:picLocks noChangeAspect="1"/>
          </p:cNvPicPr>
          <p:nvPr/>
        </p:nvPicPr>
        <p:blipFill>
          <a:blip r:embed="rId3"/>
          <a:stretch>
            <a:fillRect/>
          </a:stretch>
        </p:blipFill>
        <p:spPr>
          <a:xfrm rot="2142074">
            <a:off x="7903086" y="123082"/>
            <a:ext cx="534072" cy="358729"/>
          </a:xfrm>
          <a:prstGeom prst="rect">
            <a:avLst/>
          </a:prstGeom>
        </p:spPr>
      </p:pic>
      <p:pic>
        <p:nvPicPr>
          <p:cNvPr id="26" name="Picture 25"/>
          <p:cNvPicPr>
            <a:picLocks noChangeAspect="1"/>
          </p:cNvPicPr>
          <p:nvPr/>
        </p:nvPicPr>
        <p:blipFill>
          <a:blip r:embed="rId2"/>
          <a:stretch>
            <a:fillRect/>
          </a:stretch>
        </p:blipFill>
        <p:spPr>
          <a:xfrm rot="1039687">
            <a:off x="1027525" y="369887"/>
            <a:ext cx="282679" cy="362682"/>
          </a:xfrm>
          <a:prstGeom prst="rect">
            <a:avLst/>
          </a:prstGeom>
        </p:spPr>
      </p:pic>
      <p:pic>
        <p:nvPicPr>
          <p:cNvPr id="3" name="Picture 2"/>
          <p:cNvPicPr>
            <a:picLocks noChangeAspect="1"/>
          </p:cNvPicPr>
          <p:nvPr/>
        </p:nvPicPr>
        <p:blipFill>
          <a:blip r:embed="rId4"/>
          <a:stretch>
            <a:fillRect/>
          </a:stretch>
        </p:blipFill>
        <p:spPr>
          <a:xfrm>
            <a:off x="416444" y="1584149"/>
            <a:ext cx="1930515" cy="1238987"/>
          </a:xfrm>
          <a:prstGeom prst="rect">
            <a:avLst/>
          </a:prstGeom>
        </p:spPr>
      </p:pic>
      <p:pic>
        <p:nvPicPr>
          <p:cNvPr id="15" name="Picture 2"/>
          <p:cNvPicPr>
            <a:picLocks noChangeAspect="1" noChangeArrowheads="1"/>
          </p:cNvPicPr>
          <p:nvPr/>
        </p:nvPicPr>
        <p:blipFill>
          <a:blip r:embed="rId5" cstate="print"/>
          <a:srcRect/>
          <a:stretch>
            <a:fillRect/>
          </a:stretch>
        </p:blipFill>
        <p:spPr bwMode="auto">
          <a:xfrm>
            <a:off x="3174985" y="1755828"/>
            <a:ext cx="2258549" cy="907892"/>
          </a:xfrm>
          <a:prstGeom prst="rect">
            <a:avLst/>
          </a:prstGeom>
          <a:noFill/>
          <a:ln w="9525">
            <a:noFill/>
            <a:miter lim="800000"/>
            <a:headEnd/>
            <a:tailEnd/>
          </a:ln>
          <a:effectLst/>
        </p:spPr>
      </p:pic>
      <p:pic>
        <p:nvPicPr>
          <p:cNvPr id="5" name="Picture 4"/>
          <p:cNvPicPr>
            <a:picLocks noChangeAspect="1"/>
          </p:cNvPicPr>
          <p:nvPr/>
        </p:nvPicPr>
        <p:blipFill>
          <a:blip r:embed="rId6"/>
          <a:stretch>
            <a:fillRect/>
          </a:stretch>
        </p:blipFill>
        <p:spPr>
          <a:xfrm>
            <a:off x="3174985" y="2943317"/>
            <a:ext cx="1963525" cy="1756402"/>
          </a:xfrm>
          <a:prstGeom prst="rect">
            <a:avLst/>
          </a:prstGeom>
        </p:spPr>
      </p:pic>
      <p:pic>
        <p:nvPicPr>
          <p:cNvPr id="6" name="Picture 5"/>
          <p:cNvPicPr>
            <a:picLocks noChangeAspect="1"/>
          </p:cNvPicPr>
          <p:nvPr/>
        </p:nvPicPr>
        <p:blipFill>
          <a:blip r:embed="rId7"/>
          <a:stretch>
            <a:fillRect/>
          </a:stretch>
        </p:blipFill>
        <p:spPr>
          <a:xfrm>
            <a:off x="260900" y="2775032"/>
            <a:ext cx="2110008" cy="191876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8165" y="4979316"/>
            <a:ext cx="1698708" cy="1698708"/>
          </a:xfrm>
          <a:prstGeom prst="rect">
            <a:avLst/>
          </a:prstGeom>
        </p:spPr>
      </p:pic>
      <p:pic>
        <p:nvPicPr>
          <p:cNvPr id="10" name="Picture 9"/>
          <p:cNvPicPr>
            <a:picLocks noChangeAspect="1"/>
          </p:cNvPicPr>
          <p:nvPr/>
        </p:nvPicPr>
        <p:blipFill>
          <a:blip r:embed="rId9"/>
          <a:stretch>
            <a:fillRect/>
          </a:stretch>
        </p:blipFill>
        <p:spPr>
          <a:xfrm>
            <a:off x="501733" y="4979316"/>
            <a:ext cx="1628342" cy="1485439"/>
          </a:xfrm>
          <a:prstGeom prst="rect">
            <a:avLst/>
          </a:prstGeom>
        </p:spPr>
      </p:pic>
      <p:pic>
        <p:nvPicPr>
          <p:cNvPr id="11" name="Picture 10"/>
          <p:cNvPicPr>
            <a:picLocks noChangeAspect="1"/>
          </p:cNvPicPr>
          <p:nvPr/>
        </p:nvPicPr>
        <p:blipFill>
          <a:blip r:embed="rId10"/>
          <a:stretch>
            <a:fillRect/>
          </a:stretch>
        </p:blipFill>
        <p:spPr>
          <a:xfrm>
            <a:off x="6457950" y="5000098"/>
            <a:ext cx="1562640" cy="1570821"/>
          </a:xfrm>
          <a:prstGeom prst="rect">
            <a:avLst/>
          </a:prstGeom>
        </p:spPr>
      </p:pic>
      <p:pic>
        <p:nvPicPr>
          <p:cNvPr id="22" name="Picture 21"/>
          <p:cNvPicPr>
            <a:picLocks noChangeAspect="1"/>
          </p:cNvPicPr>
          <p:nvPr/>
        </p:nvPicPr>
        <p:blipFill>
          <a:blip r:embed="rId11"/>
          <a:stretch>
            <a:fillRect/>
          </a:stretch>
        </p:blipFill>
        <p:spPr>
          <a:xfrm>
            <a:off x="6342350" y="1584149"/>
            <a:ext cx="1934389" cy="1437799"/>
          </a:xfrm>
          <a:prstGeom prst="rect">
            <a:avLst/>
          </a:prstGeom>
        </p:spPr>
      </p:pic>
      <p:pic>
        <p:nvPicPr>
          <p:cNvPr id="8" name="Picture 7"/>
          <p:cNvPicPr>
            <a:picLocks noChangeAspect="1"/>
          </p:cNvPicPr>
          <p:nvPr/>
        </p:nvPicPr>
        <p:blipFill>
          <a:blip r:embed="rId12"/>
          <a:stretch>
            <a:fillRect/>
          </a:stretch>
        </p:blipFill>
        <p:spPr>
          <a:xfrm>
            <a:off x="6342350" y="3120480"/>
            <a:ext cx="1844695" cy="1781085"/>
          </a:xfrm>
          <a:prstGeom prst="rect">
            <a:avLst/>
          </a:prstGeom>
        </p:spPr>
      </p:pic>
    </p:spTree>
    <p:extLst>
      <p:ext uri="{BB962C8B-B14F-4D97-AF65-F5344CB8AC3E}">
        <p14:creationId xmlns:p14="http://schemas.microsoft.com/office/powerpoint/2010/main" val="24950944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800" dirty="0" smtClean="0"/>
              <a:t>Light Intensity and </a:t>
            </a:r>
            <a:r>
              <a:rPr lang="en-US" sz="2800" b="1" dirty="0" smtClean="0">
                <a:solidFill>
                  <a:srgbClr val="FF0000"/>
                </a:solidFill>
                <a:effectLst>
                  <a:outerShdw blurRad="38100" dist="38100" dir="2700000" algn="tl">
                    <a:srgbClr val="000000">
                      <a:alpha val="43137"/>
                    </a:srgbClr>
                  </a:outerShdw>
                </a:effectLst>
              </a:rPr>
              <a:t>Color</a:t>
            </a:r>
            <a:r>
              <a:rPr lang="en-US" sz="2800" dirty="0" smtClean="0"/>
              <a:t> are both important</a:t>
            </a:r>
            <a:endParaRPr lang="en-US" sz="2800" dirty="0"/>
          </a:p>
        </p:txBody>
      </p:sp>
      <p:pic>
        <p:nvPicPr>
          <p:cNvPr id="1030" name="Picture 6" descr="Color Temperature Scale for light bulbs | AtlantaLightBulbs.co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825" y="1026506"/>
            <a:ext cx="5032375" cy="22046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8269" y="5636173"/>
            <a:ext cx="5288179" cy="461665"/>
          </a:xfrm>
          <a:prstGeom prst="rect">
            <a:avLst/>
          </a:prstGeom>
          <a:noFill/>
        </p:spPr>
        <p:txBody>
          <a:bodyPr wrap="none" rtlCol="0">
            <a:spAutoFit/>
          </a:bodyPr>
          <a:lstStyle/>
          <a:p>
            <a:r>
              <a:rPr lang="en-US" sz="2400" b="1" dirty="0" smtClean="0">
                <a:solidFill>
                  <a:srgbClr val="FF6600"/>
                </a:solidFill>
                <a:latin typeface="Centaur" panose="02030504050205020304" pitchFamily="18" charset="0"/>
              </a:rPr>
              <a:t>Orange</a:t>
            </a:r>
            <a:r>
              <a:rPr lang="en-US" sz="2400" b="1" dirty="0" smtClean="0">
                <a:solidFill>
                  <a:srgbClr val="FF0000"/>
                </a:solidFill>
                <a:latin typeface="Centaur" panose="02030504050205020304" pitchFamily="18" charset="0"/>
              </a:rPr>
              <a:t>/Red good</a:t>
            </a:r>
            <a:r>
              <a:rPr lang="en-US" sz="2400" b="1" dirty="0" smtClean="0">
                <a:latin typeface="Centaur" panose="02030504050205020304" pitchFamily="18" charset="0"/>
              </a:rPr>
              <a:t>, </a:t>
            </a:r>
            <a:r>
              <a:rPr lang="en-US" sz="2400" b="1" dirty="0" smtClean="0">
                <a:solidFill>
                  <a:srgbClr val="FFFF00"/>
                </a:solidFill>
                <a:latin typeface="Centaur" panose="02030504050205020304" pitchFamily="18" charset="0"/>
              </a:rPr>
              <a:t>yellow bad</a:t>
            </a:r>
            <a:r>
              <a:rPr lang="en-US" sz="2400" b="1" dirty="0" smtClean="0">
                <a:latin typeface="Centaur" panose="02030504050205020304" pitchFamily="18" charset="0"/>
              </a:rPr>
              <a:t>, </a:t>
            </a:r>
            <a:r>
              <a:rPr lang="en-US" sz="2400" b="1" dirty="0" smtClean="0">
                <a:solidFill>
                  <a:schemeClr val="accent1"/>
                </a:solidFill>
                <a:latin typeface="Centaur" panose="02030504050205020304" pitchFamily="18" charset="0"/>
              </a:rPr>
              <a:t>blue light ugly</a:t>
            </a:r>
            <a:endParaRPr lang="en-US" sz="2400" b="1" dirty="0">
              <a:solidFill>
                <a:schemeClr val="accent1"/>
              </a:solidFill>
              <a:latin typeface="Centaur" panose="02030504050205020304" pitchFamily="18" charset="0"/>
            </a:endParaRPr>
          </a:p>
        </p:txBody>
      </p:sp>
      <p:pic>
        <p:nvPicPr>
          <p:cNvPr id="3" name="Picture 2"/>
          <p:cNvPicPr>
            <a:picLocks noChangeAspect="1"/>
          </p:cNvPicPr>
          <p:nvPr/>
        </p:nvPicPr>
        <p:blipFill>
          <a:blip r:embed="rId3"/>
          <a:stretch>
            <a:fillRect/>
          </a:stretch>
        </p:blipFill>
        <p:spPr>
          <a:xfrm>
            <a:off x="670644" y="3242052"/>
            <a:ext cx="4446736" cy="2320548"/>
          </a:xfrm>
          <a:prstGeom prst="rect">
            <a:avLst/>
          </a:prstGeom>
        </p:spPr>
      </p:pic>
      <p:grpSp>
        <p:nvGrpSpPr>
          <p:cNvPr id="5" name="Group 4"/>
          <p:cNvGrpSpPr/>
          <p:nvPr/>
        </p:nvGrpSpPr>
        <p:grpSpPr>
          <a:xfrm>
            <a:off x="5781675" y="990600"/>
            <a:ext cx="2694136" cy="2514600"/>
            <a:chOff x="5791200" y="1866900"/>
            <a:chExt cx="2694136" cy="2514600"/>
          </a:xfrm>
        </p:grpSpPr>
        <p:pic>
          <p:nvPicPr>
            <p:cNvPr id="10" name="Picture 4" descr="What Are Lumens? Lumens Chart, Definition &amp; Light Bulb Facts a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70736" y="1866900"/>
              <a:ext cx="2514600"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5791200" y="3447853"/>
              <a:ext cx="1295400"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472808" y="2144785"/>
              <a:ext cx="1012528" cy="5471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5923111" y="3894494"/>
            <a:ext cx="2933175" cy="1015663"/>
          </a:xfrm>
          <a:prstGeom prst="rect">
            <a:avLst/>
          </a:prstGeom>
          <a:noFill/>
        </p:spPr>
        <p:txBody>
          <a:bodyPr wrap="none" rtlCol="0">
            <a:spAutoFit/>
          </a:bodyPr>
          <a:lstStyle/>
          <a:p>
            <a:r>
              <a:rPr lang="en-US" sz="2000" b="1" dirty="0" smtClean="0">
                <a:latin typeface="Centaur" panose="02030504050205020304" pitchFamily="18" charset="0"/>
              </a:rPr>
              <a:t>For outdoor lighting, aim for</a:t>
            </a:r>
            <a:br>
              <a:rPr lang="en-US" sz="2000" b="1" dirty="0" smtClean="0">
                <a:latin typeface="Centaur" panose="02030504050205020304" pitchFamily="18" charset="0"/>
              </a:rPr>
            </a:br>
            <a:r>
              <a:rPr lang="en-US" sz="2000" b="1" dirty="0" smtClean="0">
                <a:solidFill>
                  <a:srgbClr val="FFCC66"/>
                </a:solidFill>
                <a:latin typeface="Centaur" panose="02030504050205020304" pitchFamily="18" charset="0"/>
              </a:rPr>
              <a:t>3000</a:t>
            </a:r>
            <a:r>
              <a:rPr lang="en-US" sz="2000" b="1" dirty="0" smtClean="0">
                <a:latin typeface="Centaur" panose="02030504050205020304" pitchFamily="18" charset="0"/>
              </a:rPr>
              <a:t> K and below, preferably</a:t>
            </a:r>
            <a:br>
              <a:rPr lang="en-US" sz="2000" b="1" dirty="0" smtClean="0">
                <a:latin typeface="Centaur" panose="02030504050205020304" pitchFamily="18" charset="0"/>
              </a:rPr>
            </a:br>
            <a:r>
              <a:rPr lang="en-US" sz="2000" b="1" dirty="0" smtClean="0">
                <a:latin typeface="Centaur" panose="02030504050205020304" pitchFamily="18" charset="0"/>
              </a:rPr>
              <a:t>about </a:t>
            </a:r>
            <a:r>
              <a:rPr lang="en-US" sz="2000" b="1" dirty="0" smtClean="0">
                <a:solidFill>
                  <a:srgbClr val="FF0000"/>
                </a:solidFill>
                <a:latin typeface="Centaur" panose="02030504050205020304" pitchFamily="18" charset="0"/>
              </a:rPr>
              <a:t>2000</a:t>
            </a:r>
            <a:r>
              <a:rPr lang="en-US" sz="2000" b="1" dirty="0" smtClean="0">
                <a:latin typeface="Centaur" panose="02030504050205020304" pitchFamily="18" charset="0"/>
              </a:rPr>
              <a:t> K.</a:t>
            </a:r>
            <a:endParaRPr lang="en-US" sz="2000" b="1" dirty="0">
              <a:latin typeface="Centaur" panose="02030504050205020304" pitchFamily="18" charset="0"/>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20</a:t>
            </a:fld>
            <a:endParaRPr lang="en-US"/>
          </a:p>
        </p:txBody>
      </p:sp>
      <p:pic>
        <p:nvPicPr>
          <p:cNvPr id="13" name="Picture 12"/>
          <p:cNvPicPr>
            <a:picLocks noChangeAspect="1"/>
          </p:cNvPicPr>
          <p:nvPr/>
        </p:nvPicPr>
        <p:blipFill>
          <a:blip r:embed="rId5"/>
          <a:stretch>
            <a:fillRect/>
          </a:stretch>
        </p:blipFill>
        <p:spPr>
          <a:xfrm>
            <a:off x="0" y="0"/>
            <a:ext cx="1333871" cy="991444"/>
          </a:xfrm>
          <a:prstGeom prst="rect">
            <a:avLst/>
          </a:prstGeom>
        </p:spPr>
      </p:pic>
    </p:spTree>
    <p:extLst>
      <p:ext uri="{BB962C8B-B14F-4D97-AF65-F5344CB8AC3E}">
        <p14:creationId xmlns:p14="http://schemas.microsoft.com/office/powerpoint/2010/main" val="28701340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315200" cy="715962"/>
          </a:xfrm>
        </p:spPr>
        <p:txBody>
          <a:bodyPr>
            <a:normAutofit/>
          </a:bodyPr>
          <a:lstStyle/>
          <a:p>
            <a:r>
              <a:rPr lang="en-US" sz="2800" b="1" dirty="0" smtClean="0">
                <a:solidFill>
                  <a:srgbClr val="FF0000"/>
                </a:solidFill>
                <a:effectLst>
                  <a:outerShdw blurRad="38100" dist="38100" dir="2700000" algn="tl">
                    <a:srgbClr val="000000">
                      <a:alpha val="43137"/>
                    </a:srgbClr>
                  </a:outerShdw>
                </a:effectLst>
              </a:rPr>
              <a:t>Color</a:t>
            </a:r>
            <a:r>
              <a:rPr lang="en-US" sz="2800" dirty="0" smtClean="0"/>
              <a:t> is important but check </a:t>
            </a:r>
            <a:r>
              <a:rPr lang="en-US" sz="2800" b="1" u="sng" dirty="0" smtClean="0">
                <a:effectLst>
                  <a:outerShdw blurRad="38100" dist="38100" dir="2700000" algn="tl">
                    <a:srgbClr val="000000">
                      <a:alpha val="43137"/>
                    </a:srgbClr>
                  </a:outerShdw>
                </a:effectLst>
              </a:rPr>
              <a:t>spectrum</a:t>
            </a:r>
            <a:r>
              <a:rPr lang="en-US" sz="2800" dirty="0" smtClean="0"/>
              <a:t>!</a:t>
            </a:r>
            <a:endParaRPr lang="en-US" sz="2800" dirty="0"/>
          </a:p>
        </p:txBody>
      </p:sp>
      <p:pic>
        <p:nvPicPr>
          <p:cNvPr id="6" name="Picture 5"/>
          <p:cNvPicPr>
            <a:picLocks noChangeAspect="1"/>
          </p:cNvPicPr>
          <p:nvPr/>
        </p:nvPicPr>
        <p:blipFill>
          <a:blip r:embed="rId2"/>
          <a:stretch>
            <a:fillRect/>
          </a:stretch>
        </p:blipFill>
        <p:spPr>
          <a:xfrm>
            <a:off x="105091" y="1221250"/>
            <a:ext cx="2964668" cy="2323060"/>
          </a:xfrm>
          <a:prstGeom prst="rect">
            <a:avLst/>
          </a:prstGeom>
        </p:spPr>
      </p:pic>
      <p:pic>
        <p:nvPicPr>
          <p:cNvPr id="14" name="Picture 13"/>
          <p:cNvPicPr>
            <a:picLocks noChangeAspect="1"/>
          </p:cNvPicPr>
          <p:nvPr/>
        </p:nvPicPr>
        <p:blipFill>
          <a:blip r:embed="rId3"/>
          <a:stretch>
            <a:fillRect/>
          </a:stretch>
        </p:blipFill>
        <p:spPr>
          <a:xfrm>
            <a:off x="1828800" y="3694660"/>
            <a:ext cx="5257800" cy="2743805"/>
          </a:xfrm>
          <a:prstGeom prst="rect">
            <a:avLst/>
          </a:prstGeom>
        </p:spPr>
      </p:pic>
      <p:pic>
        <p:nvPicPr>
          <p:cNvPr id="11" name="Picture 10"/>
          <p:cNvPicPr>
            <a:picLocks noChangeAspect="1"/>
          </p:cNvPicPr>
          <p:nvPr/>
        </p:nvPicPr>
        <p:blipFill>
          <a:blip r:embed="rId4"/>
          <a:stretch>
            <a:fillRect/>
          </a:stretch>
        </p:blipFill>
        <p:spPr>
          <a:xfrm>
            <a:off x="3125994" y="1219200"/>
            <a:ext cx="2970006" cy="2316162"/>
          </a:xfrm>
          <a:prstGeom prst="rect">
            <a:avLst/>
          </a:prstGeom>
        </p:spPr>
      </p:pic>
      <p:pic>
        <p:nvPicPr>
          <p:cNvPr id="15" name="Picture 14"/>
          <p:cNvPicPr>
            <a:picLocks noChangeAspect="1"/>
          </p:cNvPicPr>
          <p:nvPr/>
        </p:nvPicPr>
        <p:blipFill>
          <a:blip r:embed="rId5"/>
          <a:stretch>
            <a:fillRect/>
          </a:stretch>
        </p:blipFill>
        <p:spPr>
          <a:xfrm>
            <a:off x="6192264" y="1219200"/>
            <a:ext cx="2951736" cy="2325110"/>
          </a:xfrm>
          <a:prstGeom prst="rect">
            <a:avLst/>
          </a:prstGeom>
        </p:spPr>
      </p:pic>
      <p:sp>
        <p:nvSpPr>
          <p:cNvPr id="16" name="Slide Number Placeholder 15"/>
          <p:cNvSpPr>
            <a:spLocks noGrp="1"/>
          </p:cNvSpPr>
          <p:nvPr>
            <p:ph type="sldNum" sz="quarter" idx="12"/>
          </p:nvPr>
        </p:nvSpPr>
        <p:spPr/>
        <p:txBody>
          <a:bodyPr/>
          <a:lstStyle/>
          <a:p>
            <a:fld id="{B6F15528-21DE-4FAA-801E-634DDDAF4B2B}" type="slidenum">
              <a:rPr lang="en-US" smtClean="0"/>
              <a:pPr/>
              <a:t>21</a:t>
            </a:fld>
            <a:endParaRPr lang="en-US"/>
          </a:p>
        </p:txBody>
      </p:sp>
      <p:pic>
        <p:nvPicPr>
          <p:cNvPr id="10" name="Picture 2"/>
          <p:cNvPicPr>
            <a:picLocks noChangeAspect="1" noChangeArrowheads="1"/>
          </p:cNvPicPr>
          <p:nvPr/>
        </p:nvPicPr>
        <p:blipFill>
          <a:blip r:embed="rId6" cstate="print"/>
          <a:srcRect/>
          <a:stretch>
            <a:fillRect/>
          </a:stretch>
        </p:blipFill>
        <p:spPr bwMode="auto">
          <a:xfrm>
            <a:off x="7239000" y="1"/>
            <a:ext cx="1905000" cy="765772"/>
          </a:xfrm>
          <a:prstGeom prst="rect">
            <a:avLst/>
          </a:prstGeom>
          <a:noFill/>
          <a:ln w="9525">
            <a:noFill/>
            <a:miter lim="800000"/>
            <a:headEnd/>
            <a:tailEnd/>
          </a:ln>
          <a:effectLst/>
        </p:spPr>
      </p:pic>
      <p:pic>
        <p:nvPicPr>
          <p:cNvPr id="12" name="Picture 11"/>
          <p:cNvPicPr>
            <a:picLocks noChangeAspect="1"/>
          </p:cNvPicPr>
          <p:nvPr/>
        </p:nvPicPr>
        <p:blipFill>
          <a:blip r:embed="rId7"/>
          <a:stretch>
            <a:fillRect/>
          </a:stretch>
        </p:blipFill>
        <p:spPr>
          <a:xfrm>
            <a:off x="0" y="0"/>
            <a:ext cx="1333871" cy="991444"/>
          </a:xfrm>
          <a:prstGeom prst="rect">
            <a:avLst/>
          </a:prstGeom>
        </p:spPr>
      </p:pic>
    </p:spTree>
    <p:extLst>
      <p:ext uri="{BB962C8B-B14F-4D97-AF65-F5344CB8AC3E}">
        <p14:creationId xmlns:p14="http://schemas.microsoft.com/office/powerpoint/2010/main" val="15245109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5133355"/>
            <a:ext cx="1295400" cy="1724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a:spLocks noGrp="1"/>
          </p:cNvSpPr>
          <p:nvPr>
            <p:ph idx="1"/>
          </p:nvPr>
        </p:nvSpPr>
        <p:spPr>
          <a:xfrm>
            <a:off x="304800" y="0"/>
            <a:ext cx="8686800" cy="838200"/>
          </a:xfrm>
        </p:spPr>
        <p:txBody>
          <a:bodyPr vert="horz" lIns="91440" tIns="45720" rIns="91440" bIns="45720" rtlCol="0" anchor="t">
            <a:noAutofit/>
          </a:bodyPr>
          <a:lstStyle/>
          <a:p>
            <a:pPr algn="ctr">
              <a:buNone/>
              <a:defRPr/>
            </a:pPr>
            <a:r>
              <a:rPr lang="en-US" sz="4200" b="1" u="sng" dirty="0">
                <a:solidFill>
                  <a:srgbClr val="FFC000"/>
                </a:solidFill>
                <a:latin typeface="Centaur"/>
              </a:rPr>
              <a:t>Amber</a:t>
            </a:r>
            <a:r>
              <a:rPr lang="en-US" sz="4200" u="sng" dirty="0">
                <a:solidFill>
                  <a:schemeClr val="accent6"/>
                </a:solidFill>
                <a:latin typeface="Centaur"/>
              </a:rPr>
              <a:t>, </a:t>
            </a:r>
            <a:r>
              <a:rPr lang="en-US" sz="4200" b="1" u="sng" dirty="0">
                <a:solidFill>
                  <a:schemeClr val="tx2">
                    <a:lumMod val="60000"/>
                    <a:lumOff val="40000"/>
                  </a:schemeClr>
                </a:solidFill>
                <a:latin typeface="Centaur"/>
              </a:rPr>
              <a:t>Blue</a:t>
            </a:r>
            <a:r>
              <a:rPr lang="en-US" sz="4200" u="sng" dirty="0">
                <a:solidFill>
                  <a:schemeClr val="tx2">
                    <a:lumMod val="60000"/>
                    <a:lumOff val="40000"/>
                  </a:schemeClr>
                </a:solidFill>
                <a:latin typeface="Centaur"/>
              </a:rPr>
              <a:t>, </a:t>
            </a:r>
            <a:r>
              <a:rPr lang="en-US" sz="4200" u="sng" dirty="0">
                <a:latin typeface="Centaur"/>
              </a:rPr>
              <a:t>and </a:t>
            </a:r>
            <a:r>
              <a:rPr lang="en-US" sz="4200" b="1" u="sng" dirty="0">
                <a:latin typeface="Centaur"/>
              </a:rPr>
              <a:t>White Light</a:t>
            </a:r>
            <a:endParaRPr lang="en-US" sz="4200" b="1" dirty="0">
              <a:latin typeface="Centaur"/>
            </a:endParaRPr>
          </a:p>
        </p:txBody>
      </p:sp>
      <p:grpSp>
        <p:nvGrpSpPr>
          <p:cNvPr id="11" name="Group 10"/>
          <p:cNvGrpSpPr/>
          <p:nvPr/>
        </p:nvGrpSpPr>
        <p:grpSpPr>
          <a:xfrm>
            <a:off x="152400" y="762000"/>
            <a:ext cx="3090974" cy="3509666"/>
            <a:chOff x="0" y="761999"/>
            <a:chExt cx="3090974" cy="3509666"/>
          </a:xfrm>
        </p:grpSpPr>
        <p:pic>
          <p:nvPicPr>
            <p:cNvPr id="2050" name="Picture 2"/>
            <p:cNvPicPr>
              <a:picLocks noChangeAspect="1" noChangeArrowheads="1"/>
            </p:cNvPicPr>
            <p:nvPr/>
          </p:nvPicPr>
          <p:blipFill>
            <a:blip r:embed="rId3"/>
            <a:srcRect/>
            <a:stretch>
              <a:fillRect/>
            </a:stretch>
          </p:blipFill>
          <p:spPr bwMode="auto">
            <a:xfrm>
              <a:off x="1" y="761999"/>
              <a:ext cx="3048000" cy="2996339"/>
            </a:xfrm>
            <a:prstGeom prst="rect">
              <a:avLst/>
            </a:prstGeom>
            <a:noFill/>
            <a:ln w="9525">
              <a:noFill/>
              <a:miter lim="800000"/>
              <a:headEnd/>
              <a:tailEnd/>
            </a:ln>
            <a:effectLst/>
          </p:spPr>
        </p:pic>
        <p:sp>
          <p:nvSpPr>
            <p:cNvPr id="9" name="TextBox 8"/>
            <p:cNvSpPr txBox="1"/>
            <p:nvPr/>
          </p:nvSpPr>
          <p:spPr>
            <a:xfrm>
              <a:off x="0" y="3810000"/>
              <a:ext cx="3090974" cy="461665"/>
            </a:xfrm>
            <a:prstGeom prst="rect">
              <a:avLst/>
            </a:prstGeom>
            <a:noFill/>
          </p:spPr>
          <p:txBody>
            <a:bodyPr wrap="none" rtlCol="0">
              <a:spAutoFit/>
            </a:bodyPr>
            <a:lstStyle/>
            <a:p>
              <a:pPr algn="ctr"/>
              <a:r>
                <a:rPr lang="en-US" sz="2400" dirty="0" err="1"/>
                <a:t>Walmart</a:t>
              </a:r>
              <a:r>
                <a:rPr lang="en-US" sz="2400" dirty="0"/>
                <a:t> @Flagstaff, </a:t>
              </a:r>
              <a:r>
                <a:rPr lang="en-US" sz="2400" dirty="0" err="1"/>
                <a:t>Az</a:t>
              </a:r>
              <a:endParaRPr lang="en-US" sz="2400" dirty="0"/>
            </a:p>
          </p:txBody>
        </p:sp>
      </p:grpSp>
      <p:grpSp>
        <p:nvGrpSpPr>
          <p:cNvPr id="13" name="Group 12"/>
          <p:cNvGrpSpPr/>
          <p:nvPr/>
        </p:nvGrpSpPr>
        <p:grpSpPr>
          <a:xfrm>
            <a:off x="5085406" y="762000"/>
            <a:ext cx="4058594" cy="3345597"/>
            <a:chOff x="4798253" y="914400"/>
            <a:chExt cx="4058594" cy="3345597"/>
          </a:xfrm>
        </p:grpSpPr>
        <p:pic>
          <p:nvPicPr>
            <p:cNvPr id="2051" name="Picture 3"/>
            <p:cNvPicPr>
              <a:picLocks noChangeAspect="1" noChangeArrowheads="1"/>
            </p:cNvPicPr>
            <p:nvPr/>
          </p:nvPicPr>
          <p:blipFill>
            <a:blip r:embed="rId4"/>
            <a:srcRect/>
            <a:stretch>
              <a:fillRect/>
            </a:stretch>
          </p:blipFill>
          <p:spPr bwMode="auto">
            <a:xfrm>
              <a:off x="4798253" y="914400"/>
              <a:ext cx="4058594" cy="2514600"/>
            </a:xfrm>
            <a:prstGeom prst="rect">
              <a:avLst/>
            </a:prstGeom>
            <a:noFill/>
            <a:ln w="9525">
              <a:noFill/>
              <a:miter lim="800000"/>
              <a:headEnd/>
              <a:tailEnd/>
            </a:ln>
            <a:effectLst/>
          </p:spPr>
        </p:pic>
        <p:sp>
          <p:nvSpPr>
            <p:cNvPr id="12" name="TextBox 11"/>
            <p:cNvSpPr txBox="1"/>
            <p:nvPr/>
          </p:nvSpPr>
          <p:spPr>
            <a:xfrm>
              <a:off x="5123047" y="3429000"/>
              <a:ext cx="3433696" cy="830997"/>
            </a:xfrm>
            <a:prstGeom prst="rect">
              <a:avLst/>
            </a:prstGeom>
            <a:noFill/>
          </p:spPr>
          <p:txBody>
            <a:bodyPr wrap="none" rtlCol="0">
              <a:spAutoFit/>
            </a:bodyPr>
            <a:lstStyle/>
            <a:p>
              <a:pPr algn="ctr"/>
              <a:r>
                <a:rPr lang="en-US" sz="2400" dirty="0"/>
                <a:t>Residential Neighborhood</a:t>
              </a:r>
              <a:br>
                <a:rPr lang="en-US" sz="2400" dirty="0"/>
              </a:br>
              <a:r>
                <a:rPr lang="en-US" sz="2400" dirty="0"/>
                <a:t>Albuquerque, NM</a:t>
              </a:r>
            </a:p>
          </p:txBody>
        </p:sp>
      </p:grpSp>
      <p:grpSp>
        <p:nvGrpSpPr>
          <p:cNvPr id="15" name="Group 14"/>
          <p:cNvGrpSpPr/>
          <p:nvPr/>
        </p:nvGrpSpPr>
        <p:grpSpPr>
          <a:xfrm>
            <a:off x="914400" y="4114800"/>
            <a:ext cx="6347092" cy="2743200"/>
            <a:chOff x="762000" y="4114800"/>
            <a:chExt cx="6499492" cy="2743200"/>
          </a:xfrm>
        </p:grpSpPr>
        <p:pic>
          <p:nvPicPr>
            <p:cNvPr id="2052" name="Picture 4"/>
            <p:cNvPicPr>
              <a:picLocks noChangeAspect="1" noChangeArrowheads="1"/>
            </p:cNvPicPr>
            <p:nvPr/>
          </p:nvPicPr>
          <p:blipFill>
            <a:blip r:embed="rId5"/>
            <a:srcRect/>
            <a:stretch>
              <a:fillRect/>
            </a:stretch>
          </p:blipFill>
          <p:spPr bwMode="auto">
            <a:xfrm>
              <a:off x="3080592" y="4114800"/>
              <a:ext cx="4180900" cy="2743200"/>
            </a:xfrm>
            <a:prstGeom prst="rect">
              <a:avLst/>
            </a:prstGeom>
            <a:noFill/>
            <a:ln w="9525">
              <a:noFill/>
              <a:miter lim="800000"/>
              <a:headEnd/>
              <a:tailEnd/>
            </a:ln>
            <a:effectLst/>
          </p:spPr>
        </p:pic>
        <p:sp>
          <p:nvSpPr>
            <p:cNvPr id="14" name="TextBox 13"/>
            <p:cNvSpPr txBox="1"/>
            <p:nvPr/>
          </p:nvSpPr>
          <p:spPr>
            <a:xfrm>
              <a:off x="762000" y="5105400"/>
              <a:ext cx="2191369" cy="830997"/>
            </a:xfrm>
            <a:prstGeom prst="rect">
              <a:avLst/>
            </a:prstGeom>
            <a:noFill/>
          </p:spPr>
          <p:txBody>
            <a:bodyPr wrap="none" rtlCol="0">
              <a:spAutoFit/>
            </a:bodyPr>
            <a:lstStyle/>
            <a:p>
              <a:pPr algn="ctr"/>
              <a:r>
                <a:rPr lang="en-US" sz="2400" dirty="0"/>
                <a:t>Parking lot </a:t>
              </a:r>
              <a:br>
                <a:rPr lang="en-US" sz="2400" dirty="0"/>
              </a:br>
              <a:r>
                <a:rPr lang="en-US" sz="2400" dirty="0"/>
                <a:t>@ Truman State</a:t>
              </a:r>
            </a:p>
          </p:txBody>
        </p:sp>
      </p:grpSp>
      <p:pic>
        <p:nvPicPr>
          <p:cNvPr id="16" name="Picture 15"/>
          <p:cNvPicPr>
            <a:picLocks noChangeAspect="1"/>
          </p:cNvPicPr>
          <p:nvPr/>
        </p:nvPicPr>
        <p:blipFill>
          <a:blip r:embed="rId6"/>
          <a:stretch>
            <a:fillRect/>
          </a:stretch>
        </p:blipFill>
        <p:spPr>
          <a:xfrm>
            <a:off x="1" y="0"/>
            <a:ext cx="990600" cy="736296"/>
          </a:xfrm>
          <a:prstGeom prst="rect">
            <a:avLst/>
          </a:prstGeom>
        </p:spPr>
      </p:pic>
    </p:spTree>
    <p:extLst>
      <p:ext uri="{BB962C8B-B14F-4D97-AF65-F5344CB8AC3E}">
        <p14:creationId xmlns:p14="http://schemas.microsoft.com/office/powerpoint/2010/main" val="18075868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sp>
        <p:nvSpPr>
          <p:cNvPr id="5" name="Rectangle 4"/>
          <p:cNvSpPr/>
          <p:nvPr/>
        </p:nvSpPr>
        <p:spPr>
          <a:xfrm>
            <a:off x="152400" y="2057400"/>
            <a:ext cx="8839200" cy="2123658"/>
          </a:xfrm>
          <a:prstGeom prst="rect">
            <a:avLst/>
          </a:prstGeom>
        </p:spPr>
        <p:txBody>
          <a:bodyPr wrap="square">
            <a:spAutoFit/>
          </a:bodyPr>
          <a:lstStyle/>
          <a:p>
            <a:pPr algn="ctr"/>
            <a:r>
              <a:rPr lang="en-US" sz="4400" dirty="0" smtClean="0"/>
              <a:t>Light pollution is the </a:t>
            </a:r>
            <a:r>
              <a:rPr lang="en-US" sz="4400" b="1" dirty="0" smtClean="0">
                <a:solidFill>
                  <a:schemeClr val="accent5"/>
                </a:solidFill>
              </a:rPr>
              <a:t>human-made</a:t>
            </a:r>
            <a:r>
              <a:rPr lang="en-US" sz="4400" dirty="0" smtClean="0"/>
              <a:t> </a:t>
            </a:r>
            <a:r>
              <a:rPr lang="en-US" sz="4400" u="sng" dirty="0" smtClean="0"/>
              <a:t>alteration of outdoor light levels </a:t>
            </a:r>
            <a:r>
              <a:rPr lang="en-US" sz="4400" dirty="0" smtClean="0"/>
              <a:t>from those occurring </a:t>
            </a:r>
            <a:r>
              <a:rPr lang="en-US" sz="4400" b="1" dirty="0" smtClean="0">
                <a:solidFill>
                  <a:schemeClr val="accent6">
                    <a:lumMod val="75000"/>
                  </a:schemeClr>
                </a:solidFill>
              </a:rPr>
              <a:t>naturally</a:t>
            </a:r>
            <a:r>
              <a:rPr lang="en-US" sz="4400" dirty="0" smtClean="0"/>
              <a:t>.</a:t>
            </a:r>
            <a:endParaRPr lang="en-US" sz="4400" dirty="0"/>
          </a:p>
        </p:txBody>
      </p:sp>
      <p:pic>
        <p:nvPicPr>
          <p:cNvPr id="6" name="Picture 5"/>
          <p:cNvPicPr>
            <a:picLocks noChangeAspect="1"/>
          </p:cNvPicPr>
          <p:nvPr/>
        </p:nvPicPr>
        <p:blipFill>
          <a:blip r:embed="rId3"/>
          <a:stretch>
            <a:fillRect/>
          </a:stretch>
        </p:blipFill>
        <p:spPr>
          <a:xfrm>
            <a:off x="0" y="0"/>
            <a:ext cx="1333871" cy="991444"/>
          </a:xfrm>
          <a:prstGeom prst="rect">
            <a:avLst/>
          </a:prstGeom>
        </p:spPr>
      </p:pic>
    </p:spTree>
    <p:extLst>
      <p:ext uri="{BB962C8B-B14F-4D97-AF65-F5344CB8AC3E}">
        <p14:creationId xmlns:p14="http://schemas.microsoft.com/office/powerpoint/2010/main" val="13085776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81380-4D13-F494-E665-C2D6D63B7D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E52F6C-5F2A-1BF1-9B82-96912CFDF86C}"/>
              </a:ext>
            </a:extLst>
          </p:cNvPr>
          <p:cNvSpPr>
            <a:spLocks noGrp="1"/>
          </p:cNvSpPr>
          <p:nvPr>
            <p:ph type="title"/>
          </p:nvPr>
        </p:nvSpPr>
        <p:spPr>
          <a:xfrm>
            <a:off x="9727" y="1710447"/>
            <a:ext cx="9134273" cy="2146570"/>
          </a:xfrm>
        </p:spPr>
        <p:txBody>
          <a:bodyPr>
            <a:noAutofit/>
          </a:bodyPr>
          <a:lstStyle/>
          <a:p>
            <a:r>
              <a:rPr lang="en-US" sz="7200" b="1" dirty="0">
                <a:solidFill>
                  <a:srgbClr val="FFC000"/>
                </a:solidFill>
                <a:latin typeface="Impact" panose="020B0806030902050204" pitchFamily="34" charset="0"/>
              </a:rPr>
              <a:t>Responsible Lighting at Night</a:t>
            </a:r>
            <a:endParaRPr lang="en-US" sz="7200" dirty="0">
              <a:solidFill>
                <a:srgbClr val="FFC000"/>
              </a:solidFill>
              <a:latin typeface="Impact" panose="020B0806030902050204" pitchFamily="34" charset="0"/>
            </a:endParaRPr>
          </a:p>
        </p:txBody>
      </p:sp>
      <p:pic>
        <p:nvPicPr>
          <p:cNvPr id="10" name="Picture 2">
            <a:extLst>
              <a:ext uri="{FF2B5EF4-FFF2-40B4-BE49-F238E27FC236}">
                <a16:creationId xmlns:a16="http://schemas.microsoft.com/office/drawing/2014/main" id="{8F9D032F-30E3-D567-C245-757384042BD1}"/>
              </a:ext>
            </a:extLst>
          </p:cNvPr>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sp>
        <p:nvSpPr>
          <p:cNvPr id="3" name="Title 1">
            <a:extLst>
              <a:ext uri="{FF2B5EF4-FFF2-40B4-BE49-F238E27FC236}">
                <a16:creationId xmlns:a16="http://schemas.microsoft.com/office/drawing/2014/main" id="{5065ACEA-F01B-C1F7-8748-D94CF5A46736}"/>
              </a:ext>
            </a:extLst>
          </p:cNvPr>
          <p:cNvSpPr txBox="1">
            <a:spLocks/>
          </p:cNvSpPr>
          <p:nvPr/>
        </p:nvSpPr>
        <p:spPr>
          <a:xfrm>
            <a:off x="4114800" y="5181600"/>
            <a:ext cx="4876800" cy="1200356"/>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defRPr/>
            </a:pPr>
            <a:r>
              <a:rPr lang="en-US" sz="3600" i="1" dirty="0">
                <a:latin typeface="Times New Roman"/>
                <a:ea typeface="+mj-ea"/>
                <a:cs typeface="Times New Roman"/>
              </a:rPr>
              <a:t>" Let there me night..."</a:t>
            </a:r>
          </a:p>
        </p:txBody>
      </p:sp>
      <p:pic>
        <p:nvPicPr>
          <p:cNvPr id="6" name="Picture 5"/>
          <p:cNvPicPr>
            <a:picLocks noChangeAspect="1"/>
          </p:cNvPicPr>
          <p:nvPr/>
        </p:nvPicPr>
        <p:blipFill>
          <a:blip r:embed="rId3"/>
          <a:stretch>
            <a:fillRect/>
          </a:stretch>
        </p:blipFill>
        <p:spPr>
          <a:xfrm>
            <a:off x="0" y="0"/>
            <a:ext cx="1333871" cy="991444"/>
          </a:xfrm>
          <a:prstGeom prst="rect">
            <a:avLst/>
          </a:prstGeom>
        </p:spPr>
      </p:pic>
    </p:spTree>
    <p:extLst>
      <p:ext uri="{BB962C8B-B14F-4D97-AF65-F5344CB8AC3E}">
        <p14:creationId xmlns:p14="http://schemas.microsoft.com/office/powerpoint/2010/main" val="13295239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25</a:t>
            </a:fld>
            <a:endParaRPr lang="en-US"/>
          </a:p>
        </p:txBody>
      </p:sp>
      <p:sp>
        <p:nvSpPr>
          <p:cNvPr id="6" name="Title 1"/>
          <p:cNvSpPr>
            <a:spLocks noGrp="1"/>
          </p:cNvSpPr>
          <p:nvPr>
            <p:ph type="title"/>
          </p:nvPr>
        </p:nvSpPr>
        <p:spPr>
          <a:xfrm>
            <a:off x="457200" y="152400"/>
            <a:ext cx="8229600" cy="1143000"/>
          </a:xfrm>
        </p:spPr>
        <p:txBody>
          <a:bodyPr>
            <a:noAutofit/>
          </a:bodyPr>
          <a:lstStyle/>
          <a:p>
            <a:r>
              <a:rPr lang="en-US" sz="3600" b="1" dirty="0" smtClean="0">
                <a:latin typeface="Centaur" panose="02030504050205020304" pitchFamily="18" charset="0"/>
              </a:rPr>
              <a:t>Maintaining Natural Darkness </a:t>
            </a:r>
            <a:br>
              <a:rPr lang="en-US" sz="3600" b="1" dirty="0" smtClean="0">
                <a:latin typeface="Centaur" panose="02030504050205020304" pitchFamily="18" charset="0"/>
              </a:rPr>
            </a:br>
            <a:r>
              <a:rPr lang="en-US" sz="3600" b="1" dirty="0" smtClean="0">
                <a:latin typeface="Centaur" panose="02030504050205020304" pitchFamily="18" charset="0"/>
              </a:rPr>
              <a:t>at Night</a:t>
            </a:r>
            <a:endParaRPr lang="en-US" sz="3600" b="1" dirty="0">
              <a:latin typeface="Centaur" panose="02030504050205020304" pitchFamily="18" charset="0"/>
            </a:endParaRPr>
          </a:p>
        </p:txBody>
      </p:sp>
      <p:pic>
        <p:nvPicPr>
          <p:cNvPr id="9" name="Picture 2"/>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730250" y="1579931"/>
            <a:ext cx="7683500" cy="4988999"/>
          </a:xfrm>
          <a:prstGeom prst="rect">
            <a:avLst/>
          </a:prstGeom>
          <a:noFill/>
          <a:ln w="9525">
            <a:noFill/>
            <a:miter lim="800000"/>
            <a:headEnd/>
            <a:tailEnd/>
          </a:ln>
          <a:effectLst/>
        </p:spPr>
      </p:pic>
      <p:pic>
        <p:nvPicPr>
          <p:cNvPr id="8" name="Picture 7"/>
          <p:cNvPicPr>
            <a:picLocks noChangeAspect="1"/>
          </p:cNvPicPr>
          <p:nvPr/>
        </p:nvPicPr>
        <p:blipFill>
          <a:blip r:embed="rId4"/>
          <a:stretch>
            <a:fillRect/>
          </a:stretch>
        </p:blipFill>
        <p:spPr>
          <a:xfrm>
            <a:off x="0" y="0"/>
            <a:ext cx="1230218" cy="914400"/>
          </a:xfrm>
          <a:prstGeom prst="rect">
            <a:avLst/>
          </a:prstGeom>
        </p:spPr>
      </p:pic>
    </p:spTree>
    <p:extLst>
      <p:ext uri="{BB962C8B-B14F-4D97-AF65-F5344CB8AC3E}">
        <p14:creationId xmlns:p14="http://schemas.microsoft.com/office/powerpoint/2010/main" val="8786685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26</a:t>
            </a:fld>
            <a:endParaRPr lang="en-US"/>
          </a:p>
        </p:txBody>
      </p:sp>
      <p:sp>
        <p:nvSpPr>
          <p:cNvPr id="6" name="Title 1"/>
          <p:cNvSpPr>
            <a:spLocks noGrp="1"/>
          </p:cNvSpPr>
          <p:nvPr>
            <p:ph type="title"/>
          </p:nvPr>
        </p:nvSpPr>
        <p:spPr>
          <a:xfrm>
            <a:off x="457200" y="152400"/>
            <a:ext cx="7583294" cy="609600"/>
          </a:xfrm>
        </p:spPr>
        <p:txBody>
          <a:bodyPr>
            <a:normAutofit/>
          </a:bodyPr>
          <a:lstStyle/>
          <a:p>
            <a:r>
              <a:rPr lang="en-US" sz="3200" b="1" dirty="0" smtClean="0">
                <a:solidFill>
                  <a:schemeClr val="accent6">
                    <a:lumMod val="75000"/>
                  </a:schemeClr>
                </a:solidFill>
                <a:latin typeface="Centaur" panose="02030504050205020304" pitchFamily="18" charset="0"/>
              </a:rPr>
              <a:t>Principles For Responsible Lighting</a:t>
            </a:r>
            <a:endParaRPr lang="en-US" sz="3200" b="1" dirty="0">
              <a:solidFill>
                <a:schemeClr val="accent6">
                  <a:lumMod val="75000"/>
                </a:schemeClr>
              </a:solidFill>
              <a:latin typeface="Centaur" panose="02030504050205020304" pitchFamily="18" charset="0"/>
            </a:endParaRPr>
          </a:p>
        </p:txBody>
      </p:sp>
      <p:pic>
        <p:nvPicPr>
          <p:cNvPr id="9" name="Picture 2"/>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a:srcRect/>
          <a:stretch>
            <a:fillRect/>
          </a:stretch>
        </p:blipFill>
        <p:spPr bwMode="auto">
          <a:xfrm>
            <a:off x="533400" y="697468"/>
            <a:ext cx="2710353" cy="2667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5494980" y="773668"/>
            <a:ext cx="2967294" cy="26670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457200" y="3733800"/>
            <a:ext cx="2875865" cy="25908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a:srcRect/>
          <a:stretch>
            <a:fillRect/>
          </a:stretch>
        </p:blipFill>
        <p:spPr bwMode="auto">
          <a:xfrm>
            <a:off x="5486400" y="3810000"/>
            <a:ext cx="3012914" cy="2590800"/>
          </a:xfrm>
          <a:prstGeom prst="rect">
            <a:avLst/>
          </a:prstGeom>
          <a:noFill/>
          <a:ln w="9525">
            <a:noFill/>
            <a:miter lim="800000"/>
            <a:headEnd/>
            <a:tailEnd/>
          </a:ln>
          <a:effectLst/>
        </p:spPr>
      </p:pic>
      <p:sp>
        <p:nvSpPr>
          <p:cNvPr id="11" name="Rectangle 10"/>
          <p:cNvSpPr/>
          <p:nvPr/>
        </p:nvSpPr>
        <p:spPr>
          <a:xfrm>
            <a:off x="1295400" y="3364468"/>
            <a:ext cx="971741" cy="369332"/>
          </a:xfrm>
          <a:prstGeom prst="rect">
            <a:avLst/>
          </a:prstGeom>
        </p:spPr>
        <p:txBody>
          <a:bodyPr wrap="none">
            <a:spAutoFit/>
          </a:bodyPr>
          <a:lstStyle/>
          <a:p>
            <a:r>
              <a:rPr lang="en-US" b="1" u="sng" dirty="0">
                <a:latin typeface="Centaur" pitchFamily="18" charset="0"/>
              </a:rPr>
              <a:t>Shielding</a:t>
            </a:r>
          </a:p>
        </p:txBody>
      </p:sp>
      <p:sp>
        <p:nvSpPr>
          <p:cNvPr id="12" name="Rectangle 11"/>
          <p:cNvSpPr/>
          <p:nvPr/>
        </p:nvSpPr>
        <p:spPr>
          <a:xfrm>
            <a:off x="6716215" y="3440668"/>
            <a:ext cx="675185" cy="369332"/>
          </a:xfrm>
          <a:prstGeom prst="rect">
            <a:avLst/>
          </a:prstGeom>
        </p:spPr>
        <p:txBody>
          <a:bodyPr wrap="none">
            <a:spAutoFit/>
          </a:bodyPr>
          <a:lstStyle/>
          <a:p>
            <a:r>
              <a:rPr lang="en-US" b="1" u="sng" dirty="0">
                <a:latin typeface="Centaur" pitchFamily="18" charset="0"/>
              </a:rPr>
              <a:t>Color</a:t>
            </a:r>
          </a:p>
        </p:txBody>
      </p:sp>
      <p:sp>
        <p:nvSpPr>
          <p:cNvPr id="13" name="Rectangle 12"/>
          <p:cNvSpPr/>
          <p:nvPr/>
        </p:nvSpPr>
        <p:spPr>
          <a:xfrm>
            <a:off x="1219200" y="6324600"/>
            <a:ext cx="920445" cy="369332"/>
          </a:xfrm>
          <a:prstGeom prst="rect">
            <a:avLst/>
          </a:prstGeom>
        </p:spPr>
        <p:txBody>
          <a:bodyPr wrap="none">
            <a:spAutoFit/>
          </a:bodyPr>
          <a:lstStyle/>
          <a:p>
            <a:r>
              <a:rPr lang="en-US" b="1" u="sng" dirty="0">
                <a:latin typeface="Centaur" pitchFamily="18" charset="0"/>
              </a:rPr>
              <a:t>Intensity</a:t>
            </a:r>
          </a:p>
        </p:txBody>
      </p:sp>
      <p:sp>
        <p:nvSpPr>
          <p:cNvPr id="14" name="Rectangle 13"/>
          <p:cNvSpPr/>
          <p:nvPr/>
        </p:nvSpPr>
        <p:spPr>
          <a:xfrm>
            <a:off x="6248400" y="6400800"/>
            <a:ext cx="1792094" cy="369332"/>
          </a:xfrm>
          <a:prstGeom prst="rect">
            <a:avLst/>
          </a:prstGeom>
        </p:spPr>
        <p:txBody>
          <a:bodyPr wrap="none">
            <a:spAutoFit/>
          </a:bodyPr>
          <a:lstStyle/>
          <a:p>
            <a:r>
              <a:rPr lang="en-US" b="1" u="sng" dirty="0">
                <a:latin typeface="Centaur" pitchFamily="18" charset="0"/>
              </a:rPr>
              <a:t>Purpose &amp;  Timing</a:t>
            </a:r>
          </a:p>
        </p:txBody>
      </p:sp>
      <p:sp>
        <p:nvSpPr>
          <p:cNvPr id="3" name="Rectangle 2"/>
          <p:cNvSpPr/>
          <p:nvPr/>
        </p:nvSpPr>
        <p:spPr>
          <a:xfrm rot="16200000">
            <a:off x="1458104" y="3518356"/>
            <a:ext cx="5920264" cy="430887"/>
          </a:xfrm>
          <a:prstGeom prst="rect">
            <a:avLst/>
          </a:prstGeom>
        </p:spPr>
        <p:txBody>
          <a:bodyPr wrap="square">
            <a:spAutoFit/>
          </a:bodyPr>
          <a:lstStyle/>
          <a:p>
            <a:r>
              <a:rPr lang="en-US" sz="2200" i="1" dirty="0">
                <a:latin typeface="Times New Roman" panose="02020603050405020304" pitchFamily="18" charset="0"/>
                <a:cs typeface="Times New Roman" panose="02020603050405020304" pitchFamily="18" charset="0"/>
                <a:hlinkClick r:id="rId7"/>
              </a:rPr>
              <a:t>https://www.bigbenddarkskyreserve.org/lighting</a:t>
            </a:r>
            <a:r>
              <a:rPr lang="en-US" sz="2200" i="1" dirty="0">
                <a:latin typeface="Times New Roman" panose="02020603050405020304" pitchFamily="18" charset="0"/>
                <a:cs typeface="Times New Roman" panose="02020603050405020304" pitchFamily="18" charset="0"/>
              </a:rPr>
              <a:t> </a:t>
            </a:r>
          </a:p>
        </p:txBody>
      </p:sp>
      <p:pic>
        <p:nvPicPr>
          <p:cNvPr id="15" name="Picture 14"/>
          <p:cNvPicPr>
            <a:picLocks noChangeAspect="1"/>
          </p:cNvPicPr>
          <p:nvPr/>
        </p:nvPicPr>
        <p:blipFill>
          <a:blip r:embed="rId8"/>
          <a:stretch>
            <a:fillRect/>
          </a:stretch>
        </p:blipFill>
        <p:spPr>
          <a:xfrm>
            <a:off x="0" y="0"/>
            <a:ext cx="820145" cy="609600"/>
          </a:xfrm>
          <a:prstGeom prst="rect">
            <a:avLst/>
          </a:prstGeom>
        </p:spPr>
      </p:pic>
    </p:spTree>
    <p:extLst>
      <p:ext uri="{BB962C8B-B14F-4D97-AF65-F5344CB8AC3E}">
        <p14:creationId xmlns:p14="http://schemas.microsoft.com/office/powerpoint/2010/main" val="38574780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27</a:t>
            </a:fld>
            <a:endParaRPr lang="en-US"/>
          </a:p>
        </p:txBody>
      </p:sp>
      <p:sp>
        <p:nvSpPr>
          <p:cNvPr id="6" name="Title 1"/>
          <p:cNvSpPr>
            <a:spLocks noGrp="1"/>
          </p:cNvSpPr>
          <p:nvPr>
            <p:ph type="title"/>
          </p:nvPr>
        </p:nvSpPr>
        <p:spPr>
          <a:xfrm>
            <a:off x="457200" y="152400"/>
            <a:ext cx="8229600" cy="609600"/>
          </a:xfrm>
        </p:spPr>
        <p:txBody>
          <a:bodyPr>
            <a:noAutofit/>
          </a:bodyPr>
          <a:lstStyle/>
          <a:p>
            <a:r>
              <a:rPr lang="en-US" sz="3600" b="1" dirty="0">
                <a:solidFill>
                  <a:schemeClr val="accent6">
                    <a:lumMod val="75000"/>
                  </a:schemeClr>
                </a:solidFill>
                <a:latin typeface="Centaur" panose="02030504050205020304" pitchFamily="18" charset="0"/>
              </a:rPr>
              <a:t>Examples: Residential</a:t>
            </a:r>
          </a:p>
        </p:txBody>
      </p:sp>
      <p:pic>
        <p:nvPicPr>
          <p:cNvPr id="9" name="Picture 2"/>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grpSp>
        <p:nvGrpSpPr>
          <p:cNvPr id="8" name="Group 7"/>
          <p:cNvGrpSpPr/>
          <p:nvPr/>
        </p:nvGrpSpPr>
        <p:grpSpPr>
          <a:xfrm>
            <a:off x="76200" y="739696"/>
            <a:ext cx="4243799" cy="6175990"/>
            <a:chOff x="76200" y="739696"/>
            <a:chExt cx="4243799" cy="6175990"/>
          </a:xfrm>
        </p:grpSpPr>
        <p:pic>
          <p:nvPicPr>
            <p:cNvPr id="3" name="Picture 2"/>
            <p:cNvPicPr>
              <a:picLocks noChangeAspect="1"/>
            </p:cNvPicPr>
            <p:nvPr/>
          </p:nvPicPr>
          <p:blipFill>
            <a:blip r:embed="rId3"/>
            <a:stretch>
              <a:fillRect/>
            </a:stretch>
          </p:blipFill>
          <p:spPr>
            <a:xfrm>
              <a:off x="76200" y="739696"/>
              <a:ext cx="4243799" cy="5676681"/>
            </a:xfrm>
            <a:prstGeom prst="rect">
              <a:avLst/>
            </a:prstGeom>
          </p:spPr>
        </p:pic>
        <p:sp>
          <p:nvSpPr>
            <p:cNvPr id="5" name="TextBox 4"/>
            <p:cNvSpPr txBox="1"/>
            <p:nvPr/>
          </p:nvSpPr>
          <p:spPr>
            <a:xfrm>
              <a:off x="619205" y="6454021"/>
              <a:ext cx="3157788" cy="461665"/>
            </a:xfrm>
            <a:prstGeom prst="rect">
              <a:avLst/>
            </a:prstGeom>
            <a:noFill/>
          </p:spPr>
          <p:txBody>
            <a:bodyPr wrap="none" rtlCol="0">
              <a:spAutoFit/>
            </a:bodyPr>
            <a:lstStyle/>
            <a:p>
              <a:r>
                <a:rPr lang="en-US" sz="2400" dirty="0"/>
                <a:t>Near Big Bend NP, Texas</a:t>
              </a:r>
            </a:p>
          </p:txBody>
        </p:sp>
      </p:grpSp>
      <p:grpSp>
        <p:nvGrpSpPr>
          <p:cNvPr id="10" name="Group 9"/>
          <p:cNvGrpSpPr/>
          <p:nvPr/>
        </p:nvGrpSpPr>
        <p:grpSpPr>
          <a:xfrm>
            <a:off x="5248835" y="1295400"/>
            <a:ext cx="3437965" cy="4204849"/>
            <a:chOff x="5248835" y="1295400"/>
            <a:chExt cx="3437965" cy="4204849"/>
          </a:xfrm>
        </p:grpSpPr>
        <p:pic>
          <p:nvPicPr>
            <p:cNvPr id="4" name="Picture 3"/>
            <p:cNvPicPr>
              <a:picLocks noChangeAspect="1"/>
            </p:cNvPicPr>
            <p:nvPr/>
          </p:nvPicPr>
          <p:blipFill>
            <a:blip r:embed="rId4"/>
            <a:stretch>
              <a:fillRect/>
            </a:stretch>
          </p:blipFill>
          <p:spPr>
            <a:xfrm>
              <a:off x="5248835" y="1295400"/>
              <a:ext cx="3437965" cy="3781761"/>
            </a:xfrm>
            <a:prstGeom prst="rect">
              <a:avLst/>
            </a:prstGeom>
          </p:spPr>
        </p:pic>
        <p:sp>
          <p:nvSpPr>
            <p:cNvPr id="14" name="TextBox 13"/>
            <p:cNvSpPr txBox="1"/>
            <p:nvPr/>
          </p:nvSpPr>
          <p:spPr>
            <a:xfrm>
              <a:off x="5920094" y="5038584"/>
              <a:ext cx="2095445" cy="461665"/>
            </a:xfrm>
            <a:prstGeom prst="rect">
              <a:avLst/>
            </a:prstGeom>
            <a:noFill/>
          </p:spPr>
          <p:txBody>
            <a:bodyPr wrap="none" rtlCol="0">
              <a:spAutoFit/>
            </a:bodyPr>
            <a:lstStyle/>
            <a:p>
              <a:r>
                <a:rPr lang="en-US" sz="2400" dirty="0"/>
                <a:t>Las Cruces, NM</a:t>
              </a:r>
            </a:p>
          </p:txBody>
        </p:sp>
      </p:grpSp>
      <p:pic>
        <p:nvPicPr>
          <p:cNvPr id="12" name="Picture 11"/>
          <p:cNvPicPr>
            <a:picLocks noChangeAspect="1"/>
          </p:cNvPicPr>
          <p:nvPr/>
        </p:nvPicPr>
        <p:blipFill>
          <a:blip r:embed="rId5"/>
          <a:stretch>
            <a:fillRect/>
          </a:stretch>
        </p:blipFill>
        <p:spPr>
          <a:xfrm>
            <a:off x="0" y="0"/>
            <a:ext cx="995174" cy="739696"/>
          </a:xfrm>
          <a:prstGeom prst="rect">
            <a:avLst/>
          </a:prstGeom>
        </p:spPr>
      </p:pic>
    </p:spTree>
    <p:extLst>
      <p:ext uri="{BB962C8B-B14F-4D97-AF65-F5344CB8AC3E}">
        <p14:creationId xmlns:p14="http://schemas.microsoft.com/office/powerpoint/2010/main" val="7149197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28</a:t>
            </a:fld>
            <a:endParaRPr lang="en-US"/>
          </a:p>
        </p:txBody>
      </p:sp>
      <p:sp>
        <p:nvSpPr>
          <p:cNvPr id="6" name="Title 1"/>
          <p:cNvSpPr>
            <a:spLocks noGrp="1"/>
          </p:cNvSpPr>
          <p:nvPr>
            <p:ph type="title"/>
          </p:nvPr>
        </p:nvSpPr>
        <p:spPr>
          <a:xfrm>
            <a:off x="457200" y="152400"/>
            <a:ext cx="8229600" cy="609600"/>
          </a:xfrm>
        </p:spPr>
        <p:txBody>
          <a:bodyPr>
            <a:normAutofit/>
          </a:bodyPr>
          <a:lstStyle/>
          <a:p>
            <a:r>
              <a:rPr lang="en-US" sz="3200" b="1" dirty="0" smtClean="0">
                <a:solidFill>
                  <a:schemeClr val="accent6">
                    <a:lumMod val="75000"/>
                  </a:schemeClr>
                </a:solidFill>
                <a:latin typeface="Centaur" panose="02030504050205020304" pitchFamily="18" charset="0"/>
              </a:rPr>
              <a:t>Responsible Lighting: Examples</a:t>
            </a:r>
            <a:endParaRPr lang="en-US" sz="3200" b="1" dirty="0">
              <a:solidFill>
                <a:schemeClr val="accent6">
                  <a:lumMod val="75000"/>
                </a:schemeClr>
              </a:solidFill>
              <a:latin typeface="Centaur" panose="02030504050205020304" pitchFamily="18" charset="0"/>
            </a:endParaRPr>
          </a:p>
        </p:txBody>
      </p:sp>
      <p:pic>
        <p:nvPicPr>
          <p:cNvPr id="9" name="Picture 2"/>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srcRect/>
          <a:stretch>
            <a:fillRect/>
          </a:stretch>
        </p:blipFill>
        <p:spPr bwMode="auto">
          <a:xfrm>
            <a:off x="152400" y="838200"/>
            <a:ext cx="4764087" cy="3053872"/>
          </a:xfrm>
          <a:prstGeom prst="rect">
            <a:avLst/>
          </a:prstGeom>
          <a:noFill/>
          <a:ln w="9525">
            <a:noFill/>
            <a:miter lim="800000"/>
            <a:headEnd/>
            <a:tailEnd/>
          </a:ln>
          <a:effectLst/>
        </p:spPr>
      </p:pic>
      <p:grpSp>
        <p:nvGrpSpPr>
          <p:cNvPr id="3" name="Group 14"/>
          <p:cNvGrpSpPr/>
          <p:nvPr/>
        </p:nvGrpSpPr>
        <p:grpSpPr>
          <a:xfrm>
            <a:off x="5486400" y="838200"/>
            <a:ext cx="3090974" cy="3509666"/>
            <a:chOff x="0" y="761999"/>
            <a:chExt cx="3090974" cy="3509666"/>
          </a:xfrm>
        </p:grpSpPr>
        <p:pic>
          <p:nvPicPr>
            <p:cNvPr id="16" name="Picture 2"/>
            <p:cNvPicPr>
              <a:picLocks noChangeAspect="1" noChangeArrowheads="1"/>
            </p:cNvPicPr>
            <p:nvPr/>
          </p:nvPicPr>
          <p:blipFill>
            <a:blip r:embed="rId4"/>
            <a:srcRect/>
            <a:stretch>
              <a:fillRect/>
            </a:stretch>
          </p:blipFill>
          <p:spPr bwMode="auto">
            <a:xfrm>
              <a:off x="1" y="761999"/>
              <a:ext cx="3048000" cy="2996339"/>
            </a:xfrm>
            <a:prstGeom prst="rect">
              <a:avLst/>
            </a:prstGeom>
            <a:noFill/>
            <a:ln w="9525">
              <a:noFill/>
              <a:miter lim="800000"/>
              <a:headEnd/>
              <a:tailEnd/>
            </a:ln>
            <a:effectLst/>
          </p:spPr>
        </p:pic>
        <p:sp>
          <p:nvSpPr>
            <p:cNvPr id="17" name="TextBox 16"/>
            <p:cNvSpPr txBox="1"/>
            <p:nvPr/>
          </p:nvSpPr>
          <p:spPr>
            <a:xfrm>
              <a:off x="0" y="3810000"/>
              <a:ext cx="3090974" cy="461665"/>
            </a:xfrm>
            <a:prstGeom prst="rect">
              <a:avLst/>
            </a:prstGeom>
            <a:noFill/>
          </p:spPr>
          <p:txBody>
            <a:bodyPr wrap="none" rtlCol="0">
              <a:spAutoFit/>
            </a:bodyPr>
            <a:lstStyle/>
            <a:p>
              <a:pPr algn="ctr"/>
              <a:r>
                <a:rPr lang="en-US" sz="2400" dirty="0" err="1"/>
                <a:t>Walmart</a:t>
              </a:r>
              <a:r>
                <a:rPr lang="en-US" sz="2400" dirty="0"/>
                <a:t> @Flagstaff, </a:t>
              </a:r>
              <a:r>
                <a:rPr lang="en-US" sz="2400" dirty="0" err="1"/>
                <a:t>Az</a:t>
              </a:r>
              <a:endParaRPr lang="en-US" sz="2400" dirty="0"/>
            </a:p>
          </p:txBody>
        </p:sp>
      </p:grpSp>
      <p:sp>
        <p:nvSpPr>
          <p:cNvPr id="18" name="TextBox 17"/>
          <p:cNvSpPr txBox="1"/>
          <p:nvPr/>
        </p:nvSpPr>
        <p:spPr>
          <a:xfrm>
            <a:off x="1066800" y="3886200"/>
            <a:ext cx="2556790" cy="461665"/>
          </a:xfrm>
          <a:prstGeom prst="rect">
            <a:avLst/>
          </a:prstGeom>
          <a:noFill/>
        </p:spPr>
        <p:txBody>
          <a:bodyPr wrap="none" rtlCol="0">
            <a:spAutoFit/>
          </a:bodyPr>
          <a:lstStyle/>
          <a:p>
            <a:pPr algn="ctr"/>
            <a:r>
              <a:rPr lang="en-US" sz="2400" dirty="0" err="1"/>
              <a:t>Printco@Alpine</a:t>
            </a:r>
            <a:r>
              <a:rPr lang="en-US" sz="2400" dirty="0"/>
              <a:t>, </a:t>
            </a:r>
            <a:r>
              <a:rPr lang="en-US" sz="2400" dirty="0" err="1"/>
              <a:t>Tx</a:t>
            </a:r>
            <a:endParaRPr lang="en-US" sz="2400" dirty="0"/>
          </a:p>
        </p:txBody>
      </p:sp>
      <p:pic>
        <p:nvPicPr>
          <p:cNvPr id="2051" name="Picture 3"/>
          <p:cNvPicPr>
            <a:picLocks noChangeAspect="1" noChangeArrowheads="1"/>
          </p:cNvPicPr>
          <p:nvPr/>
        </p:nvPicPr>
        <p:blipFill>
          <a:blip r:embed="rId5"/>
          <a:srcRect/>
          <a:stretch>
            <a:fillRect/>
          </a:stretch>
        </p:blipFill>
        <p:spPr bwMode="auto">
          <a:xfrm>
            <a:off x="0" y="4419600"/>
            <a:ext cx="7086600" cy="2282880"/>
          </a:xfrm>
          <a:prstGeom prst="rect">
            <a:avLst/>
          </a:prstGeom>
          <a:noFill/>
          <a:ln w="9525">
            <a:noFill/>
            <a:miter lim="800000"/>
            <a:headEnd/>
            <a:tailEnd/>
          </a:ln>
          <a:effectLst/>
        </p:spPr>
      </p:pic>
      <p:sp>
        <p:nvSpPr>
          <p:cNvPr id="20" name="TextBox 19"/>
          <p:cNvSpPr txBox="1"/>
          <p:nvPr/>
        </p:nvSpPr>
        <p:spPr>
          <a:xfrm>
            <a:off x="7086600" y="4800600"/>
            <a:ext cx="1963294" cy="830997"/>
          </a:xfrm>
          <a:prstGeom prst="rect">
            <a:avLst/>
          </a:prstGeom>
          <a:noFill/>
        </p:spPr>
        <p:txBody>
          <a:bodyPr wrap="none" rtlCol="0">
            <a:spAutoFit/>
          </a:bodyPr>
          <a:lstStyle/>
          <a:p>
            <a:pPr algn="ctr"/>
            <a:r>
              <a:rPr lang="en-US" sz="2400" dirty="0"/>
              <a:t>Oil Tanks@</a:t>
            </a:r>
            <a:br>
              <a:rPr lang="en-US" sz="2400" dirty="0"/>
            </a:br>
            <a:r>
              <a:rPr lang="en-US" sz="2400" dirty="0" err="1"/>
              <a:t>Balmorhea</a:t>
            </a:r>
            <a:r>
              <a:rPr lang="en-US" sz="2400" dirty="0"/>
              <a:t>, </a:t>
            </a:r>
            <a:r>
              <a:rPr lang="en-US" sz="2400" dirty="0" err="1"/>
              <a:t>Tx</a:t>
            </a:r>
            <a:endParaRPr lang="en-US" sz="2400" dirty="0"/>
          </a:p>
        </p:txBody>
      </p:sp>
      <p:pic>
        <p:nvPicPr>
          <p:cNvPr id="13" name="Picture 12"/>
          <p:cNvPicPr>
            <a:picLocks noChangeAspect="1"/>
          </p:cNvPicPr>
          <p:nvPr/>
        </p:nvPicPr>
        <p:blipFill>
          <a:blip r:embed="rId6"/>
          <a:stretch>
            <a:fillRect/>
          </a:stretch>
        </p:blipFill>
        <p:spPr>
          <a:xfrm>
            <a:off x="0" y="-1"/>
            <a:ext cx="1102144" cy="819205"/>
          </a:xfrm>
          <a:prstGeom prst="rect">
            <a:avLst/>
          </a:prstGeom>
        </p:spPr>
      </p:pic>
    </p:spTree>
    <p:extLst>
      <p:ext uri="{BB962C8B-B14F-4D97-AF65-F5344CB8AC3E}">
        <p14:creationId xmlns:p14="http://schemas.microsoft.com/office/powerpoint/2010/main" val="10904325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914400" y="274638"/>
            <a:ext cx="6934200" cy="6397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Direct Glare and</a:t>
            </a:r>
            <a: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t> Safety</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pic>
        <p:nvPicPr>
          <p:cNvPr id="7" name="Picture 2"/>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pic>
        <p:nvPicPr>
          <p:cNvPr id="2" name="Picture 1"/>
          <p:cNvPicPr>
            <a:picLocks noChangeAspect="1"/>
          </p:cNvPicPr>
          <p:nvPr/>
        </p:nvPicPr>
        <p:blipFill>
          <a:blip r:embed="rId3"/>
          <a:stretch>
            <a:fillRect/>
          </a:stretch>
        </p:blipFill>
        <p:spPr>
          <a:xfrm>
            <a:off x="0" y="914400"/>
            <a:ext cx="5279454" cy="2900126"/>
          </a:xfrm>
          <a:prstGeom prst="rect">
            <a:avLst/>
          </a:prstGeom>
        </p:spPr>
      </p:pic>
      <p:pic>
        <p:nvPicPr>
          <p:cNvPr id="3" name="Picture 2"/>
          <p:cNvPicPr>
            <a:picLocks noChangeAspect="1"/>
          </p:cNvPicPr>
          <p:nvPr/>
        </p:nvPicPr>
        <p:blipFill>
          <a:blip r:embed="rId4"/>
          <a:stretch>
            <a:fillRect/>
          </a:stretch>
        </p:blipFill>
        <p:spPr>
          <a:xfrm>
            <a:off x="3886200" y="3788400"/>
            <a:ext cx="5144175" cy="2936636"/>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29</a:t>
            </a:fld>
            <a:endParaRPr lang="en-US"/>
          </a:p>
        </p:txBody>
      </p:sp>
      <p:pic>
        <p:nvPicPr>
          <p:cNvPr id="9" name="Picture 8"/>
          <p:cNvPicPr>
            <a:picLocks noChangeAspect="1"/>
          </p:cNvPicPr>
          <p:nvPr/>
        </p:nvPicPr>
        <p:blipFill>
          <a:blip r:embed="rId5"/>
          <a:stretch>
            <a:fillRect/>
          </a:stretch>
        </p:blipFill>
        <p:spPr>
          <a:xfrm>
            <a:off x="0" y="0"/>
            <a:ext cx="1230217" cy="914400"/>
          </a:xfrm>
          <a:prstGeom prst="rect">
            <a:avLst/>
          </a:prstGeom>
        </p:spPr>
      </p:pic>
    </p:spTree>
    <p:extLst>
      <p:ext uri="{BB962C8B-B14F-4D97-AF65-F5344CB8AC3E}">
        <p14:creationId xmlns:p14="http://schemas.microsoft.com/office/powerpoint/2010/main" val="359771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04800" y="152400"/>
            <a:ext cx="8686800" cy="685800"/>
          </a:xfrm>
        </p:spPr>
        <p:txBody>
          <a:bodyPr vert="horz" lIns="91440" tIns="45720" rIns="91440" bIns="45720" rtlCol="0" anchor="t">
            <a:noAutofit/>
          </a:bodyPr>
          <a:lstStyle/>
          <a:p>
            <a:pPr algn="ctr">
              <a:buNone/>
              <a:defRPr/>
            </a:pPr>
            <a:r>
              <a:rPr lang="en-US" sz="3600" u="sng" dirty="0">
                <a:latin typeface="Centaur"/>
              </a:rPr>
              <a:t>Outline of Presentation</a:t>
            </a:r>
            <a:endParaRPr lang="en-US" dirty="0"/>
          </a:p>
          <a:p>
            <a:pPr algn="ctr">
              <a:buNone/>
              <a:defRPr/>
            </a:pPr>
            <a:endParaRPr lang="en-US" sz="3600" u="sng" dirty="0">
              <a:latin typeface="Centaur" panose="02030504050205020304" pitchFamily="18" charset="0"/>
            </a:endParaRPr>
          </a:p>
        </p:txBody>
      </p:sp>
      <p:sp>
        <p:nvSpPr>
          <p:cNvPr id="3" name="Rectangle 2"/>
          <p:cNvSpPr/>
          <p:nvPr/>
        </p:nvSpPr>
        <p:spPr>
          <a:xfrm>
            <a:off x="229998" y="906294"/>
            <a:ext cx="4875402" cy="5078313"/>
          </a:xfrm>
          <a:prstGeom prst="rect">
            <a:avLst/>
          </a:prstGeom>
        </p:spPr>
        <p:txBody>
          <a:bodyPr wrap="square" lIns="91440" tIns="45720" rIns="91440" bIns="45720" anchor="t">
            <a:spAutoFit/>
          </a:bodyPr>
          <a:lstStyle/>
          <a:p>
            <a:pPr marL="457200" indent="-457200">
              <a:buFont typeface="+mj-lt"/>
              <a:buAutoNum type="arabicPeriod"/>
            </a:pPr>
            <a:r>
              <a:rPr lang="en-US" sz="3600" b="1" dirty="0">
                <a:solidFill>
                  <a:srgbClr val="000000"/>
                </a:solidFill>
                <a:latin typeface="Centaur"/>
              </a:rPr>
              <a:t>Perspective</a:t>
            </a:r>
            <a:br>
              <a:rPr lang="en-US" sz="3600" b="1" dirty="0">
                <a:solidFill>
                  <a:srgbClr val="000000"/>
                </a:solidFill>
                <a:latin typeface="Centaur"/>
              </a:rPr>
            </a:br>
            <a:endParaRPr lang="en-US" sz="3600" b="1" dirty="0">
              <a:solidFill>
                <a:srgbClr val="000000"/>
              </a:solidFill>
              <a:latin typeface="Centaur"/>
            </a:endParaRPr>
          </a:p>
          <a:p>
            <a:pPr marL="457200" indent="-457200">
              <a:buAutoNum type="arabicPeriod"/>
            </a:pPr>
            <a:r>
              <a:rPr lang="en-US" sz="3600" b="1" dirty="0">
                <a:solidFill>
                  <a:srgbClr val="000000"/>
                </a:solidFill>
                <a:latin typeface="Centaur"/>
              </a:rPr>
              <a:t>Defining the Problem</a:t>
            </a:r>
          </a:p>
          <a:p>
            <a:pPr marL="457200" indent="-457200">
              <a:buAutoNum type="arabicPeriod"/>
            </a:pPr>
            <a:r>
              <a:rPr lang="en-US" sz="3600" b="1" dirty="0">
                <a:solidFill>
                  <a:srgbClr val="000000"/>
                </a:solidFill>
                <a:latin typeface="Centaur"/>
              </a:rPr>
              <a:t>Solutions</a:t>
            </a:r>
            <a:br>
              <a:rPr lang="en-US" sz="3600" b="1" dirty="0">
                <a:solidFill>
                  <a:srgbClr val="000000"/>
                </a:solidFill>
                <a:latin typeface="Centaur"/>
              </a:rPr>
            </a:br>
            <a:endParaRPr lang="en-US" sz="3600" b="1" dirty="0">
              <a:solidFill>
                <a:srgbClr val="000000"/>
              </a:solidFill>
              <a:latin typeface="Centaur"/>
            </a:endParaRPr>
          </a:p>
          <a:p>
            <a:pPr marL="457200" indent="-457200">
              <a:buAutoNum type="arabicPeriod"/>
            </a:pPr>
            <a:r>
              <a:rPr lang="en-US" sz="3600" b="1" dirty="0" err="1">
                <a:solidFill>
                  <a:srgbClr val="000000"/>
                </a:solidFill>
                <a:latin typeface="Centaur"/>
              </a:rPr>
              <a:t>DarkSky</a:t>
            </a:r>
            <a:r>
              <a:rPr lang="en-US" sz="3600" b="1" dirty="0">
                <a:solidFill>
                  <a:srgbClr val="000000"/>
                </a:solidFill>
                <a:latin typeface="Centaur"/>
              </a:rPr>
              <a:t> </a:t>
            </a:r>
            <a:r>
              <a:rPr lang="en-US" sz="3600" b="1" dirty="0" smtClean="0">
                <a:solidFill>
                  <a:srgbClr val="000000"/>
                </a:solidFill>
                <a:latin typeface="Centaur"/>
              </a:rPr>
              <a:t>Missouri</a:t>
            </a:r>
            <a:r>
              <a:rPr lang="en-US" sz="3600" b="1" dirty="0">
                <a:solidFill>
                  <a:srgbClr val="000000"/>
                </a:solidFill>
                <a:latin typeface="Centaur"/>
              </a:rPr>
              <a:t/>
            </a:r>
            <a:br>
              <a:rPr lang="en-US" sz="3600" b="1" dirty="0">
                <a:solidFill>
                  <a:srgbClr val="000000"/>
                </a:solidFill>
                <a:latin typeface="Centaur"/>
              </a:rPr>
            </a:br>
            <a:endParaRPr lang="en-US" sz="3600" b="1" dirty="0">
              <a:latin typeface="Centaur"/>
            </a:endParaRPr>
          </a:p>
          <a:p>
            <a:pPr marL="457200" indent="-457200">
              <a:buAutoNum type="arabicPeriod"/>
            </a:pPr>
            <a:r>
              <a:rPr lang="en-US" sz="3600" b="1" dirty="0" smtClean="0">
                <a:latin typeface="Centaur"/>
              </a:rPr>
              <a:t>Columbia SHINEs as a Bird-Safe City</a:t>
            </a:r>
            <a:endParaRPr lang="en-US" sz="3600" b="1" dirty="0">
              <a:latin typeface="Centaur"/>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3</a:t>
            </a:fld>
            <a:endParaRPr lang="en-US"/>
          </a:p>
        </p:txBody>
      </p:sp>
      <p:pic>
        <p:nvPicPr>
          <p:cNvPr id="9" name="Picture 2"/>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pic>
        <p:nvPicPr>
          <p:cNvPr id="2" name="Picture 1" descr="A map of missouri with different colored spots&#10;&#10;AI-generated content may be incorrect.">
            <a:extLst>
              <a:ext uri="{FF2B5EF4-FFF2-40B4-BE49-F238E27FC236}">
                <a16:creationId xmlns:a16="http://schemas.microsoft.com/office/drawing/2014/main" id="{2F58E76F-2C0D-C7C6-5E9E-701505DC4C0C}"/>
              </a:ext>
            </a:extLst>
          </p:cNvPr>
          <p:cNvPicPr>
            <a:picLocks noChangeAspect="1"/>
          </p:cNvPicPr>
          <p:nvPr/>
        </p:nvPicPr>
        <p:blipFill>
          <a:blip r:embed="rId3"/>
          <a:stretch>
            <a:fillRect/>
          </a:stretch>
        </p:blipFill>
        <p:spPr>
          <a:xfrm>
            <a:off x="4920676" y="1835082"/>
            <a:ext cx="3971925" cy="3790950"/>
          </a:xfrm>
          <a:prstGeom prst="rect">
            <a:avLst/>
          </a:prstGeom>
        </p:spPr>
      </p:pic>
      <p:pic>
        <p:nvPicPr>
          <p:cNvPr id="8" name="Picture 7"/>
          <p:cNvPicPr>
            <a:picLocks noChangeAspect="1"/>
          </p:cNvPicPr>
          <p:nvPr/>
        </p:nvPicPr>
        <p:blipFill>
          <a:blip r:embed="rId4"/>
          <a:stretch>
            <a:fillRect/>
          </a:stretch>
        </p:blipFill>
        <p:spPr>
          <a:xfrm>
            <a:off x="0" y="0"/>
            <a:ext cx="1127699" cy="838200"/>
          </a:xfrm>
          <a:prstGeom prst="rect">
            <a:avLst/>
          </a:prstGeom>
        </p:spPr>
      </p:pic>
    </p:spTree>
    <p:extLst>
      <p:ext uri="{BB962C8B-B14F-4D97-AF65-F5344CB8AC3E}">
        <p14:creationId xmlns:p14="http://schemas.microsoft.com/office/powerpoint/2010/main" val="16383524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914400" y="274638"/>
            <a:ext cx="6934200" cy="6397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Direct Glare and</a:t>
            </a:r>
            <a: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t> Safety</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pic>
        <p:nvPicPr>
          <p:cNvPr id="7" name="Picture 2"/>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pic>
        <p:nvPicPr>
          <p:cNvPr id="4" name="Picture 3"/>
          <p:cNvPicPr>
            <a:picLocks noChangeAspect="1"/>
          </p:cNvPicPr>
          <p:nvPr/>
        </p:nvPicPr>
        <p:blipFill>
          <a:blip r:embed="rId3"/>
          <a:stretch>
            <a:fillRect/>
          </a:stretch>
        </p:blipFill>
        <p:spPr>
          <a:xfrm>
            <a:off x="152400" y="980030"/>
            <a:ext cx="4267200" cy="4794607"/>
          </a:xfrm>
          <a:prstGeom prst="rect">
            <a:avLst/>
          </a:prstGeom>
        </p:spPr>
      </p:pic>
      <p:pic>
        <p:nvPicPr>
          <p:cNvPr id="6" name="Picture 5"/>
          <p:cNvPicPr>
            <a:picLocks noChangeAspect="1"/>
          </p:cNvPicPr>
          <p:nvPr/>
        </p:nvPicPr>
        <p:blipFill>
          <a:blip r:embed="rId4"/>
          <a:stretch>
            <a:fillRect/>
          </a:stretch>
        </p:blipFill>
        <p:spPr>
          <a:xfrm>
            <a:off x="4705931" y="2667000"/>
            <a:ext cx="4414519" cy="4191000"/>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30</a:t>
            </a:fld>
            <a:endParaRPr lang="en-US"/>
          </a:p>
        </p:txBody>
      </p:sp>
      <p:pic>
        <p:nvPicPr>
          <p:cNvPr id="9" name="Picture 8"/>
          <p:cNvPicPr>
            <a:picLocks noChangeAspect="1"/>
          </p:cNvPicPr>
          <p:nvPr/>
        </p:nvPicPr>
        <p:blipFill>
          <a:blip r:embed="rId5"/>
          <a:stretch>
            <a:fillRect/>
          </a:stretch>
        </p:blipFill>
        <p:spPr>
          <a:xfrm>
            <a:off x="0" y="0"/>
            <a:ext cx="1230217" cy="914400"/>
          </a:xfrm>
          <a:prstGeom prst="rect">
            <a:avLst/>
          </a:prstGeom>
        </p:spPr>
      </p:pic>
    </p:spTree>
    <p:extLst>
      <p:ext uri="{BB962C8B-B14F-4D97-AF65-F5344CB8AC3E}">
        <p14:creationId xmlns:p14="http://schemas.microsoft.com/office/powerpoint/2010/main" val="26512687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31</a:t>
            </a:fld>
            <a:endParaRPr lang="en-US"/>
          </a:p>
        </p:txBody>
      </p:sp>
      <p:sp>
        <p:nvSpPr>
          <p:cNvPr id="6" name="Title 1"/>
          <p:cNvSpPr>
            <a:spLocks noGrp="1"/>
          </p:cNvSpPr>
          <p:nvPr>
            <p:ph type="title"/>
          </p:nvPr>
        </p:nvSpPr>
        <p:spPr>
          <a:xfrm>
            <a:off x="457200" y="152399"/>
            <a:ext cx="8229600" cy="1295401"/>
          </a:xfrm>
        </p:spPr>
        <p:txBody>
          <a:bodyPr>
            <a:normAutofit/>
          </a:bodyPr>
          <a:lstStyle/>
          <a:p>
            <a:r>
              <a:rPr lang="en-US" sz="3600" b="1" dirty="0">
                <a:latin typeface="Centaur" panose="02030504050205020304" pitchFamily="18" charset="0"/>
              </a:rPr>
              <a:t>Maintaining Natural Darkness </a:t>
            </a:r>
            <a:br>
              <a:rPr lang="en-US" sz="3600" b="1" dirty="0">
                <a:latin typeface="Centaur" panose="02030504050205020304" pitchFamily="18" charset="0"/>
              </a:rPr>
            </a:br>
            <a:r>
              <a:rPr lang="en-US" sz="3600" b="1" dirty="0">
                <a:latin typeface="Centaur" panose="02030504050205020304" pitchFamily="18" charset="0"/>
              </a:rPr>
              <a:t>at Night</a:t>
            </a:r>
            <a:endParaRPr lang="en-US" sz="3600" dirty="0">
              <a:latin typeface="Centaur" panose="02030504050205020304" pitchFamily="18" charset="0"/>
            </a:endParaRPr>
          </a:p>
        </p:txBody>
      </p:sp>
      <p:pic>
        <p:nvPicPr>
          <p:cNvPr id="9" name="Picture 2"/>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sp>
        <p:nvSpPr>
          <p:cNvPr id="8" name="Rectangle 7"/>
          <p:cNvSpPr/>
          <p:nvPr/>
        </p:nvSpPr>
        <p:spPr>
          <a:xfrm>
            <a:off x="133066" y="1257313"/>
            <a:ext cx="8973989" cy="5262979"/>
          </a:xfrm>
          <a:prstGeom prst="rect">
            <a:avLst/>
          </a:prstGeom>
        </p:spPr>
        <p:txBody>
          <a:bodyPr wrap="square" lIns="91440" tIns="45720" rIns="91440" bIns="45720" anchor="t">
            <a:spAutoFit/>
          </a:bodyPr>
          <a:lstStyle/>
          <a:p>
            <a:r>
              <a:rPr lang="en-US" sz="2800" dirty="0">
                <a:solidFill>
                  <a:srgbClr val="000000"/>
                </a:solidFill>
                <a:latin typeface="Centaur" panose="02030504050205020304" pitchFamily="18" charset="0"/>
              </a:rPr>
              <a:t>Best practice lighting design incorporates the following design principles:</a:t>
            </a:r>
          </a:p>
          <a:p>
            <a:pPr marL="514350" indent="-514350">
              <a:buAutoNum type="arabicParenR"/>
            </a:pPr>
            <a:r>
              <a:rPr lang="en-US" sz="2800" dirty="0">
                <a:solidFill>
                  <a:srgbClr val="FF0000"/>
                </a:solidFill>
                <a:latin typeface="Centaur" panose="02030504050205020304" pitchFamily="18" charset="0"/>
              </a:rPr>
              <a:t>Start with natural darkness </a:t>
            </a:r>
            <a:r>
              <a:rPr lang="en-US" sz="2800" dirty="0">
                <a:solidFill>
                  <a:srgbClr val="000000"/>
                </a:solidFill>
                <a:latin typeface="Centaur" panose="02030504050205020304" pitchFamily="18" charset="0"/>
              </a:rPr>
              <a:t>and only add light for specific purposes. </a:t>
            </a:r>
          </a:p>
          <a:p>
            <a:pPr marL="514350" indent="-514350">
              <a:buAutoNum type="arabicParenR"/>
            </a:pPr>
            <a:r>
              <a:rPr lang="en-US" sz="2800" dirty="0">
                <a:solidFill>
                  <a:srgbClr val="000000"/>
                </a:solidFill>
                <a:latin typeface="Centaur" panose="02030504050205020304" pitchFamily="18" charset="0"/>
              </a:rPr>
              <a:t>Use </a:t>
            </a:r>
            <a:r>
              <a:rPr lang="en-US" sz="2800" u="sng" dirty="0">
                <a:solidFill>
                  <a:srgbClr val="000000"/>
                </a:solidFill>
                <a:latin typeface="Centaur" panose="02030504050205020304" pitchFamily="18" charset="0"/>
              </a:rPr>
              <a:t>adaptive light controls </a:t>
            </a:r>
            <a:r>
              <a:rPr lang="en-US" sz="2800" dirty="0">
                <a:solidFill>
                  <a:srgbClr val="000000"/>
                </a:solidFill>
                <a:latin typeface="Centaur" panose="02030504050205020304" pitchFamily="18" charset="0"/>
              </a:rPr>
              <a:t>to manage light timing, intensity and color. </a:t>
            </a:r>
          </a:p>
          <a:p>
            <a:pPr marL="514350" indent="-514350">
              <a:buAutoNum type="arabicParenR"/>
            </a:pPr>
            <a:r>
              <a:rPr lang="en-US" sz="2800" dirty="0">
                <a:solidFill>
                  <a:srgbClr val="000000"/>
                </a:solidFill>
                <a:latin typeface="Centaur" panose="02030504050205020304" pitchFamily="18" charset="0"/>
              </a:rPr>
              <a:t>Light </a:t>
            </a:r>
            <a:r>
              <a:rPr lang="en-US" sz="2800" u="sng" dirty="0">
                <a:solidFill>
                  <a:srgbClr val="000000"/>
                </a:solidFill>
                <a:latin typeface="Centaur" panose="02030504050205020304" pitchFamily="18" charset="0"/>
              </a:rPr>
              <a:t>only the object or area intended </a:t>
            </a:r>
            <a:r>
              <a:rPr lang="en-US" sz="2800" dirty="0">
                <a:solidFill>
                  <a:srgbClr val="000000"/>
                </a:solidFill>
                <a:latin typeface="Centaur" panose="02030504050205020304" pitchFamily="18" charset="0"/>
              </a:rPr>
              <a:t>– keep lights close to the ground, directed and shielded to avoid light spill. </a:t>
            </a:r>
          </a:p>
          <a:p>
            <a:pPr marL="514350" indent="-514350">
              <a:buAutoNum type="arabicParenR"/>
            </a:pPr>
            <a:r>
              <a:rPr lang="en-US" sz="2800" dirty="0">
                <a:solidFill>
                  <a:srgbClr val="000000"/>
                </a:solidFill>
                <a:latin typeface="Centaur" panose="02030504050205020304" pitchFamily="18" charset="0"/>
              </a:rPr>
              <a:t>Use the </a:t>
            </a:r>
            <a:r>
              <a:rPr lang="en-US" sz="2800" u="sng" dirty="0">
                <a:solidFill>
                  <a:srgbClr val="000000"/>
                </a:solidFill>
                <a:latin typeface="Centaur" panose="02030504050205020304" pitchFamily="18" charset="0"/>
              </a:rPr>
              <a:t>lowest intensity </a:t>
            </a:r>
            <a:r>
              <a:rPr lang="en-US" sz="2800" dirty="0">
                <a:solidFill>
                  <a:srgbClr val="000000"/>
                </a:solidFill>
                <a:latin typeface="Centaur" panose="02030504050205020304" pitchFamily="18" charset="0"/>
              </a:rPr>
              <a:t>lighting appropriate for the task. </a:t>
            </a:r>
          </a:p>
          <a:p>
            <a:pPr marL="514350" indent="-514350">
              <a:buAutoNum type="arabicParenR"/>
            </a:pPr>
            <a:r>
              <a:rPr lang="en-US" sz="2800" dirty="0">
                <a:solidFill>
                  <a:srgbClr val="000000"/>
                </a:solidFill>
                <a:latin typeface="Centaur" panose="02030504050205020304" pitchFamily="18" charset="0"/>
              </a:rPr>
              <a:t>Use </a:t>
            </a:r>
            <a:r>
              <a:rPr lang="en-US" sz="2800" u="sng" dirty="0">
                <a:solidFill>
                  <a:srgbClr val="000000"/>
                </a:solidFill>
                <a:latin typeface="Centaur" panose="02030504050205020304" pitchFamily="18" charset="0"/>
              </a:rPr>
              <a:t>non-reflective, dark-colored surfaces</a:t>
            </a:r>
            <a:r>
              <a:rPr lang="en-US" sz="2800" dirty="0">
                <a:solidFill>
                  <a:srgbClr val="000000"/>
                </a:solidFill>
                <a:latin typeface="Centaur" panose="02030504050205020304" pitchFamily="18" charset="0"/>
              </a:rPr>
              <a:t>. </a:t>
            </a:r>
          </a:p>
          <a:p>
            <a:pPr marL="514350" indent="-514350">
              <a:buAutoNum type="arabicParenR"/>
            </a:pPr>
            <a:r>
              <a:rPr lang="en-US" sz="2800" dirty="0">
                <a:solidFill>
                  <a:srgbClr val="000000"/>
                </a:solidFill>
                <a:latin typeface="Centaur"/>
              </a:rPr>
              <a:t>Use lights with </a:t>
            </a:r>
            <a:r>
              <a:rPr lang="en-US" sz="2800" u="sng" dirty="0">
                <a:solidFill>
                  <a:srgbClr val="0070C0"/>
                </a:solidFill>
                <a:latin typeface="Centaur"/>
              </a:rPr>
              <a:t>reduced or filtered blue, violet and ultra-violet wavelengths</a:t>
            </a:r>
            <a:r>
              <a:rPr lang="en-US" sz="2800" dirty="0">
                <a:solidFill>
                  <a:srgbClr val="000000"/>
                </a:solidFill>
                <a:latin typeface="Centaur"/>
              </a:rPr>
              <a:t>.</a:t>
            </a:r>
          </a:p>
        </p:txBody>
      </p:sp>
      <p:pic>
        <p:nvPicPr>
          <p:cNvPr id="10" name="Picture 9"/>
          <p:cNvPicPr>
            <a:picLocks noChangeAspect="1"/>
          </p:cNvPicPr>
          <p:nvPr/>
        </p:nvPicPr>
        <p:blipFill>
          <a:blip r:embed="rId3"/>
          <a:stretch>
            <a:fillRect/>
          </a:stretch>
        </p:blipFill>
        <p:spPr>
          <a:xfrm>
            <a:off x="0" y="0"/>
            <a:ext cx="1332736" cy="990600"/>
          </a:xfrm>
          <a:prstGeom prst="rect">
            <a:avLst/>
          </a:prstGeom>
        </p:spPr>
      </p:pic>
    </p:spTree>
    <p:extLst>
      <p:ext uri="{BB962C8B-B14F-4D97-AF65-F5344CB8AC3E}">
        <p14:creationId xmlns:p14="http://schemas.microsoft.com/office/powerpoint/2010/main" val="18787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04800" y="152400"/>
            <a:ext cx="8686800" cy="685800"/>
          </a:xfrm>
        </p:spPr>
        <p:txBody>
          <a:bodyPr>
            <a:noAutofit/>
          </a:bodyPr>
          <a:lstStyle/>
          <a:p>
            <a:pPr algn="ctr">
              <a:buNone/>
              <a:defRPr/>
            </a:pPr>
            <a:r>
              <a:rPr lang="en-US" sz="3600" u="sng" dirty="0" smtClean="0">
                <a:latin typeface="Centaur" panose="02030504050205020304" pitchFamily="18" charset="0"/>
              </a:rPr>
              <a:t>Natural Darkness at Night</a:t>
            </a:r>
            <a:endParaRPr lang="en-US" sz="3600" u="sng" dirty="0">
              <a:latin typeface="Centaur" panose="02030504050205020304" pitchFamily="18" charset="0"/>
            </a:endParaRPr>
          </a:p>
          <a:p>
            <a:pPr algn="ctr">
              <a:buNone/>
              <a:defRPr/>
            </a:pPr>
            <a:endParaRPr lang="en-US" sz="3600" u="sng" dirty="0">
              <a:latin typeface="Centaur" panose="02030504050205020304" pitchFamily="18" charset="0"/>
            </a:endParaRPr>
          </a:p>
        </p:txBody>
      </p:sp>
      <p:sp>
        <p:nvSpPr>
          <p:cNvPr id="3" name="Rectangle 2"/>
          <p:cNvSpPr/>
          <p:nvPr/>
        </p:nvSpPr>
        <p:spPr>
          <a:xfrm>
            <a:off x="93811" y="990600"/>
            <a:ext cx="8973989" cy="4524315"/>
          </a:xfrm>
          <a:prstGeom prst="rect">
            <a:avLst/>
          </a:prstGeom>
        </p:spPr>
        <p:txBody>
          <a:bodyPr wrap="square" lIns="91440" tIns="45720" rIns="91440" bIns="45720" anchor="t">
            <a:spAutoFit/>
          </a:bodyPr>
          <a:lstStyle/>
          <a:p>
            <a:pPr marL="571500" indent="-571500">
              <a:buFont typeface="Arial"/>
              <a:buChar char="•"/>
            </a:pPr>
            <a:r>
              <a:rPr lang="en-US" sz="3600" dirty="0">
                <a:solidFill>
                  <a:srgbClr val="000000"/>
                </a:solidFill>
                <a:latin typeface="Centaur"/>
              </a:rPr>
              <a:t>The technical </a:t>
            </a:r>
            <a:r>
              <a:rPr lang="en-US" sz="3600" dirty="0">
                <a:solidFill>
                  <a:srgbClr val="FF0000"/>
                </a:solidFill>
                <a:latin typeface="Centaur"/>
              </a:rPr>
              <a:t>solutions to light pollution are </a:t>
            </a:r>
            <a:r>
              <a:rPr lang="en-US" sz="3600" b="1" dirty="0">
                <a:solidFill>
                  <a:srgbClr val="FF0000"/>
                </a:solidFill>
                <a:latin typeface="Centaur"/>
              </a:rPr>
              <a:t>rather straight-forward</a:t>
            </a:r>
            <a:r>
              <a:rPr lang="en-US" sz="3600" dirty="0">
                <a:solidFill>
                  <a:srgbClr val="000000"/>
                </a:solidFill>
                <a:latin typeface="Centaur"/>
              </a:rPr>
              <a:t>: minimize use of outdoor light, direct it where it is needed, and use </a:t>
            </a:r>
            <a:r>
              <a:rPr lang="en-US" sz="3600">
                <a:solidFill>
                  <a:srgbClr val="000000"/>
                </a:solidFill>
                <a:latin typeface="Centaur"/>
              </a:rPr>
              <a:t>amber/red light instead of blue-white light.</a:t>
            </a:r>
            <a:r>
              <a:rPr lang="en-US" sz="3600" dirty="0">
                <a:solidFill>
                  <a:srgbClr val="000000"/>
                </a:solidFill>
                <a:latin typeface="Centaur"/>
              </a:rPr>
              <a:t/>
            </a:r>
            <a:br>
              <a:rPr lang="en-US" sz="3600" dirty="0">
                <a:solidFill>
                  <a:srgbClr val="000000"/>
                </a:solidFill>
                <a:latin typeface="Centaur"/>
              </a:rPr>
            </a:br>
            <a:endParaRPr lang="en-US" sz="3600" dirty="0">
              <a:solidFill>
                <a:srgbClr val="000000"/>
              </a:solidFill>
              <a:latin typeface="Centaur"/>
            </a:endParaRPr>
          </a:p>
          <a:p>
            <a:pPr marL="457200" indent="-457200">
              <a:buFont typeface="Arial"/>
              <a:buChar char="•"/>
            </a:pPr>
            <a:r>
              <a:rPr lang="en-US" sz="3600" dirty="0">
                <a:solidFill>
                  <a:srgbClr val="000000"/>
                </a:solidFill>
                <a:latin typeface="Centaur"/>
              </a:rPr>
              <a:t>The bigger challenge is to overcome </a:t>
            </a:r>
            <a:r>
              <a:rPr lang="en-US" sz="3600" dirty="0">
                <a:solidFill>
                  <a:srgbClr val="FF0000"/>
                </a:solidFill>
                <a:latin typeface="Centaur"/>
              </a:rPr>
              <a:t>individual and institutional </a:t>
            </a:r>
            <a:r>
              <a:rPr lang="en-US" sz="3600" b="1" dirty="0">
                <a:solidFill>
                  <a:srgbClr val="FF0000"/>
                </a:solidFill>
                <a:latin typeface="Centaur"/>
              </a:rPr>
              <a:t>inertia</a:t>
            </a:r>
            <a:r>
              <a:rPr lang="en-US" sz="3600" dirty="0">
                <a:solidFill>
                  <a:srgbClr val="000000"/>
                </a:solidFill>
                <a:latin typeface="Centaur"/>
              </a:rPr>
              <a:t> and make people </a:t>
            </a:r>
            <a:r>
              <a:rPr lang="en-US" sz="3600" b="1" u="sng">
                <a:solidFill>
                  <a:srgbClr val="0070C0"/>
                </a:solidFill>
                <a:latin typeface="Centaur"/>
              </a:rPr>
              <a:t>change their habits</a:t>
            </a:r>
            <a:r>
              <a:rPr lang="en-US" sz="3600">
                <a:solidFill>
                  <a:srgbClr val="000000"/>
                </a:solidFill>
                <a:latin typeface="Centaur"/>
              </a:rPr>
              <a: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32</a:t>
            </a:fld>
            <a:endParaRPr lang="en-US"/>
          </a:p>
        </p:txBody>
      </p:sp>
      <p:pic>
        <p:nvPicPr>
          <p:cNvPr id="9" name="Picture 2"/>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pic>
        <p:nvPicPr>
          <p:cNvPr id="8" name="Picture 7"/>
          <p:cNvPicPr>
            <a:picLocks noChangeAspect="1"/>
          </p:cNvPicPr>
          <p:nvPr/>
        </p:nvPicPr>
        <p:blipFill>
          <a:blip r:embed="rId3"/>
          <a:stretch>
            <a:fillRect/>
          </a:stretch>
        </p:blipFill>
        <p:spPr>
          <a:xfrm>
            <a:off x="0" y="0"/>
            <a:ext cx="1332736" cy="990600"/>
          </a:xfrm>
          <a:prstGeom prst="rect">
            <a:avLst/>
          </a:prstGeom>
        </p:spPr>
      </p:pic>
    </p:spTree>
    <p:extLst>
      <p:ext uri="{BB962C8B-B14F-4D97-AF65-F5344CB8AC3E}">
        <p14:creationId xmlns:p14="http://schemas.microsoft.com/office/powerpoint/2010/main" val="121499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9200"/>
            <a:ext cx="9144000" cy="1381258"/>
          </a:xfrm>
        </p:spPr>
        <p:txBody>
          <a:bodyPr>
            <a:noAutofit/>
          </a:bodyPr>
          <a:lstStyle/>
          <a:p>
            <a:r>
              <a:rPr lang="en-US" sz="5400" b="1" dirty="0" smtClean="0">
                <a:solidFill>
                  <a:srgbClr val="FF0000"/>
                </a:solidFill>
                <a:latin typeface="Impact" panose="020B0806030902050204" pitchFamily="34" charset="0"/>
              </a:rPr>
              <a:t>Why Protect Dark Skies</a:t>
            </a:r>
            <a:endParaRPr lang="en-US" sz="5400" b="1" dirty="0">
              <a:solidFill>
                <a:srgbClr val="FF0000"/>
              </a:solidFill>
              <a:latin typeface="Impact" panose="020B0806030902050204" pitchFamily="34" charset="0"/>
            </a:endParaRPr>
          </a:p>
        </p:txBody>
      </p:sp>
      <p:pic>
        <p:nvPicPr>
          <p:cNvPr id="10" name="Picture 2"/>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pic>
        <p:nvPicPr>
          <p:cNvPr id="5" name="Picture 4"/>
          <p:cNvPicPr>
            <a:picLocks noChangeAspect="1" noChangeArrowheads="1"/>
          </p:cNvPicPr>
          <p:nvPr/>
        </p:nvPicPr>
        <p:blipFill>
          <a:blip r:embed="rId3"/>
          <a:srcRect/>
          <a:stretch>
            <a:fillRect/>
          </a:stretch>
        </p:blipFill>
        <p:spPr bwMode="auto">
          <a:xfrm>
            <a:off x="152400" y="3352800"/>
            <a:ext cx="3886200" cy="3245911"/>
          </a:xfrm>
          <a:prstGeom prst="rect">
            <a:avLst/>
          </a:prstGeom>
          <a:noFill/>
          <a:ln w="9525">
            <a:noFill/>
            <a:miter lim="800000"/>
            <a:headEnd/>
            <a:tailEnd/>
          </a:ln>
          <a:effectLst/>
        </p:spPr>
      </p:pic>
      <p:pic>
        <p:nvPicPr>
          <p:cNvPr id="6" name="Picture 3"/>
          <p:cNvPicPr>
            <a:picLocks noChangeAspect="1" noChangeArrowheads="1"/>
          </p:cNvPicPr>
          <p:nvPr/>
        </p:nvPicPr>
        <p:blipFill>
          <a:blip r:embed="rId4"/>
          <a:srcRect/>
          <a:stretch>
            <a:fillRect/>
          </a:stretch>
        </p:blipFill>
        <p:spPr bwMode="auto">
          <a:xfrm>
            <a:off x="4323806" y="3429000"/>
            <a:ext cx="4702628" cy="3048000"/>
          </a:xfrm>
          <a:prstGeom prst="rect">
            <a:avLst/>
          </a:prstGeom>
          <a:noFill/>
          <a:ln w="9525">
            <a:noFill/>
            <a:miter lim="800000"/>
            <a:headEnd/>
            <a:tailEnd/>
          </a:ln>
          <a:effectLst/>
        </p:spPr>
      </p:pic>
      <p:pic>
        <p:nvPicPr>
          <p:cNvPr id="8" name="Picture 7"/>
          <p:cNvPicPr>
            <a:picLocks noChangeAspect="1"/>
          </p:cNvPicPr>
          <p:nvPr/>
        </p:nvPicPr>
        <p:blipFill>
          <a:blip r:embed="rId5"/>
          <a:stretch>
            <a:fillRect/>
          </a:stretch>
        </p:blipFill>
        <p:spPr>
          <a:xfrm>
            <a:off x="0" y="0"/>
            <a:ext cx="1333871" cy="991444"/>
          </a:xfrm>
          <a:prstGeom prst="rect">
            <a:avLst/>
          </a:prstGeom>
        </p:spPr>
      </p:pic>
    </p:spTree>
    <p:extLst>
      <p:ext uri="{BB962C8B-B14F-4D97-AF65-F5344CB8AC3E}">
        <p14:creationId xmlns:p14="http://schemas.microsoft.com/office/powerpoint/2010/main" val="13085776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dirty="0" smtClean="0"/>
              <a:t>Why Combat Light Pollution?</a:t>
            </a:r>
            <a:endParaRPr lang="en-US" sz="3200" dirty="0"/>
          </a:p>
        </p:txBody>
      </p:sp>
      <p:sp>
        <p:nvSpPr>
          <p:cNvPr id="3" name="Content Placeholder 2"/>
          <p:cNvSpPr>
            <a:spLocks noGrp="1"/>
          </p:cNvSpPr>
          <p:nvPr>
            <p:ph idx="1"/>
          </p:nvPr>
        </p:nvSpPr>
        <p:spPr>
          <a:xfrm>
            <a:off x="152400" y="838200"/>
            <a:ext cx="7467600" cy="5915025"/>
          </a:xfrm>
        </p:spPr>
        <p:txBody>
          <a:bodyPr>
            <a:noAutofit/>
          </a:bodyPr>
          <a:lstStyle/>
          <a:p>
            <a:pPr>
              <a:defRPr/>
            </a:pPr>
            <a:r>
              <a:rPr lang="en-US" sz="2800" dirty="0" smtClean="0">
                <a:solidFill>
                  <a:srgbClr val="FF0000"/>
                </a:solidFill>
                <a:latin typeface="Centaur" pitchFamily="18" charset="0"/>
              </a:rPr>
              <a:t>Human Health and Safety</a:t>
            </a:r>
          </a:p>
          <a:p>
            <a:pPr lvl="1">
              <a:defRPr/>
            </a:pPr>
            <a:r>
              <a:rPr lang="en-US" sz="2400" dirty="0" smtClean="0">
                <a:latin typeface="Centaur" pitchFamily="18" charset="0"/>
              </a:rPr>
              <a:t>Circadian rhythm</a:t>
            </a:r>
          </a:p>
          <a:p>
            <a:pPr lvl="1">
              <a:defRPr/>
            </a:pPr>
            <a:r>
              <a:rPr lang="en-US" sz="2400" dirty="0" smtClean="0">
                <a:latin typeface="Centaur" pitchFamily="18" charset="0"/>
              </a:rPr>
              <a:t>Vision impaired by Glare</a:t>
            </a:r>
          </a:p>
          <a:p>
            <a:pPr>
              <a:defRPr/>
            </a:pPr>
            <a:r>
              <a:rPr lang="en-US" sz="2800" dirty="0" smtClean="0">
                <a:solidFill>
                  <a:srgbClr val="FF0000"/>
                </a:solidFill>
                <a:latin typeface="Centaur" pitchFamily="18" charset="0"/>
              </a:rPr>
              <a:t>Animal Health</a:t>
            </a:r>
          </a:p>
          <a:p>
            <a:pPr lvl="1">
              <a:defRPr/>
            </a:pPr>
            <a:r>
              <a:rPr lang="en-US" sz="2400" dirty="0" smtClean="0">
                <a:latin typeface="Centaur" pitchFamily="18" charset="0"/>
              </a:rPr>
              <a:t>Bird Migration, Sea Turtles</a:t>
            </a:r>
          </a:p>
          <a:p>
            <a:pPr lvl="1">
              <a:defRPr/>
            </a:pPr>
            <a:r>
              <a:rPr lang="en-US" sz="2400" dirty="0" smtClean="0">
                <a:latin typeface="Centaur" pitchFamily="18" charset="0"/>
              </a:rPr>
              <a:t>Bees, Fireflies, and other insects</a:t>
            </a:r>
          </a:p>
          <a:p>
            <a:pPr lvl="1">
              <a:defRPr/>
            </a:pPr>
            <a:r>
              <a:rPr lang="en-US" sz="2400" dirty="0" smtClean="0">
                <a:latin typeface="Centaur" pitchFamily="18" charset="0"/>
              </a:rPr>
              <a:t>Ecological impact</a:t>
            </a:r>
          </a:p>
          <a:p>
            <a:pPr>
              <a:defRPr/>
            </a:pPr>
            <a:r>
              <a:rPr lang="en-US" sz="2800" dirty="0" smtClean="0">
                <a:solidFill>
                  <a:srgbClr val="FF0000"/>
                </a:solidFill>
                <a:latin typeface="Centaur" pitchFamily="18" charset="0"/>
              </a:rPr>
              <a:t>The Environment</a:t>
            </a:r>
          </a:p>
          <a:p>
            <a:pPr lvl="1">
              <a:defRPr/>
            </a:pPr>
            <a:r>
              <a:rPr lang="en-US" sz="2400" dirty="0" smtClean="0">
                <a:latin typeface="Centaur" pitchFamily="18" charset="0"/>
              </a:rPr>
              <a:t>Increased greenhouse emissions</a:t>
            </a:r>
          </a:p>
          <a:p>
            <a:pPr lvl="1">
              <a:defRPr/>
            </a:pPr>
            <a:r>
              <a:rPr lang="en-US" sz="2400" dirty="0">
                <a:latin typeface="Centaur" pitchFamily="18" charset="0"/>
              </a:rPr>
              <a:t>Unnecessary waste of precious natural </a:t>
            </a:r>
            <a:r>
              <a:rPr lang="en-US" sz="2400" dirty="0" smtClean="0">
                <a:latin typeface="Centaur" pitchFamily="18" charset="0"/>
              </a:rPr>
              <a:t>resources</a:t>
            </a:r>
          </a:p>
          <a:p>
            <a:pPr>
              <a:defRPr/>
            </a:pPr>
            <a:r>
              <a:rPr lang="en-US" sz="2800" dirty="0" smtClean="0">
                <a:solidFill>
                  <a:srgbClr val="FF0000"/>
                </a:solidFill>
                <a:latin typeface="Centaur" pitchFamily="18" charset="0"/>
              </a:rPr>
              <a:t>Astronomy</a:t>
            </a:r>
          </a:p>
          <a:p>
            <a:pPr lvl="1">
              <a:defRPr/>
            </a:pPr>
            <a:r>
              <a:rPr lang="en-US" sz="2400" dirty="0" smtClean="0">
                <a:latin typeface="Centaur" pitchFamily="18" charset="0"/>
              </a:rPr>
              <a:t>Stargazing, astronomy research</a:t>
            </a:r>
          </a:p>
          <a:p>
            <a:pPr lvl="1">
              <a:defRPr/>
            </a:pPr>
            <a:r>
              <a:rPr lang="en-US" sz="2400" dirty="0" smtClean="0">
                <a:latin typeface="Centaur" pitchFamily="18" charset="0"/>
              </a:rPr>
              <a:t>Aesthetics</a:t>
            </a:r>
            <a:endParaRPr lang="en-US" sz="2400" dirty="0">
              <a:latin typeface="Centaur" pitchFamily="18" charset="0"/>
            </a:endParaRPr>
          </a:p>
        </p:txBody>
      </p:sp>
      <p:pic>
        <p:nvPicPr>
          <p:cNvPr id="4" name="Picture 3"/>
          <p:cNvPicPr>
            <a:picLocks noChangeAspect="1"/>
          </p:cNvPicPr>
          <p:nvPr/>
        </p:nvPicPr>
        <p:blipFill>
          <a:blip r:embed="rId2" cstate="print"/>
          <a:stretch>
            <a:fillRect/>
          </a:stretch>
        </p:blipFill>
        <p:spPr>
          <a:xfrm>
            <a:off x="4572000" y="1036638"/>
            <a:ext cx="4259191" cy="2862885"/>
          </a:xfrm>
          <a:prstGeom prst="rect">
            <a:avLst/>
          </a:prstGeom>
        </p:spPr>
      </p:pic>
      <p:sp>
        <p:nvSpPr>
          <p:cNvPr id="10" name="TextBox 9"/>
          <p:cNvSpPr txBox="1"/>
          <p:nvPr/>
        </p:nvSpPr>
        <p:spPr>
          <a:xfrm>
            <a:off x="4891121" y="3945561"/>
            <a:ext cx="3594215" cy="1200329"/>
          </a:xfrm>
          <a:prstGeom prst="rect">
            <a:avLst/>
          </a:prstGeom>
          <a:noFill/>
        </p:spPr>
        <p:txBody>
          <a:bodyPr wrap="square" rtlCol="0">
            <a:spAutoFit/>
          </a:bodyPr>
          <a:lstStyle/>
          <a:p>
            <a:pPr algn="ctr"/>
            <a:r>
              <a:rPr lang="en-US" sz="2400" i="1" dirty="0" smtClean="0">
                <a:latin typeface="Centaur" pitchFamily="18" charset="0"/>
              </a:rPr>
              <a:t>Fireflies </a:t>
            </a:r>
            <a:r>
              <a:rPr lang="en-US" sz="2400" i="1" dirty="0" err="1" smtClean="0">
                <a:latin typeface="Centaur" pitchFamily="18" charset="0"/>
              </a:rPr>
              <a:t>photobomb</a:t>
            </a:r>
            <a:r>
              <a:rPr lang="en-US" sz="2400" i="1" dirty="0" smtClean="0">
                <a:latin typeface="Centaur" pitchFamily="18" charset="0"/>
              </a:rPr>
              <a:t> the </a:t>
            </a:r>
            <a:br>
              <a:rPr lang="en-US" sz="2400" i="1" dirty="0" smtClean="0">
                <a:latin typeface="Centaur" pitchFamily="18" charset="0"/>
              </a:rPr>
            </a:br>
            <a:r>
              <a:rPr lang="en-US" sz="2400" i="1" dirty="0" smtClean="0">
                <a:latin typeface="Centaur" pitchFamily="18" charset="0"/>
              </a:rPr>
              <a:t>all -sky-camera at the </a:t>
            </a:r>
            <a:br>
              <a:rPr lang="en-US" sz="2400" i="1" dirty="0" smtClean="0">
                <a:latin typeface="Centaur" pitchFamily="18" charset="0"/>
              </a:rPr>
            </a:br>
            <a:r>
              <a:rPr lang="en-US" sz="2400" i="1" dirty="0" smtClean="0">
                <a:latin typeface="Centaur" pitchFamily="18" charset="0"/>
              </a:rPr>
              <a:t>Truman State Observatory</a:t>
            </a:r>
            <a:endParaRPr lang="en-US" sz="2400" i="1" dirty="0">
              <a:latin typeface="Centaur" pitchFamily="18" charset="0"/>
            </a:endParaRPr>
          </a:p>
        </p:txBody>
      </p:sp>
      <p:pic>
        <p:nvPicPr>
          <p:cNvPr id="11" name="Picture 10"/>
          <p:cNvPicPr>
            <a:picLocks noChangeAspect="1"/>
          </p:cNvPicPr>
          <p:nvPr/>
        </p:nvPicPr>
        <p:blipFill>
          <a:blip r:embed="rId3"/>
          <a:stretch>
            <a:fillRect/>
          </a:stretch>
        </p:blipFill>
        <p:spPr>
          <a:xfrm>
            <a:off x="5291895" y="5379731"/>
            <a:ext cx="2819400" cy="1438035"/>
          </a:xfrm>
          <a:prstGeom prst="rect">
            <a:avLst/>
          </a:prstGeom>
        </p:spPr>
      </p:pic>
      <p:pic>
        <p:nvPicPr>
          <p:cNvPr id="9" name="Picture 2"/>
          <p:cNvPicPr>
            <a:picLocks noChangeAspect="1" noChangeArrowheads="1"/>
          </p:cNvPicPr>
          <p:nvPr/>
        </p:nvPicPr>
        <p:blipFill>
          <a:blip r:embed="rId4" cstate="print"/>
          <a:srcRect/>
          <a:stretch>
            <a:fillRect/>
          </a:stretch>
        </p:blipFill>
        <p:spPr bwMode="auto">
          <a:xfrm>
            <a:off x="7239000" y="1"/>
            <a:ext cx="1905000" cy="765772"/>
          </a:xfrm>
          <a:prstGeom prst="rect">
            <a:avLst/>
          </a:prstGeom>
          <a:noFill/>
          <a:ln w="9525">
            <a:noFill/>
            <a:miter lim="800000"/>
            <a:headEnd/>
            <a:tailEnd/>
          </a:ln>
          <a:effectLst/>
        </p:spPr>
      </p:pic>
      <p:pic>
        <p:nvPicPr>
          <p:cNvPr id="12" name="Picture 11"/>
          <p:cNvPicPr>
            <a:picLocks noChangeAspect="1"/>
          </p:cNvPicPr>
          <p:nvPr/>
        </p:nvPicPr>
        <p:blipFill>
          <a:blip r:embed="rId5"/>
          <a:stretch>
            <a:fillRect/>
          </a:stretch>
        </p:blipFill>
        <p:spPr>
          <a:xfrm>
            <a:off x="0" y="0"/>
            <a:ext cx="1333871" cy="991444"/>
          </a:xfrm>
          <a:prstGeom prst="rect">
            <a:avLst/>
          </a:prstGeom>
        </p:spPr>
      </p:pic>
    </p:spTree>
    <p:extLst>
      <p:ext uri="{BB962C8B-B14F-4D97-AF65-F5344CB8AC3E}">
        <p14:creationId xmlns:p14="http://schemas.microsoft.com/office/powerpoint/2010/main" val="21179772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110" y="274638"/>
            <a:ext cx="8190690" cy="766222"/>
          </a:xfrm>
        </p:spPr>
        <p:txBody>
          <a:bodyPr>
            <a:normAutofit/>
          </a:bodyPr>
          <a:lstStyle/>
          <a:p>
            <a:r>
              <a:rPr lang="en-US" dirty="0">
                <a:latin typeface="Centaur"/>
              </a:rPr>
              <a:t>Human Health</a:t>
            </a:r>
            <a:endParaRPr lang="en-US" dirty="0"/>
          </a:p>
        </p:txBody>
      </p:sp>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5133355"/>
            <a:ext cx="1295400" cy="1724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srcRect/>
          <a:stretch>
            <a:fillRect/>
          </a:stretch>
        </p:blipFill>
        <p:spPr bwMode="auto">
          <a:xfrm>
            <a:off x="1676400" y="1371600"/>
            <a:ext cx="5630409" cy="5199112"/>
          </a:xfrm>
          <a:prstGeom prst="rect">
            <a:avLst/>
          </a:prstGeom>
          <a:noFill/>
          <a:ln w="9525">
            <a:noFill/>
            <a:miter lim="800000"/>
            <a:headEnd/>
            <a:tailEnd/>
          </a:ln>
          <a:effectLst/>
        </p:spPr>
      </p:pic>
      <p:sp>
        <p:nvSpPr>
          <p:cNvPr id="11" name="Rectangle 10"/>
          <p:cNvSpPr/>
          <p:nvPr/>
        </p:nvSpPr>
        <p:spPr>
          <a:xfrm>
            <a:off x="2286000" y="6519446"/>
            <a:ext cx="4572000" cy="338554"/>
          </a:xfrm>
          <a:prstGeom prst="rect">
            <a:avLst/>
          </a:prstGeom>
        </p:spPr>
        <p:txBody>
          <a:bodyPr>
            <a:spAutoFit/>
          </a:bodyPr>
          <a:lstStyle/>
          <a:p>
            <a:r>
              <a:rPr lang="en-US" sz="1600" i="1" dirty="0">
                <a:latin typeface="Centaur" pitchFamily="18" charset="0"/>
              </a:rPr>
              <a:t>https://www.youtube.com/watch?v=BKQH6T1DZvI</a:t>
            </a:r>
          </a:p>
        </p:txBody>
      </p:sp>
      <p:pic>
        <p:nvPicPr>
          <p:cNvPr id="9" name="Picture 2"/>
          <p:cNvPicPr>
            <a:picLocks noChangeAspect="1" noChangeArrowheads="1"/>
          </p:cNvPicPr>
          <p:nvPr/>
        </p:nvPicPr>
        <p:blipFill>
          <a:blip r:embed="rId4" cstate="print"/>
          <a:srcRect/>
          <a:stretch>
            <a:fillRect/>
          </a:stretch>
        </p:blipFill>
        <p:spPr bwMode="auto">
          <a:xfrm>
            <a:off x="7239000" y="1"/>
            <a:ext cx="1905000" cy="765772"/>
          </a:xfrm>
          <a:prstGeom prst="rect">
            <a:avLst/>
          </a:prstGeom>
          <a:noFill/>
          <a:ln w="9525">
            <a:noFill/>
            <a:miter lim="800000"/>
            <a:headEnd/>
            <a:tailEnd/>
          </a:ln>
          <a:effectLst/>
        </p:spPr>
      </p:pic>
      <p:pic>
        <p:nvPicPr>
          <p:cNvPr id="8" name="Picture 7"/>
          <p:cNvPicPr>
            <a:picLocks noChangeAspect="1"/>
          </p:cNvPicPr>
          <p:nvPr/>
        </p:nvPicPr>
        <p:blipFill>
          <a:blip r:embed="rId5"/>
          <a:stretch>
            <a:fillRect/>
          </a:stretch>
        </p:blipFill>
        <p:spPr>
          <a:xfrm>
            <a:off x="0" y="0"/>
            <a:ext cx="1333871" cy="991444"/>
          </a:xfrm>
          <a:prstGeom prst="rect">
            <a:avLst/>
          </a:prstGeom>
        </p:spPr>
      </p:pic>
    </p:spTree>
    <p:extLst>
      <p:ext uri="{BB962C8B-B14F-4D97-AF65-F5344CB8AC3E}">
        <p14:creationId xmlns:p14="http://schemas.microsoft.com/office/powerpoint/2010/main" val="15102833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ctr"/>
            <a:r>
              <a:rPr lang="en-US" sz="3800" b="1" dirty="0">
                <a:latin typeface="Centaur" pitchFamily="18" charset="0"/>
              </a:rPr>
              <a:t>ALAN and Humans</a:t>
            </a:r>
          </a:p>
        </p:txBody>
      </p:sp>
      <p:sp>
        <p:nvSpPr>
          <p:cNvPr id="6" name="Content Placeholder 2"/>
          <p:cNvSpPr txBox="1">
            <a:spLocks/>
          </p:cNvSpPr>
          <p:nvPr/>
        </p:nvSpPr>
        <p:spPr>
          <a:xfrm>
            <a:off x="152400" y="960438"/>
            <a:ext cx="8763000" cy="559276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b="1" dirty="0">
                <a:solidFill>
                  <a:srgbClr val="FF0000"/>
                </a:solidFill>
                <a:latin typeface="Centaur" panose="02030504050205020304" pitchFamily="18" charset="0"/>
              </a:rPr>
              <a:t>Glare</a:t>
            </a:r>
            <a:r>
              <a:rPr lang="en-US" dirty="0">
                <a:solidFill>
                  <a:prstClr val="black"/>
                </a:solidFill>
                <a:latin typeface="Centaur" panose="02030504050205020304" pitchFamily="18" charset="0"/>
              </a:rPr>
              <a:t> affects most of us, most commonly in the context of vehicle head-lights and/or bright LEDs mounted sideways on walls and/or Electronic Billboards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solidFill>
                  <a:prstClr val="black"/>
                </a:solidFill>
                <a:latin typeface="Centaur" panose="02030504050205020304" pitchFamily="18" charset="0"/>
              </a:rPr>
              <a:t>LED lights, due to greater directionality, cause greater glare.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solidFill>
                  <a:prstClr val="black"/>
                </a:solidFill>
                <a:latin typeface="Centaur" panose="02030504050205020304" pitchFamily="18" charset="0"/>
              </a:rPr>
              <a:t>Harder to quantify the effects of glare in terms of </a:t>
            </a:r>
            <a:r>
              <a:rPr lang="en-US" dirty="0">
                <a:solidFill>
                  <a:srgbClr val="FF0000"/>
                </a:solidFill>
                <a:latin typeface="Centaur" panose="02030504050205020304" pitchFamily="18" charset="0"/>
              </a:rPr>
              <a:t>color</a:t>
            </a:r>
            <a:r>
              <a:rPr lang="en-US" dirty="0">
                <a:solidFill>
                  <a:prstClr val="black"/>
                </a:solidFill>
                <a:latin typeface="Centaur" panose="02030504050205020304" pitchFamily="18" charset="0"/>
              </a:rPr>
              <a:t>, and its effects on “recovery time” of eyes.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solidFill>
                  <a:prstClr val="black"/>
                </a:solidFill>
                <a:latin typeface="Centaur" panose="02030504050205020304" pitchFamily="18" charset="0"/>
              </a:rPr>
              <a:t>Severity of glare is related largely to the </a:t>
            </a:r>
            <a:r>
              <a:rPr lang="en-US" dirty="0">
                <a:solidFill>
                  <a:srgbClr val="FF0000"/>
                </a:solidFill>
                <a:latin typeface="Centaur" panose="02030504050205020304" pitchFamily="18" charset="0"/>
              </a:rPr>
              <a:t>dosage</a:t>
            </a:r>
            <a:r>
              <a:rPr lang="en-US" dirty="0">
                <a:solidFill>
                  <a:prstClr val="black"/>
                </a:solidFill>
                <a:latin typeface="Centaur" panose="02030504050205020304" pitchFamily="18" charset="0"/>
              </a:rPr>
              <a:t> (how bright?).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8"/>
          <p:cNvPicPr>
            <a:picLocks noChangeAspect="1"/>
          </p:cNvPicPr>
          <p:nvPr/>
        </p:nvPicPr>
        <p:blipFill>
          <a:blip r:embed="rId2"/>
          <a:stretch>
            <a:fillRect/>
          </a:stretch>
        </p:blipFill>
        <p:spPr>
          <a:xfrm>
            <a:off x="2902688" y="5266717"/>
            <a:ext cx="3119856" cy="1591283"/>
          </a:xfrm>
          <a:prstGeom prst="rect">
            <a:avLst/>
          </a:prstGeom>
        </p:spPr>
      </p:pic>
      <p:pic>
        <p:nvPicPr>
          <p:cNvPr id="10"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pic>
        <p:nvPicPr>
          <p:cNvPr id="8" name="Picture 7"/>
          <p:cNvPicPr>
            <a:picLocks noChangeAspect="1"/>
          </p:cNvPicPr>
          <p:nvPr/>
        </p:nvPicPr>
        <p:blipFill>
          <a:blip r:embed="rId4"/>
          <a:stretch>
            <a:fillRect/>
          </a:stretch>
        </p:blipFill>
        <p:spPr>
          <a:xfrm>
            <a:off x="0" y="0"/>
            <a:ext cx="1333871" cy="991444"/>
          </a:xfrm>
          <a:prstGeom prst="rect">
            <a:avLst/>
          </a:prstGeom>
        </p:spPr>
      </p:pic>
    </p:spTree>
    <p:extLst>
      <p:ext uri="{BB962C8B-B14F-4D97-AF65-F5344CB8AC3E}">
        <p14:creationId xmlns:p14="http://schemas.microsoft.com/office/powerpoint/2010/main" val="337069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additive="base">
                                        <p:cTn id="15"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nodeType="after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 calcmode="lin" valueType="num">
                                      <p:cBhvr additive="base">
                                        <p:cTn id="26"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914400" y="274638"/>
            <a:ext cx="6934200" cy="6397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rPr>
              <a:t>Prairie Food Web</a:t>
            </a:r>
          </a:p>
        </p:txBody>
      </p:sp>
      <p:pic>
        <p:nvPicPr>
          <p:cNvPr id="6149" name="Picture 5" descr="https://www.iowadnr.gov/Portals/idnr/uploads/pins/Pins%202/24x36_Wildlife_PrairieCycle_web.jpg?ver=2015-09-09-101136-383"/>
          <p:cNvPicPr>
            <a:picLocks noChangeAspect="1" noChangeArrowheads="1"/>
          </p:cNvPicPr>
          <p:nvPr/>
        </p:nvPicPr>
        <p:blipFill>
          <a:blip r:embed="rId2"/>
          <a:srcRect/>
          <a:stretch>
            <a:fillRect/>
          </a:stretch>
        </p:blipFill>
        <p:spPr bwMode="auto">
          <a:xfrm>
            <a:off x="0" y="838200"/>
            <a:ext cx="9144000" cy="6096000"/>
          </a:xfrm>
          <a:prstGeom prst="rect">
            <a:avLst/>
          </a:prstGeom>
          <a:noFill/>
        </p:spPr>
      </p:pic>
      <p:pic>
        <p:nvPicPr>
          <p:cNvPr id="7"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pic>
        <p:nvPicPr>
          <p:cNvPr id="6" name="Picture 5"/>
          <p:cNvPicPr>
            <a:picLocks noChangeAspect="1"/>
          </p:cNvPicPr>
          <p:nvPr/>
        </p:nvPicPr>
        <p:blipFill>
          <a:blip r:embed="rId4"/>
          <a:stretch>
            <a:fillRect/>
          </a:stretch>
        </p:blipFill>
        <p:spPr>
          <a:xfrm>
            <a:off x="1" y="0"/>
            <a:ext cx="1066800" cy="792935"/>
          </a:xfrm>
          <a:prstGeom prst="rect">
            <a:avLst/>
          </a:prstGeom>
        </p:spPr>
      </p:pic>
    </p:spTree>
    <p:extLst>
      <p:ext uri="{BB962C8B-B14F-4D97-AF65-F5344CB8AC3E}">
        <p14:creationId xmlns:p14="http://schemas.microsoft.com/office/powerpoint/2010/main" val="37735375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315200" cy="685800"/>
          </a:xfrm>
        </p:spPr>
        <p:txBody>
          <a:bodyPr>
            <a:noAutofit/>
          </a:bodyPr>
          <a:lstStyle/>
          <a:p>
            <a:r>
              <a:rPr lang="en-US" sz="3600" dirty="0"/>
              <a:t>Pollinators and </a:t>
            </a:r>
            <a:r>
              <a:rPr lang="en-US" sz="3600" dirty="0">
                <a:solidFill>
                  <a:srgbClr val="FF0000"/>
                </a:solidFill>
              </a:rPr>
              <a:t>A</a:t>
            </a:r>
            <a:r>
              <a:rPr lang="en-US" sz="3600" dirty="0">
                <a:solidFill>
                  <a:srgbClr val="FFC000"/>
                </a:solidFill>
              </a:rPr>
              <a:t>L</a:t>
            </a:r>
            <a:r>
              <a:rPr lang="en-US" sz="3600" dirty="0">
                <a:solidFill>
                  <a:srgbClr val="92D050"/>
                </a:solidFill>
              </a:rPr>
              <a:t>A</a:t>
            </a:r>
            <a:r>
              <a:rPr lang="en-US" sz="3600" dirty="0">
                <a:solidFill>
                  <a:srgbClr val="00B0F0"/>
                </a:solidFill>
              </a:rPr>
              <a:t>N</a:t>
            </a:r>
            <a:endParaRPr lang="en-US" sz="3600" dirty="0"/>
          </a:p>
        </p:txBody>
      </p:sp>
      <p:pic>
        <p:nvPicPr>
          <p:cNvPr id="16" name="Picture 2"/>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pic>
        <p:nvPicPr>
          <p:cNvPr id="3" name="Picture 2"/>
          <p:cNvPicPr>
            <a:picLocks noChangeAspect="1"/>
          </p:cNvPicPr>
          <p:nvPr/>
        </p:nvPicPr>
        <p:blipFill>
          <a:blip r:embed="rId3"/>
          <a:stretch>
            <a:fillRect/>
          </a:stretch>
        </p:blipFill>
        <p:spPr>
          <a:xfrm>
            <a:off x="152400" y="761999"/>
            <a:ext cx="2995877" cy="2716664"/>
          </a:xfrm>
          <a:prstGeom prst="rect">
            <a:avLst/>
          </a:prstGeom>
        </p:spPr>
      </p:pic>
      <p:sp>
        <p:nvSpPr>
          <p:cNvPr id="9" name="Text Box 3"/>
          <p:cNvSpPr txBox="1">
            <a:spLocks noChangeArrowheads="1"/>
          </p:cNvSpPr>
          <p:nvPr/>
        </p:nvSpPr>
        <p:spPr bwMode="auto">
          <a:xfrm>
            <a:off x="3148277" y="761998"/>
            <a:ext cx="5919523" cy="3046988"/>
          </a:xfrm>
          <a:prstGeom prst="rect">
            <a:avLst/>
          </a:prstGeom>
          <a:noFill/>
          <a:ln w="9525">
            <a:noFill/>
            <a:miter lim="800000"/>
            <a:headEnd/>
            <a:tailEnd/>
          </a:ln>
          <a:effectLst/>
        </p:spPr>
        <p:txBody>
          <a:bodyPr wrap="square">
            <a:spAutoFit/>
          </a:bodyPr>
          <a:lstStyle/>
          <a:p>
            <a:pPr marL="461963" indent="-341313">
              <a:buSzPct val="135000"/>
              <a:buFont typeface="Arial" pitchFamily="34" charset="0"/>
              <a:buChar char="•"/>
            </a:pPr>
            <a:r>
              <a:rPr lang="en-US" sz="2400" dirty="0">
                <a:latin typeface="Centaur" pitchFamily="18" charset="0"/>
              </a:rPr>
              <a:t>Moths, including sphinx or hawk moths, are especially common and diverse nocturnal pollinators. </a:t>
            </a:r>
          </a:p>
          <a:p>
            <a:pPr marL="461963" indent="-341313">
              <a:buSzPct val="135000"/>
              <a:buFont typeface="Arial" pitchFamily="34" charset="0"/>
              <a:buChar char="•"/>
            </a:pPr>
            <a:r>
              <a:rPr lang="en-US" sz="2400" dirty="0">
                <a:latin typeface="Centaur" pitchFamily="18" charset="0"/>
              </a:rPr>
              <a:t>Nocturnal pollinators use natural light from the stars and moon in the night sky to navigate.</a:t>
            </a:r>
          </a:p>
          <a:p>
            <a:pPr marL="461963" indent="-341313">
              <a:buSzPct val="135000"/>
              <a:buFont typeface="Arial" pitchFamily="34" charset="0"/>
              <a:buChar char="•"/>
            </a:pPr>
            <a:r>
              <a:rPr lang="en-US" sz="2400" dirty="0">
                <a:latin typeface="Centaur" pitchFamily="18" charset="0"/>
              </a:rPr>
              <a:t>This light-seeking behavior draws them to artificial light where they become confused and trapped.</a:t>
            </a:r>
            <a:endParaRPr lang="en-US" sz="2200" dirty="0">
              <a:latin typeface="Centaur" pitchFamily="18" charset="0"/>
            </a:endParaRPr>
          </a:p>
        </p:txBody>
      </p:sp>
      <p:sp>
        <p:nvSpPr>
          <p:cNvPr id="10" name="Text Box 3"/>
          <p:cNvSpPr txBox="1">
            <a:spLocks noChangeArrowheads="1"/>
          </p:cNvSpPr>
          <p:nvPr/>
        </p:nvSpPr>
        <p:spPr bwMode="auto">
          <a:xfrm>
            <a:off x="-9525" y="4072682"/>
            <a:ext cx="5919523" cy="1938992"/>
          </a:xfrm>
          <a:prstGeom prst="rect">
            <a:avLst/>
          </a:prstGeom>
          <a:noFill/>
          <a:ln w="9525">
            <a:noFill/>
            <a:miter lim="800000"/>
            <a:headEnd/>
            <a:tailEnd/>
          </a:ln>
          <a:effectLst/>
        </p:spPr>
        <p:txBody>
          <a:bodyPr wrap="square">
            <a:spAutoFit/>
          </a:bodyPr>
          <a:lstStyle/>
          <a:p>
            <a:pPr marL="461963" indent="-341313">
              <a:buSzPct val="135000"/>
              <a:buFont typeface="Arial" pitchFamily="34" charset="0"/>
              <a:buChar char="•"/>
            </a:pPr>
            <a:r>
              <a:rPr lang="en-US" sz="2400" dirty="0">
                <a:latin typeface="Centaur" pitchFamily="18" charset="0"/>
              </a:rPr>
              <a:t>Artificial light leaves pollinators exposed, making them easier to spot and reducing their ability to see these predators.</a:t>
            </a:r>
          </a:p>
          <a:p>
            <a:pPr marL="461963" indent="-341313">
              <a:buSzPct val="135000"/>
              <a:buFont typeface="Arial" pitchFamily="34" charset="0"/>
              <a:buChar char="•"/>
            </a:pPr>
            <a:r>
              <a:rPr lang="en-US" sz="2400" dirty="0">
                <a:latin typeface="Centaur" pitchFamily="18" charset="0"/>
              </a:rPr>
              <a:t>Turn off unneeded lights whenever possible and shade windows during the twilight hours.</a:t>
            </a:r>
          </a:p>
        </p:txBody>
      </p:sp>
      <p:grpSp>
        <p:nvGrpSpPr>
          <p:cNvPr id="11" name="Group 10"/>
          <p:cNvGrpSpPr/>
          <p:nvPr/>
        </p:nvGrpSpPr>
        <p:grpSpPr>
          <a:xfrm>
            <a:off x="3070159" y="4232257"/>
            <a:ext cx="5997641" cy="2625743"/>
            <a:chOff x="3070159" y="4232257"/>
            <a:chExt cx="5997641" cy="2625743"/>
          </a:xfrm>
        </p:grpSpPr>
        <p:pic>
          <p:nvPicPr>
            <p:cNvPr id="4" name="Picture 3"/>
            <p:cNvPicPr>
              <a:picLocks noChangeAspect="1"/>
            </p:cNvPicPr>
            <p:nvPr/>
          </p:nvPicPr>
          <p:blipFill>
            <a:blip r:embed="rId4"/>
            <a:stretch>
              <a:fillRect/>
            </a:stretch>
          </p:blipFill>
          <p:spPr>
            <a:xfrm>
              <a:off x="5867400" y="4232257"/>
              <a:ext cx="3200400" cy="2625743"/>
            </a:xfrm>
            <a:prstGeom prst="rect">
              <a:avLst/>
            </a:prstGeom>
          </p:spPr>
        </p:pic>
        <p:sp>
          <p:nvSpPr>
            <p:cNvPr id="5" name="Rectangle 4"/>
            <p:cNvSpPr/>
            <p:nvPr/>
          </p:nvSpPr>
          <p:spPr>
            <a:xfrm>
              <a:off x="3070159" y="6341997"/>
              <a:ext cx="2730235" cy="369332"/>
            </a:xfrm>
            <a:prstGeom prst="rect">
              <a:avLst/>
            </a:prstGeom>
          </p:spPr>
          <p:txBody>
            <a:bodyPr wrap="none">
              <a:spAutoFit/>
            </a:bodyPr>
            <a:lstStyle/>
            <a:p>
              <a:r>
                <a:rPr lang="en-US" i="1" dirty="0">
                  <a:latin typeface="Times New Roman" panose="02020603050405020304" pitchFamily="18" charset="0"/>
                  <a:cs typeface="Times New Roman" panose="02020603050405020304" pitchFamily="18" charset="0"/>
                  <a:hlinkClick r:id="rId5"/>
                </a:rPr>
                <a:t>https://www.pollinator.org/</a:t>
              </a:r>
              <a:r>
                <a:rPr lang="en-US" i="1" dirty="0">
                  <a:latin typeface="Times New Roman" panose="02020603050405020304" pitchFamily="18" charset="0"/>
                  <a:cs typeface="Times New Roman" panose="02020603050405020304" pitchFamily="18" charset="0"/>
                </a:rPr>
                <a:t> </a:t>
              </a:r>
            </a:p>
          </p:txBody>
        </p:sp>
      </p:grpSp>
      <p:pic>
        <p:nvPicPr>
          <p:cNvPr id="12" name="Picture 11"/>
          <p:cNvPicPr>
            <a:picLocks noChangeAspect="1"/>
          </p:cNvPicPr>
          <p:nvPr/>
        </p:nvPicPr>
        <p:blipFill>
          <a:blip r:embed="rId6"/>
          <a:stretch>
            <a:fillRect/>
          </a:stretch>
        </p:blipFill>
        <p:spPr>
          <a:xfrm>
            <a:off x="1" y="1"/>
            <a:ext cx="1025178" cy="761998"/>
          </a:xfrm>
          <a:prstGeom prst="rect">
            <a:avLst/>
          </a:prstGeom>
        </p:spPr>
      </p:pic>
    </p:spTree>
    <p:extLst>
      <p:ext uri="{BB962C8B-B14F-4D97-AF65-F5344CB8AC3E}">
        <p14:creationId xmlns:p14="http://schemas.microsoft.com/office/powerpoint/2010/main" val="272603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sp>
        <p:nvSpPr>
          <p:cNvPr id="3" name="Slide Number Placeholder 2"/>
          <p:cNvSpPr>
            <a:spLocks noGrp="1"/>
          </p:cNvSpPr>
          <p:nvPr>
            <p:ph type="sldNum" sz="quarter" idx="12"/>
          </p:nvPr>
        </p:nvSpPr>
        <p:spPr/>
        <p:txBody>
          <a:bodyPr/>
          <a:lstStyle/>
          <a:p>
            <a:fld id="{B6F15528-21DE-4FAA-801E-634DDDAF4B2B}" type="slidenum">
              <a:rPr lang="en-US" smtClean="0"/>
              <a:pPr/>
              <a:t>39</a:t>
            </a:fld>
            <a:endParaRPr lang="en-US"/>
          </a:p>
        </p:txBody>
      </p:sp>
      <p:pic>
        <p:nvPicPr>
          <p:cNvPr id="4098" name="Picture 2" descr="May be an image of map and text that says 'Northern Contact rл- mikweed zone between RO.CK eastern SUMMER S wester MOUNTAINS Pacific Ocean SUMMER CORN BELT WINTER M Atlantic ceaл SPRING は使き出 Monarch Butterfly Fall &amp; Spring Migrations Gulf Mexico WINTER Fallmigration Springmigrasion Spring migration Inconfimed Summer breeding Summerbreedngare areas breeding กซล 山口 areas Overwintering ...SAMAA000 Com belt: WINTER monarch production Monarch Watch.org Education •Conservation Education-Conservation-Rosarch Resear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26" y="0"/>
            <a:ext cx="9131173" cy="6871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6903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04800" y="152400"/>
            <a:ext cx="8686800" cy="685800"/>
          </a:xfrm>
        </p:spPr>
        <p:txBody>
          <a:bodyPr vert="horz" lIns="91440" tIns="45720" rIns="91440" bIns="45720" rtlCol="0" anchor="t">
            <a:noAutofit/>
          </a:bodyPr>
          <a:lstStyle/>
          <a:p>
            <a:pPr algn="ctr">
              <a:buNone/>
              <a:defRPr/>
            </a:pPr>
            <a:r>
              <a:rPr lang="en-US" sz="3600" u="sng" dirty="0" smtClean="0">
                <a:latin typeface="Centaur"/>
              </a:rPr>
              <a:t>Handouts</a:t>
            </a:r>
            <a:endParaRPr lang="en-US" dirty="0"/>
          </a:p>
          <a:p>
            <a:pPr algn="ctr">
              <a:buNone/>
              <a:defRPr/>
            </a:pPr>
            <a:endParaRPr lang="en-US" sz="3600" u="sng" dirty="0">
              <a:latin typeface="Centaur" panose="02030504050205020304" pitchFamily="18" charset="0"/>
            </a:endParaRPr>
          </a:p>
        </p:txBody>
      </p:sp>
      <p:sp>
        <p:nvSpPr>
          <p:cNvPr id="3" name="Rectangle 2"/>
          <p:cNvSpPr/>
          <p:nvPr/>
        </p:nvSpPr>
        <p:spPr>
          <a:xfrm>
            <a:off x="229998" y="1371600"/>
            <a:ext cx="8761602" cy="4801314"/>
          </a:xfrm>
          <a:prstGeom prst="rect">
            <a:avLst/>
          </a:prstGeom>
        </p:spPr>
        <p:txBody>
          <a:bodyPr wrap="square" lIns="91440" tIns="45720" rIns="91440" bIns="45720" anchor="t">
            <a:spAutoFit/>
          </a:bodyPr>
          <a:lstStyle/>
          <a:p>
            <a:pPr marL="457200" indent="-457200">
              <a:buFont typeface="+mj-lt"/>
              <a:buAutoNum type="arabicPeriod"/>
            </a:pPr>
            <a:r>
              <a:rPr lang="en-US" sz="3400" b="1" dirty="0" smtClean="0">
                <a:solidFill>
                  <a:srgbClr val="000000"/>
                </a:solidFill>
                <a:latin typeface="Centaur"/>
              </a:rPr>
              <a:t>Five Principles Card</a:t>
            </a:r>
            <a:r>
              <a:rPr lang="en-US" sz="3400" b="1" dirty="0">
                <a:solidFill>
                  <a:srgbClr val="000000"/>
                </a:solidFill>
                <a:latin typeface="Centaur"/>
              </a:rPr>
              <a:t/>
            </a:r>
            <a:br>
              <a:rPr lang="en-US" sz="3400" b="1" dirty="0">
                <a:solidFill>
                  <a:srgbClr val="000000"/>
                </a:solidFill>
                <a:latin typeface="Centaur"/>
              </a:rPr>
            </a:br>
            <a:endParaRPr lang="en-US" sz="3400" b="1" dirty="0">
              <a:solidFill>
                <a:srgbClr val="000000"/>
              </a:solidFill>
              <a:latin typeface="Centaur"/>
            </a:endParaRPr>
          </a:p>
          <a:p>
            <a:pPr marL="457200" indent="-457200">
              <a:buAutoNum type="arabicPeriod"/>
            </a:pPr>
            <a:r>
              <a:rPr lang="en-US" sz="3400" b="1" dirty="0" err="1" smtClean="0">
                <a:solidFill>
                  <a:srgbClr val="000000"/>
                </a:solidFill>
                <a:latin typeface="Centaur"/>
              </a:rPr>
              <a:t>DarkSky</a:t>
            </a:r>
            <a:r>
              <a:rPr lang="en-US" sz="3400" b="1" dirty="0" smtClean="0">
                <a:solidFill>
                  <a:srgbClr val="000000"/>
                </a:solidFill>
                <a:latin typeface="Centaur"/>
              </a:rPr>
              <a:t> </a:t>
            </a:r>
            <a:r>
              <a:rPr lang="en-US" sz="3400" b="1" dirty="0">
                <a:solidFill>
                  <a:srgbClr val="000000"/>
                </a:solidFill>
                <a:latin typeface="Centaur"/>
              </a:rPr>
              <a:t>Missouri + Products (</a:t>
            </a:r>
            <a:r>
              <a:rPr lang="en-US" sz="3400" b="1" dirty="0" smtClean="0">
                <a:solidFill>
                  <a:srgbClr val="000000"/>
                </a:solidFill>
                <a:latin typeface="Centaur"/>
              </a:rPr>
              <a:t>WHITE)</a:t>
            </a:r>
            <a:br>
              <a:rPr lang="en-US" sz="3400" b="1" dirty="0" smtClean="0">
                <a:solidFill>
                  <a:srgbClr val="000000"/>
                </a:solidFill>
                <a:latin typeface="Centaur"/>
              </a:rPr>
            </a:br>
            <a:endParaRPr lang="en-US" sz="3400" b="1" dirty="0">
              <a:solidFill>
                <a:srgbClr val="000000"/>
              </a:solidFill>
              <a:latin typeface="Centaur"/>
            </a:endParaRPr>
          </a:p>
          <a:p>
            <a:pPr marL="457200" indent="-457200">
              <a:buAutoNum type="arabicPeriod"/>
            </a:pPr>
            <a:r>
              <a:rPr lang="en-US" sz="3400" b="1" dirty="0" smtClean="0">
                <a:solidFill>
                  <a:srgbClr val="000000"/>
                </a:solidFill>
                <a:latin typeface="Centaur"/>
              </a:rPr>
              <a:t>Campus SHINE (SALMON)</a:t>
            </a:r>
            <a:r>
              <a:rPr lang="en-US" sz="3400" b="1" dirty="0">
                <a:solidFill>
                  <a:srgbClr val="000000"/>
                </a:solidFill>
                <a:latin typeface="Centaur"/>
              </a:rPr>
              <a:t/>
            </a:r>
            <a:br>
              <a:rPr lang="en-US" sz="3400" b="1" dirty="0">
                <a:solidFill>
                  <a:srgbClr val="000000"/>
                </a:solidFill>
                <a:latin typeface="Centaur"/>
              </a:rPr>
            </a:br>
            <a:endParaRPr lang="en-US" sz="3400" b="1" dirty="0">
              <a:solidFill>
                <a:srgbClr val="000000"/>
              </a:solidFill>
              <a:latin typeface="Centaur"/>
            </a:endParaRPr>
          </a:p>
          <a:p>
            <a:pPr marL="457200" indent="-457200">
              <a:buAutoNum type="arabicPeriod"/>
            </a:pPr>
            <a:r>
              <a:rPr lang="en-US" sz="3400" b="1" dirty="0" smtClean="0">
                <a:solidFill>
                  <a:srgbClr val="000000"/>
                </a:solidFill>
                <a:latin typeface="Centaur"/>
              </a:rPr>
              <a:t>Missouri State Parks/MMN + Products (Green)</a:t>
            </a:r>
            <a:br>
              <a:rPr lang="en-US" sz="3400" b="1" dirty="0" smtClean="0">
                <a:solidFill>
                  <a:srgbClr val="000000"/>
                </a:solidFill>
                <a:latin typeface="Centaur"/>
              </a:rPr>
            </a:br>
            <a:endParaRPr lang="en-US" sz="3400" b="1" dirty="0" smtClean="0">
              <a:solidFill>
                <a:srgbClr val="000000"/>
              </a:solidFill>
              <a:latin typeface="Centaur"/>
            </a:endParaRPr>
          </a:p>
          <a:p>
            <a:pPr marL="457200" indent="-457200">
              <a:buAutoNum type="arabicPeriod"/>
            </a:pPr>
            <a:r>
              <a:rPr lang="en-US" sz="3400" b="1" dirty="0" smtClean="0">
                <a:solidFill>
                  <a:srgbClr val="000000"/>
                </a:solidFill>
                <a:latin typeface="Centaur"/>
              </a:rPr>
              <a:t>Stickers!!</a:t>
            </a:r>
            <a:endParaRPr lang="en-US" sz="3400" b="1" dirty="0">
              <a:latin typeface="Centaur"/>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4</a:t>
            </a:fld>
            <a:endParaRPr lang="en-US"/>
          </a:p>
        </p:txBody>
      </p:sp>
      <p:pic>
        <p:nvPicPr>
          <p:cNvPr id="9" name="Picture 2"/>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pic>
        <p:nvPicPr>
          <p:cNvPr id="8" name="Picture 7"/>
          <p:cNvPicPr>
            <a:picLocks noChangeAspect="1"/>
          </p:cNvPicPr>
          <p:nvPr/>
        </p:nvPicPr>
        <p:blipFill>
          <a:blip r:embed="rId3"/>
          <a:stretch>
            <a:fillRect/>
          </a:stretch>
        </p:blipFill>
        <p:spPr>
          <a:xfrm>
            <a:off x="0" y="0"/>
            <a:ext cx="1127699" cy="838200"/>
          </a:xfrm>
          <a:prstGeom prst="rect">
            <a:avLst/>
          </a:prstGeom>
        </p:spPr>
      </p:pic>
      <p:pic>
        <p:nvPicPr>
          <p:cNvPr id="7" name="Picture 6"/>
          <p:cNvPicPr>
            <a:picLocks noChangeAspect="1"/>
          </p:cNvPicPr>
          <p:nvPr/>
        </p:nvPicPr>
        <p:blipFill>
          <a:blip r:embed="rId4"/>
          <a:stretch>
            <a:fillRect/>
          </a:stretch>
        </p:blipFill>
        <p:spPr>
          <a:xfrm rot="2886115">
            <a:off x="4469459" y="6007423"/>
            <a:ext cx="282679" cy="362682"/>
          </a:xfrm>
          <a:prstGeom prst="rect">
            <a:avLst/>
          </a:prstGeom>
        </p:spPr>
      </p:pic>
      <p:pic>
        <p:nvPicPr>
          <p:cNvPr id="10" name="Picture 9"/>
          <p:cNvPicPr>
            <a:picLocks noChangeAspect="1"/>
          </p:cNvPicPr>
          <p:nvPr/>
        </p:nvPicPr>
        <p:blipFill>
          <a:blip r:embed="rId4"/>
          <a:stretch>
            <a:fillRect/>
          </a:stretch>
        </p:blipFill>
        <p:spPr>
          <a:xfrm rot="2886115">
            <a:off x="1688225" y="5074165"/>
            <a:ext cx="282679" cy="362682"/>
          </a:xfrm>
          <a:prstGeom prst="rect">
            <a:avLst/>
          </a:prstGeom>
        </p:spPr>
      </p:pic>
      <p:pic>
        <p:nvPicPr>
          <p:cNvPr id="11" name="Picture 10"/>
          <p:cNvPicPr>
            <a:picLocks noChangeAspect="1"/>
          </p:cNvPicPr>
          <p:nvPr/>
        </p:nvPicPr>
        <p:blipFill>
          <a:blip r:embed="rId4"/>
          <a:stretch>
            <a:fillRect/>
          </a:stretch>
        </p:blipFill>
        <p:spPr>
          <a:xfrm rot="2886115">
            <a:off x="7097661" y="5856986"/>
            <a:ext cx="282679" cy="362682"/>
          </a:xfrm>
          <a:prstGeom prst="rect">
            <a:avLst/>
          </a:prstGeom>
        </p:spPr>
      </p:pic>
      <p:pic>
        <p:nvPicPr>
          <p:cNvPr id="12" name="Picture 11"/>
          <p:cNvPicPr>
            <a:picLocks noChangeAspect="1"/>
          </p:cNvPicPr>
          <p:nvPr/>
        </p:nvPicPr>
        <p:blipFill>
          <a:blip r:embed="rId4"/>
          <a:stretch>
            <a:fillRect/>
          </a:stretch>
        </p:blipFill>
        <p:spPr>
          <a:xfrm rot="2886115">
            <a:off x="7723406" y="3016764"/>
            <a:ext cx="282679" cy="362682"/>
          </a:xfrm>
          <a:prstGeom prst="rect">
            <a:avLst/>
          </a:prstGeom>
        </p:spPr>
      </p:pic>
      <p:pic>
        <p:nvPicPr>
          <p:cNvPr id="13" name="Picture 12"/>
          <p:cNvPicPr>
            <a:picLocks noChangeAspect="1"/>
          </p:cNvPicPr>
          <p:nvPr/>
        </p:nvPicPr>
        <p:blipFill>
          <a:blip r:embed="rId5"/>
          <a:stretch>
            <a:fillRect/>
          </a:stretch>
        </p:blipFill>
        <p:spPr>
          <a:xfrm rot="2861707">
            <a:off x="1721753" y="690582"/>
            <a:ext cx="534072" cy="358729"/>
          </a:xfrm>
          <a:prstGeom prst="rect">
            <a:avLst/>
          </a:prstGeom>
        </p:spPr>
      </p:pic>
      <p:pic>
        <p:nvPicPr>
          <p:cNvPr id="14" name="Picture 13"/>
          <p:cNvPicPr>
            <a:picLocks noChangeAspect="1"/>
          </p:cNvPicPr>
          <p:nvPr/>
        </p:nvPicPr>
        <p:blipFill>
          <a:blip r:embed="rId5"/>
          <a:stretch>
            <a:fillRect/>
          </a:stretch>
        </p:blipFill>
        <p:spPr>
          <a:xfrm rot="2142074">
            <a:off x="8098242" y="1722323"/>
            <a:ext cx="534072" cy="358729"/>
          </a:xfrm>
          <a:prstGeom prst="rect">
            <a:avLst/>
          </a:prstGeom>
        </p:spPr>
      </p:pic>
      <p:pic>
        <p:nvPicPr>
          <p:cNvPr id="15" name="Picture 14"/>
          <p:cNvPicPr>
            <a:picLocks noChangeAspect="1"/>
          </p:cNvPicPr>
          <p:nvPr/>
        </p:nvPicPr>
        <p:blipFill>
          <a:blip r:embed="rId4"/>
          <a:stretch>
            <a:fillRect/>
          </a:stretch>
        </p:blipFill>
        <p:spPr>
          <a:xfrm rot="1039687">
            <a:off x="4162397" y="1807334"/>
            <a:ext cx="282679" cy="362682"/>
          </a:xfrm>
          <a:prstGeom prst="rect">
            <a:avLst/>
          </a:prstGeom>
        </p:spPr>
      </p:pic>
    </p:spTree>
    <p:extLst>
      <p:ext uri="{BB962C8B-B14F-4D97-AF65-F5344CB8AC3E}">
        <p14:creationId xmlns:p14="http://schemas.microsoft.com/office/powerpoint/2010/main" val="14594130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205995" y="991444"/>
            <a:ext cx="8686800" cy="838200"/>
          </a:xfrm>
        </p:spPr>
        <p:txBody>
          <a:bodyPr>
            <a:noAutofit/>
          </a:bodyPr>
          <a:lstStyle/>
          <a:p>
            <a:pPr algn="ctr">
              <a:buNone/>
              <a:defRPr/>
            </a:pPr>
            <a:r>
              <a:rPr lang="en-US" sz="4200" dirty="0" smtClean="0">
                <a:latin typeface="Centaur" panose="02030504050205020304" pitchFamily="18" charset="0"/>
              </a:rPr>
              <a:t>Birds and ALAN: Bird Migration</a:t>
            </a:r>
            <a:endParaRPr lang="en-US" sz="4200" dirty="0">
              <a:latin typeface="Centaur" panose="02030504050205020304" pitchFamily="18" charset="0"/>
            </a:endParaRPr>
          </a:p>
        </p:txBody>
      </p:sp>
      <p:pic>
        <p:nvPicPr>
          <p:cNvPr id="9217" name="Picture 1"/>
          <p:cNvPicPr>
            <a:picLocks noChangeAspect="1" noChangeArrowheads="1"/>
          </p:cNvPicPr>
          <p:nvPr/>
        </p:nvPicPr>
        <p:blipFill>
          <a:blip r:embed="rId2"/>
          <a:srcRect/>
          <a:stretch>
            <a:fillRect/>
          </a:stretch>
        </p:blipFill>
        <p:spPr bwMode="auto">
          <a:xfrm>
            <a:off x="152400" y="2133600"/>
            <a:ext cx="8793990" cy="4343400"/>
          </a:xfrm>
          <a:prstGeom prst="rect">
            <a:avLst/>
          </a:prstGeom>
          <a:noFill/>
          <a:ln w="9525">
            <a:noFill/>
            <a:miter lim="800000"/>
            <a:headEnd/>
            <a:tailEnd/>
          </a:ln>
          <a:effectLst/>
        </p:spPr>
      </p:pic>
      <p:pic>
        <p:nvPicPr>
          <p:cNvPr id="9"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pic>
        <p:nvPicPr>
          <p:cNvPr id="8" name="Picture 7"/>
          <p:cNvPicPr>
            <a:picLocks noChangeAspect="1"/>
          </p:cNvPicPr>
          <p:nvPr/>
        </p:nvPicPr>
        <p:blipFill>
          <a:blip r:embed="rId4"/>
          <a:stretch>
            <a:fillRect/>
          </a:stretch>
        </p:blipFill>
        <p:spPr>
          <a:xfrm>
            <a:off x="0" y="0"/>
            <a:ext cx="1333871" cy="991444"/>
          </a:xfrm>
          <a:prstGeom prst="rect">
            <a:avLst/>
          </a:prstGeom>
        </p:spPr>
      </p:pic>
    </p:spTree>
    <p:extLst>
      <p:ext uri="{BB962C8B-B14F-4D97-AF65-F5344CB8AC3E}">
        <p14:creationId xmlns:p14="http://schemas.microsoft.com/office/powerpoint/2010/main" val="5945134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228600" y="838200"/>
            <a:ext cx="8686800" cy="954107"/>
          </a:xfrm>
          <a:prstGeom prst="rect">
            <a:avLst/>
          </a:prstGeom>
          <a:noFill/>
          <a:ln w="9525">
            <a:noFill/>
            <a:miter lim="800000"/>
            <a:headEnd/>
            <a:tailEnd/>
          </a:ln>
          <a:effectLst/>
        </p:spPr>
        <p:txBody>
          <a:bodyPr wrap="square">
            <a:spAutoFit/>
          </a:bodyPr>
          <a:lstStyle/>
          <a:p>
            <a:pPr marL="577850" indent="-457200">
              <a:buSzPct val="135000"/>
              <a:buFont typeface="Arial" pitchFamily="34" charset="0"/>
              <a:buChar char="•"/>
            </a:pPr>
            <a:r>
              <a:rPr lang="en-US" sz="2800" dirty="0" smtClean="0">
                <a:latin typeface="Centaur" pitchFamily="18" charset="0"/>
              </a:rPr>
              <a:t>Twice each year, billions of birds fly between wintering and breeding grounds, facing innumerable threats along the way. </a:t>
            </a:r>
          </a:p>
        </p:txBody>
      </p:sp>
      <p:pic>
        <p:nvPicPr>
          <p:cNvPr id="6" name="Picture 2" descr="https://darkskymissouri.org/images/logo/IDA_Missouri_logo_top.png"/>
          <p:cNvPicPr>
            <a:picLocks noChangeAspect="1" noChangeArrowheads="1"/>
          </p:cNvPicPr>
          <p:nvPr/>
        </p:nvPicPr>
        <p:blipFill>
          <a:blip r:embed="rId2" cstate="print"/>
          <a:srcRect/>
          <a:stretch>
            <a:fillRect/>
          </a:stretch>
        </p:blipFill>
        <p:spPr bwMode="auto">
          <a:xfrm>
            <a:off x="7838865" y="0"/>
            <a:ext cx="1292943" cy="762000"/>
          </a:xfrm>
          <a:prstGeom prst="rect">
            <a:avLst/>
          </a:prstGeom>
          <a:noFill/>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5133355"/>
            <a:ext cx="1295400" cy="1724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914400" y="274638"/>
            <a:ext cx="6934200" cy="6397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ALAN And Bird</a:t>
            </a:r>
            <a: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t> Migration</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pic>
        <p:nvPicPr>
          <p:cNvPr id="43010" name="Picture 2" descr="https://www.allaboutbirds.org/news/wp-content/uploads/2016/01/la-sorte-map-118-spp-64-725.gif"/>
          <p:cNvPicPr>
            <a:picLocks noChangeAspect="1" noChangeArrowheads="1" noCrop="1"/>
          </p:cNvPicPr>
          <p:nvPr/>
        </p:nvPicPr>
        <p:blipFill>
          <a:blip r:embed="rId4"/>
          <a:srcRect/>
          <a:stretch>
            <a:fillRect/>
          </a:stretch>
        </p:blipFill>
        <p:spPr bwMode="auto">
          <a:xfrm>
            <a:off x="942975" y="1828800"/>
            <a:ext cx="4848225" cy="4848225"/>
          </a:xfrm>
          <a:prstGeom prst="rect">
            <a:avLst/>
          </a:prstGeom>
          <a:noFill/>
        </p:spPr>
      </p:pic>
      <p:sp>
        <p:nvSpPr>
          <p:cNvPr id="9" name="Rectangle 8"/>
          <p:cNvSpPr/>
          <p:nvPr/>
        </p:nvSpPr>
        <p:spPr>
          <a:xfrm rot="16200000">
            <a:off x="-1685836" y="4202667"/>
            <a:ext cx="4572000" cy="738664"/>
          </a:xfrm>
          <a:prstGeom prst="rect">
            <a:avLst/>
          </a:prstGeom>
        </p:spPr>
        <p:txBody>
          <a:bodyPr>
            <a:spAutoFit/>
          </a:bodyPr>
          <a:lstStyle/>
          <a:p>
            <a:r>
              <a:rPr lang="en-US" sz="1400" i="1" dirty="0" smtClean="0">
                <a:latin typeface="Centaur" pitchFamily="18" charset="0"/>
                <a:hlinkClick r:id="rId5"/>
              </a:rPr>
              <a:t>https://www.allaboutbirds.org/news/mesmerizing-migration-watch-118-bird-species-migrate-across-a-map-of-the-western-hemisphere/</a:t>
            </a:r>
            <a:r>
              <a:rPr lang="en-US" sz="1400" i="1" dirty="0" smtClean="0">
                <a:latin typeface="Centaur" pitchFamily="18" charset="0"/>
              </a:rPr>
              <a:t> </a:t>
            </a:r>
            <a:endParaRPr lang="en-US" sz="1400" i="1" dirty="0">
              <a:latin typeface="Centaur" pitchFamily="18" charset="0"/>
            </a:endParaRPr>
          </a:p>
        </p:txBody>
      </p:sp>
      <p:sp>
        <p:nvSpPr>
          <p:cNvPr id="10" name="Rectangle 9"/>
          <p:cNvSpPr/>
          <p:nvPr/>
        </p:nvSpPr>
        <p:spPr>
          <a:xfrm>
            <a:off x="5181600" y="3352800"/>
            <a:ext cx="3581400" cy="1077218"/>
          </a:xfrm>
          <a:prstGeom prst="rect">
            <a:avLst/>
          </a:prstGeom>
        </p:spPr>
        <p:txBody>
          <a:bodyPr wrap="square">
            <a:spAutoFit/>
          </a:bodyPr>
          <a:lstStyle/>
          <a:p>
            <a:r>
              <a:rPr lang="en-US" sz="1600" dirty="0" smtClean="0">
                <a:latin typeface="Centaur" pitchFamily="18" charset="0"/>
              </a:rPr>
              <a:t>“Live” bird migration maps!</a:t>
            </a:r>
          </a:p>
          <a:p>
            <a:endParaRPr lang="en-US" sz="1600" dirty="0" smtClean="0">
              <a:latin typeface="Centaur" pitchFamily="18" charset="0"/>
            </a:endParaRPr>
          </a:p>
          <a:p>
            <a:r>
              <a:rPr lang="en-US" sz="1600" i="1" dirty="0" smtClean="0">
                <a:latin typeface="Centaur" pitchFamily="18" charset="0"/>
                <a:hlinkClick r:id="rId6"/>
              </a:rPr>
              <a:t>https://birdcast.info/migration-tools/live-migration-maps/</a:t>
            </a:r>
            <a:r>
              <a:rPr lang="en-US" sz="1600" i="1" dirty="0" smtClean="0">
                <a:latin typeface="Centaur" pitchFamily="18" charset="0"/>
              </a:rPr>
              <a:t> </a:t>
            </a:r>
            <a:endParaRPr lang="en-US" sz="1600" i="1" dirty="0">
              <a:latin typeface="Centaur" pitchFamily="18" charset="0"/>
            </a:endParaRPr>
          </a:p>
        </p:txBody>
      </p:sp>
      <p:pic>
        <p:nvPicPr>
          <p:cNvPr id="11" name="Picture 10"/>
          <p:cNvPicPr>
            <a:picLocks noChangeAspect="1"/>
          </p:cNvPicPr>
          <p:nvPr/>
        </p:nvPicPr>
        <p:blipFill>
          <a:blip r:embed="rId7"/>
          <a:stretch>
            <a:fillRect/>
          </a:stretch>
        </p:blipFill>
        <p:spPr>
          <a:xfrm>
            <a:off x="0" y="0"/>
            <a:ext cx="1333871" cy="991444"/>
          </a:xfrm>
          <a:prstGeom prst="rect">
            <a:avLst/>
          </a:prstGeom>
        </p:spPr>
      </p:pic>
    </p:spTree>
    <p:extLst>
      <p:ext uri="{BB962C8B-B14F-4D97-AF65-F5344CB8AC3E}">
        <p14:creationId xmlns:p14="http://schemas.microsoft.com/office/powerpoint/2010/main" val="384277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42</a:t>
            </a:fld>
            <a:endParaRPr lang="en-US"/>
          </a:p>
        </p:txBody>
      </p:sp>
      <p:sp>
        <p:nvSpPr>
          <p:cNvPr id="4" name="Title 1"/>
          <p:cNvSpPr txBox="1">
            <a:spLocks/>
          </p:cNvSpPr>
          <p:nvPr/>
        </p:nvSpPr>
        <p:spPr>
          <a:xfrm>
            <a:off x="1435172" y="152400"/>
            <a:ext cx="6261027" cy="6096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ALAN And Birds</a:t>
            </a:r>
          </a:p>
        </p:txBody>
      </p:sp>
      <p:pic>
        <p:nvPicPr>
          <p:cNvPr id="2" name="Picture 1"/>
          <p:cNvPicPr>
            <a:picLocks noChangeAspect="1"/>
          </p:cNvPicPr>
          <p:nvPr/>
        </p:nvPicPr>
        <p:blipFill>
          <a:blip r:embed="rId2"/>
          <a:stretch>
            <a:fillRect/>
          </a:stretch>
        </p:blipFill>
        <p:spPr>
          <a:xfrm>
            <a:off x="0" y="914400"/>
            <a:ext cx="9144000" cy="4985964"/>
          </a:xfrm>
          <a:prstGeom prst="rect">
            <a:avLst/>
          </a:prstGeom>
        </p:spPr>
      </p:pic>
    </p:spTree>
    <p:extLst>
      <p:ext uri="{BB962C8B-B14F-4D97-AF65-F5344CB8AC3E}">
        <p14:creationId xmlns:p14="http://schemas.microsoft.com/office/powerpoint/2010/main" val="18720068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47661" y="4569823"/>
            <a:ext cx="8915400" cy="2092881"/>
          </a:xfrm>
          <a:prstGeom prst="rect">
            <a:avLst/>
          </a:prstGeom>
          <a:noFill/>
          <a:ln w="9525">
            <a:noFill/>
            <a:miter lim="800000"/>
            <a:headEnd/>
            <a:tailEnd/>
          </a:ln>
          <a:effectLst/>
        </p:spPr>
        <p:txBody>
          <a:bodyPr wrap="square">
            <a:spAutoFit/>
          </a:bodyPr>
          <a:lstStyle/>
          <a:p>
            <a:pPr marL="120650" algn="ctr">
              <a:buSzPct val="135000"/>
            </a:pPr>
            <a:r>
              <a:rPr lang="en-US" sz="2600" dirty="0" smtClean="0">
                <a:latin typeface="Centaur" panose="02030504050205020304" pitchFamily="18" charset="0"/>
              </a:rPr>
              <a:t>Seasonal </a:t>
            </a:r>
            <a:r>
              <a:rPr lang="en-US" sz="2600" dirty="0">
                <a:latin typeface="Centaur" pitchFamily="18" charset="0"/>
              </a:rPr>
              <a:t>(a) magnitude and (b) relative rankings of the 125 largest urban areas in the continental US. Point color shaded by the mean light radiance and sizes (in [b]) are scaled by the square root of urban area</a:t>
            </a:r>
            <a:r>
              <a:rPr lang="en-US" sz="2600" dirty="0" smtClean="0">
                <a:latin typeface="Centaur" pitchFamily="18" charset="0"/>
              </a:rPr>
              <a:t>.</a:t>
            </a:r>
            <a:br>
              <a:rPr lang="en-US" sz="2600" dirty="0" smtClean="0">
                <a:latin typeface="Centaur" pitchFamily="18" charset="0"/>
              </a:rPr>
            </a:br>
            <a:r>
              <a:rPr lang="en-US" sz="2600" dirty="0" smtClean="0">
                <a:latin typeface="Centaur" pitchFamily="18" charset="0"/>
              </a:rPr>
              <a:t/>
            </a:r>
            <a:br>
              <a:rPr lang="en-US" sz="2600" dirty="0" smtClean="0">
                <a:latin typeface="Centaur" pitchFamily="18" charset="0"/>
              </a:rPr>
            </a:br>
            <a:r>
              <a:rPr lang="en-US" sz="2600" dirty="0" smtClean="0">
                <a:latin typeface="Centaur" pitchFamily="18" charset="0"/>
              </a:rPr>
              <a:t>Inset </a:t>
            </a:r>
            <a:r>
              <a:rPr lang="en-US" sz="2600" dirty="0">
                <a:latin typeface="Centaur" panose="02030504050205020304" pitchFamily="18" charset="0"/>
              </a:rPr>
              <a:t>in (b) depicts the top 15 (</a:t>
            </a:r>
            <a:r>
              <a:rPr lang="en-US" sz="2600" b="1" dirty="0">
                <a:solidFill>
                  <a:srgbClr val="7030A0"/>
                </a:solidFill>
                <a:latin typeface="Centaur" panose="02030504050205020304" pitchFamily="18" charset="0"/>
              </a:rPr>
              <a:t>spring</a:t>
            </a:r>
            <a:r>
              <a:rPr lang="en-US" sz="2600" dirty="0">
                <a:latin typeface="Centaur" panose="02030504050205020304" pitchFamily="18" charset="0"/>
              </a:rPr>
              <a:t> or </a:t>
            </a:r>
            <a:r>
              <a:rPr lang="en-US" sz="2600" b="1" dirty="0">
                <a:solidFill>
                  <a:srgbClr val="00B050"/>
                </a:solidFill>
                <a:latin typeface="Centaur" panose="02030504050205020304" pitchFamily="18" charset="0"/>
              </a:rPr>
              <a:t>fall</a:t>
            </a:r>
            <a:r>
              <a:rPr lang="en-US" sz="2600" dirty="0">
                <a:latin typeface="Centaur" panose="02030504050205020304" pitchFamily="18" charset="0"/>
              </a:rPr>
              <a:t>) </a:t>
            </a:r>
            <a:r>
              <a:rPr lang="en-US" sz="2600" dirty="0" smtClean="0">
                <a:latin typeface="Centaur" panose="02030504050205020304" pitchFamily="18" charset="0"/>
              </a:rPr>
              <a:t>rankings</a:t>
            </a:r>
          </a:p>
        </p:txBody>
      </p:sp>
      <p:sp>
        <p:nvSpPr>
          <p:cNvPr id="8" name="Title 1"/>
          <p:cNvSpPr txBox="1">
            <a:spLocks/>
          </p:cNvSpPr>
          <p:nvPr/>
        </p:nvSpPr>
        <p:spPr>
          <a:xfrm>
            <a:off x="914400" y="274638"/>
            <a:ext cx="6934200" cy="639762"/>
          </a:xfrm>
          <a:prstGeom prst="rect">
            <a:avLst/>
          </a:prstGeom>
        </p:spPr>
        <p:txBody>
          <a:bodyPr>
            <a:normAutofit fontScale="85000" lnSpcReduction="10000"/>
          </a:bodyPr>
          <a:lstStyle/>
          <a:p>
            <a:pPr lvl="0" algn="ctr">
              <a:spcBef>
                <a:spcPct val="0"/>
              </a:spcBef>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ALAN And Bird</a:t>
            </a:r>
            <a: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t> Migration (</a:t>
            </a:r>
            <a:r>
              <a:rPr lang="en-US" sz="3200" dirty="0"/>
              <a:t>Horton et al., </a:t>
            </a:r>
            <a:r>
              <a:rPr lang="en-US" sz="3200" dirty="0" smtClean="0"/>
              <a:t>2019)</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pic>
        <p:nvPicPr>
          <p:cNvPr id="2" name="Picture 1"/>
          <p:cNvPicPr>
            <a:picLocks noChangeAspect="1"/>
          </p:cNvPicPr>
          <p:nvPr/>
        </p:nvPicPr>
        <p:blipFill>
          <a:blip r:embed="rId2"/>
          <a:stretch>
            <a:fillRect/>
          </a:stretch>
        </p:blipFill>
        <p:spPr>
          <a:xfrm>
            <a:off x="228600" y="702138"/>
            <a:ext cx="8610600" cy="3867685"/>
          </a:xfrm>
          <a:prstGeom prst="rect">
            <a:avLst/>
          </a:prstGeom>
        </p:spPr>
      </p:pic>
      <p:pic>
        <p:nvPicPr>
          <p:cNvPr id="6" name="Picture 5"/>
          <p:cNvPicPr>
            <a:picLocks noChangeAspect="1"/>
          </p:cNvPicPr>
          <p:nvPr/>
        </p:nvPicPr>
        <p:blipFill>
          <a:blip r:embed="rId3"/>
          <a:stretch>
            <a:fillRect/>
          </a:stretch>
        </p:blipFill>
        <p:spPr>
          <a:xfrm>
            <a:off x="1" y="0"/>
            <a:ext cx="944644" cy="702138"/>
          </a:xfrm>
          <a:prstGeom prst="rect">
            <a:avLst/>
          </a:prstGeom>
        </p:spPr>
      </p:pic>
    </p:spTree>
    <p:extLst>
      <p:ext uri="{BB962C8B-B14F-4D97-AF65-F5344CB8AC3E}">
        <p14:creationId xmlns:p14="http://schemas.microsoft.com/office/powerpoint/2010/main" val="22377946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914400" y="274638"/>
            <a:ext cx="7010400" cy="639762"/>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ALAN And Bird</a:t>
            </a:r>
            <a: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t> Migration</a:t>
            </a:r>
            <a:b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br>
            <a: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t>Example: </a:t>
            </a:r>
            <a:r>
              <a:rPr kumimoji="0" lang="en-US" sz="3200" b="0" i="1" u="none" strike="noStrike" kern="1200" cap="none" spc="0" normalizeH="0" noProof="0" dirty="0" smtClean="0">
                <a:ln>
                  <a:noFill/>
                </a:ln>
                <a:solidFill>
                  <a:schemeClr val="tx1"/>
                </a:solidFill>
                <a:effectLst/>
                <a:uLnTx/>
                <a:uFillTx/>
                <a:latin typeface="Centaur" panose="02030504050205020304" pitchFamily="18" charset="0"/>
                <a:ea typeface="+mj-ea"/>
                <a:cs typeface="+mj-cs"/>
              </a:rPr>
              <a:t>9/11 Tribute in Light </a:t>
            </a:r>
            <a: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t>site.</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grpSp>
        <p:nvGrpSpPr>
          <p:cNvPr id="9" name="Group 8"/>
          <p:cNvGrpSpPr/>
          <p:nvPr/>
        </p:nvGrpSpPr>
        <p:grpSpPr>
          <a:xfrm>
            <a:off x="2133600" y="2590800"/>
            <a:ext cx="6934200" cy="4191000"/>
            <a:chOff x="304800" y="838200"/>
            <a:chExt cx="8610600" cy="5305437"/>
          </a:xfrm>
        </p:grpSpPr>
        <p:pic>
          <p:nvPicPr>
            <p:cNvPr id="46082" name="Picture 2"/>
            <p:cNvPicPr>
              <a:picLocks noChangeAspect="1" noChangeArrowheads="1"/>
            </p:cNvPicPr>
            <p:nvPr/>
          </p:nvPicPr>
          <p:blipFill>
            <a:blip r:embed="rId2"/>
            <a:srcRect/>
            <a:stretch>
              <a:fillRect/>
            </a:stretch>
          </p:blipFill>
          <p:spPr bwMode="auto">
            <a:xfrm>
              <a:off x="685800" y="838200"/>
              <a:ext cx="7721600" cy="4718826"/>
            </a:xfrm>
            <a:prstGeom prst="rect">
              <a:avLst/>
            </a:prstGeom>
            <a:noFill/>
            <a:ln w="9525">
              <a:noFill/>
              <a:miter lim="800000"/>
              <a:headEnd/>
              <a:tailEnd/>
            </a:ln>
            <a:effectLst/>
          </p:spPr>
        </p:pic>
        <p:pic>
          <p:nvPicPr>
            <p:cNvPr id="46083" name="Picture 3"/>
            <p:cNvPicPr>
              <a:picLocks noChangeAspect="1" noChangeArrowheads="1"/>
            </p:cNvPicPr>
            <p:nvPr/>
          </p:nvPicPr>
          <p:blipFill>
            <a:blip r:embed="rId3"/>
            <a:srcRect/>
            <a:stretch>
              <a:fillRect/>
            </a:stretch>
          </p:blipFill>
          <p:spPr bwMode="auto">
            <a:xfrm>
              <a:off x="304800" y="5791200"/>
              <a:ext cx="8610600" cy="352437"/>
            </a:xfrm>
            <a:prstGeom prst="rect">
              <a:avLst/>
            </a:prstGeom>
            <a:noFill/>
            <a:ln w="9525">
              <a:noFill/>
              <a:miter lim="800000"/>
              <a:headEnd/>
              <a:tailEnd/>
            </a:ln>
            <a:effectLst/>
          </p:spPr>
        </p:pic>
      </p:grpSp>
      <p:pic>
        <p:nvPicPr>
          <p:cNvPr id="46084" name="Picture 4"/>
          <p:cNvPicPr>
            <a:picLocks noChangeAspect="1" noChangeArrowheads="1"/>
          </p:cNvPicPr>
          <p:nvPr/>
        </p:nvPicPr>
        <p:blipFill>
          <a:blip r:embed="rId4"/>
          <a:srcRect/>
          <a:stretch>
            <a:fillRect/>
          </a:stretch>
        </p:blipFill>
        <p:spPr bwMode="auto">
          <a:xfrm>
            <a:off x="304800" y="1439335"/>
            <a:ext cx="6477000" cy="1075265"/>
          </a:xfrm>
          <a:prstGeom prst="rect">
            <a:avLst/>
          </a:prstGeom>
          <a:noFill/>
          <a:ln w="9525">
            <a:noFill/>
            <a:miter lim="800000"/>
            <a:headEnd/>
            <a:tailEnd/>
          </a:ln>
          <a:effectLst/>
        </p:spPr>
      </p:pic>
      <p:pic>
        <p:nvPicPr>
          <p:cNvPr id="10" name="Picture 2"/>
          <p:cNvPicPr>
            <a:picLocks noChangeAspect="1" noChangeArrowheads="1"/>
          </p:cNvPicPr>
          <p:nvPr/>
        </p:nvPicPr>
        <p:blipFill>
          <a:blip r:embed="rId5" cstate="print"/>
          <a:srcRect/>
          <a:stretch>
            <a:fillRect/>
          </a:stretch>
        </p:blipFill>
        <p:spPr bwMode="auto">
          <a:xfrm>
            <a:off x="7239000" y="1"/>
            <a:ext cx="1905000" cy="765772"/>
          </a:xfrm>
          <a:prstGeom prst="rect">
            <a:avLst/>
          </a:prstGeom>
          <a:noFill/>
          <a:ln w="9525">
            <a:noFill/>
            <a:miter lim="800000"/>
            <a:headEnd/>
            <a:tailEnd/>
          </a:ln>
          <a:effectLst/>
        </p:spPr>
      </p:pic>
      <p:pic>
        <p:nvPicPr>
          <p:cNvPr id="11" name="Picture 10"/>
          <p:cNvPicPr>
            <a:picLocks noChangeAspect="1"/>
          </p:cNvPicPr>
          <p:nvPr/>
        </p:nvPicPr>
        <p:blipFill>
          <a:blip r:embed="rId6"/>
          <a:stretch>
            <a:fillRect/>
          </a:stretch>
        </p:blipFill>
        <p:spPr>
          <a:xfrm>
            <a:off x="0" y="0"/>
            <a:ext cx="1333871" cy="991444"/>
          </a:xfrm>
          <a:prstGeom prst="rect">
            <a:avLst/>
          </a:prstGeom>
        </p:spPr>
      </p:pic>
    </p:spTree>
    <p:extLst>
      <p:ext uri="{BB962C8B-B14F-4D97-AF65-F5344CB8AC3E}">
        <p14:creationId xmlns:p14="http://schemas.microsoft.com/office/powerpoint/2010/main" val="38684601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435172" y="152400"/>
            <a:ext cx="6261027" cy="20574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ALAN And Birds</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latin typeface="Centaur" panose="02030504050205020304" pitchFamily="18" charset="0"/>
                <a:ea typeface="+mj-ea"/>
                <a:cs typeface="+mj-cs"/>
              </a:rPr>
              <a:t>Birds trapped in light domes near Big Bend National Park (left) and Kirksville, Missouri (right)</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pic>
        <p:nvPicPr>
          <p:cNvPr id="2" name="Picture 1"/>
          <p:cNvPicPr>
            <a:picLocks noChangeAspect="1"/>
          </p:cNvPicPr>
          <p:nvPr/>
        </p:nvPicPr>
        <p:blipFill>
          <a:blip r:embed="rId2"/>
          <a:stretch>
            <a:fillRect/>
          </a:stretch>
        </p:blipFill>
        <p:spPr>
          <a:xfrm>
            <a:off x="-6531" y="2286000"/>
            <a:ext cx="9131808" cy="4088077"/>
          </a:xfrm>
          <a:prstGeom prst="rect">
            <a:avLst/>
          </a:prstGeom>
        </p:spPr>
      </p:pic>
      <p:pic>
        <p:nvPicPr>
          <p:cNvPr id="7"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pic>
        <p:nvPicPr>
          <p:cNvPr id="6" name="Picture 5"/>
          <p:cNvPicPr>
            <a:picLocks noChangeAspect="1"/>
          </p:cNvPicPr>
          <p:nvPr/>
        </p:nvPicPr>
        <p:blipFill>
          <a:blip r:embed="rId4"/>
          <a:stretch>
            <a:fillRect/>
          </a:stretch>
        </p:blipFill>
        <p:spPr>
          <a:xfrm>
            <a:off x="0" y="0"/>
            <a:ext cx="1333871" cy="991444"/>
          </a:xfrm>
          <a:prstGeom prst="rect">
            <a:avLst/>
          </a:prstGeom>
        </p:spPr>
      </p:pic>
    </p:spTree>
    <p:extLst>
      <p:ext uri="{BB962C8B-B14F-4D97-AF65-F5344CB8AC3E}">
        <p14:creationId xmlns:p14="http://schemas.microsoft.com/office/powerpoint/2010/main" val="41649605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152400"/>
            <a:ext cx="7696200" cy="20574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ALAN And Birds</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dirty="0" smtClean="0">
                <a:latin typeface="Centaur" panose="02030504050205020304" pitchFamily="18" charset="0"/>
                <a:ea typeface="+mj-ea"/>
                <a:cs typeface="+mj-cs"/>
              </a:rPr>
              <a:t>Birds belly’s are lit up by upward pointing light (and also due to reflection off the snow). These birds should be “invisible” at night, but are not.</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pic>
        <p:nvPicPr>
          <p:cNvPr id="7" name="Picture 2"/>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pic>
        <p:nvPicPr>
          <p:cNvPr id="5122" name="Picture 2"/>
          <p:cNvPicPr>
            <a:picLocks noChangeAspect="1" noChangeArrowheads="1"/>
          </p:cNvPicPr>
          <p:nvPr/>
        </p:nvPicPr>
        <p:blipFill>
          <a:blip r:embed="rId3"/>
          <a:srcRect/>
          <a:stretch>
            <a:fillRect/>
          </a:stretch>
        </p:blipFill>
        <p:spPr bwMode="auto">
          <a:xfrm>
            <a:off x="914400" y="2438400"/>
            <a:ext cx="7543800" cy="4265448"/>
          </a:xfrm>
          <a:prstGeom prst="rect">
            <a:avLst/>
          </a:prstGeom>
          <a:noFill/>
          <a:ln w="9525">
            <a:noFill/>
            <a:miter lim="800000"/>
            <a:headEnd/>
            <a:tailEnd/>
          </a:ln>
          <a:effectLst/>
        </p:spPr>
      </p:pic>
      <p:sp>
        <p:nvSpPr>
          <p:cNvPr id="9" name="Rectangle 8"/>
          <p:cNvSpPr/>
          <p:nvPr/>
        </p:nvSpPr>
        <p:spPr>
          <a:xfrm rot="16200000">
            <a:off x="-1793556" y="4187278"/>
            <a:ext cx="4572000" cy="769441"/>
          </a:xfrm>
          <a:prstGeom prst="rect">
            <a:avLst/>
          </a:prstGeom>
        </p:spPr>
        <p:txBody>
          <a:bodyPr wrap="square">
            <a:spAutoFit/>
          </a:bodyPr>
          <a:lstStyle/>
          <a:p>
            <a:pPr algn="ctr"/>
            <a:r>
              <a:rPr lang="en-US" sz="2200" i="1" dirty="0" smtClean="0">
                <a:latin typeface="Centaur" pitchFamily="18" charset="0"/>
              </a:rPr>
              <a:t>Picture Credit: </a:t>
            </a:r>
            <a:r>
              <a:rPr lang="en-US" sz="2200" i="1" dirty="0" smtClean="0">
                <a:latin typeface="Centaur" pitchFamily="18" charset="0"/>
                <a:hlinkClick r:id="rId4"/>
              </a:rPr>
              <a:t>http://www.missouriskies.org/</a:t>
            </a:r>
            <a:r>
              <a:rPr lang="en-US" sz="2200" i="1" dirty="0" smtClean="0">
                <a:latin typeface="Centaur" pitchFamily="18" charset="0"/>
              </a:rPr>
              <a:t> </a:t>
            </a:r>
            <a:endParaRPr lang="en-US" sz="2200" i="1" dirty="0">
              <a:latin typeface="Centaur" pitchFamily="18" charset="0"/>
            </a:endParaRPr>
          </a:p>
        </p:txBody>
      </p:sp>
      <p:pic>
        <p:nvPicPr>
          <p:cNvPr id="10" name="Picture 9"/>
          <p:cNvPicPr>
            <a:picLocks noChangeAspect="1"/>
          </p:cNvPicPr>
          <p:nvPr/>
        </p:nvPicPr>
        <p:blipFill>
          <a:blip r:embed="rId5"/>
          <a:stretch>
            <a:fillRect/>
          </a:stretch>
        </p:blipFill>
        <p:spPr>
          <a:xfrm>
            <a:off x="0" y="0"/>
            <a:ext cx="1127699" cy="838200"/>
          </a:xfrm>
          <a:prstGeom prst="rect">
            <a:avLst/>
          </a:prstGeom>
        </p:spPr>
      </p:pic>
    </p:spTree>
    <p:extLst>
      <p:ext uri="{BB962C8B-B14F-4D97-AF65-F5344CB8AC3E}">
        <p14:creationId xmlns:p14="http://schemas.microsoft.com/office/powerpoint/2010/main" val="41649605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85800" y="304800"/>
            <a:ext cx="6934200" cy="6858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One Example, Chicago: October 2023</a:t>
            </a:r>
          </a:p>
        </p:txBody>
      </p:sp>
      <p:pic>
        <p:nvPicPr>
          <p:cNvPr id="7" name="Picture 2"/>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sp>
        <p:nvSpPr>
          <p:cNvPr id="9" name="Rectangle 8"/>
          <p:cNvSpPr/>
          <p:nvPr/>
        </p:nvSpPr>
        <p:spPr>
          <a:xfrm>
            <a:off x="381000" y="6172200"/>
            <a:ext cx="8382000" cy="430887"/>
          </a:xfrm>
          <a:prstGeom prst="rect">
            <a:avLst/>
          </a:prstGeom>
        </p:spPr>
        <p:txBody>
          <a:bodyPr wrap="square">
            <a:spAutoFit/>
          </a:bodyPr>
          <a:lstStyle/>
          <a:p>
            <a:pPr algn="ctr"/>
            <a:r>
              <a:rPr lang="en-US" sz="2200" i="1" dirty="0" smtClean="0">
                <a:latin typeface="Centaur" pitchFamily="18" charset="0"/>
                <a:hlinkClick r:id="rId3"/>
              </a:rPr>
              <a:t>https://birdcast.info/news/major-collision-event-in-chicago-4-5-october-2023</a:t>
            </a:r>
            <a:r>
              <a:rPr lang="en-US" sz="2200" i="1" dirty="0" smtClean="0">
                <a:latin typeface="Centaur" pitchFamily="18" charset="0"/>
              </a:rPr>
              <a:t> </a:t>
            </a:r>
            <a:endParaRPr lang="en-US" sz="2200" i="1" dirty="0">
              <a:latin typeface="Centaur" pitchFamily="18" charset="0"/>
            </a:endParaRPr>
          </a:p>
        </p:txBody>
      </p:sp>
      <p:pic>
        <p:nvPicPr>
          <p:cNvPr id="5123" name="Picture 3"/>
          <p:cNvPicPr>
            <a:picLocks noChangeAspect="1" noChangeArrowheads="1"/>
          </p:cNvPicPr>
          <p:nvPr/>
        </p:nvPicPr>
        <p:blipFill>
          <a:blip r:embed="rId4"/>
          <a:srcRect/>
          <a:stretch>
            <a:fillRect/>
          </a:stretch>
        </p:blipFill>
        <p:spPr bwMode="auto">
          <a:xfrm>
            <a:off x="1066800" y="1143000"/>
            <a:ext cx="7086600" cy="4898275"/>
          </a:xfrm>
          <a:prstGeom prst="rect">
            <a:avLst/>
          </a:prstGeom>
          <a:noFill/>
          <a:ln w="9525">
            <a:noFill/>
            <a:miter lim="800000"/>
            <a:headEnd/>
            <a:tailEnd/>
          </a:ln>
          <a:effectLst/>
        </p:spPr>
      </p:pic>
      <p:pic>
        <p:nvPicPr>
          <p:cNvPr id="10" name="Picture 9"/>
          <p:cNvPicPr>
            <a:picLocks noChangeAspect="1"/>
          </p:cNvPicPr>
          <p:nvPr/>
        </p:nvPicPr>
        <p:blipFill>
          <a:blip r:embed="rId5"/>
          <a:stretch>
            <a:fillRect/>
          </a:stretch>
        </p:blipFill>
        <p:spPr>
          <a:xfrm>
            <a:off x="0" y="0"/>
            <a:ext cx="1230217" cy="914400"/>
          </a:xfrm>
          <a:prstGeom prst="rect">
            <a:avLst/>
          </a:prstGeom>
        </p:spPr>
      </p:pic>
    </p:spTree>
    <p:extLst>
      <p:ext uri="{BB962C8B-B14F-4D97-AF65-F5344CB8AC3E}">
        <p14:creationId xmlns:p14="http://schemas.microsoft.com/office/powerpoint/2010/main" val="41649605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304800" y="457200"/>
            <a:ext cx="8686800" cy="646331"/>
          </a:xfrm>
          <a:prstGeom prst="rect">
            <a:avLst/>
          </a:prstGeom>
          <a:noFill/>
          <a:ln w="9525">
            <a:noFill/>
            <a:miter lim="800000"/>
            <a:headEnd/>
            <a:tailEnd/>
          </a:ln>
          <a:effectLst/>
        </p:spPr>
        <p:txBody>
          <a:bodyPr wrap="square">
            <a:spAutoFit/>
          </a:bodyPr>
          <a:lstStyle/>
          <a:p>
            <a:r>
              <a:rPr lang="en-US" sz="3600" b="1" dirty="0">
                <a:latin typeface="Centaur" pitchFamily="18" charset="0"/>
              </a:rPr>
              <a:t>Similarities between Chemical and Light </a:t>
            </a:r>
            <a:r>
              <a:rPr lang="en-US" sz="3600" b="1" dirty="0" smtClean="0">
                <a:latin typeface="Centaur" pitchFamily="18" charset="0"/>
              </a:rPr>
              <a:t>Pollution</a:t>
            </a:r>
            <a:endParaRPr lang="en-US" sz="3600" b="1" dirty="0">
              <a:latin typeface="Centaur" pitchFamily="18" charset="0"/>
            </a:endParaRPr>
          </a:p>
        </p:txBody>
      </p:sp>
      <p:sp>
        <p:nvSpPr>
          <p:cNvPr id="6148" name="Text Box 4"/>
          <p:cNvSpPr txBox="1">
            <a:spLocks noChangeArrowheads="1"/>
          </p:cNvSpPr>
          <p:nvPr/>
        </p:nvSpPr>
        <p:spPr bwMode="auto">
          <a:xfrm>
            <a:off x="381000" y="1447800"/>
            <a:ext cx="8458200" cy="4370427"/>
          </a:xfrm>
          <a:prstGeom prst="rect">
            <a:avLst/>
          </a:prstGeom>
          <a:noFill/>
          <a:ln w="9525">
            <a:noFill/>
            <a:miter lim="800000"/>
            <a:headEnd/>
            <a:tailEnd/>
          </a:ln>
          <a:effectLst/>
        </p:spPr>
        <p:txBody>
          <a:bodyPr>
            <a:spAutoFit/>
          </a:bodyPr>
          <a:lstStyle/>
          <a:p>
            <a:r>
              <a:rPr lang="en-US" sz="2000" b="1" dirty="0">
                <a:latin typeface="Centaur" pitchFamily="18" charset="0"/>
              </a:rPr>
              <a:t> </a:t>
            </a:r>
            <a:r>
              <a:rPr lang="en-US" sz="2000" b="1" u="sng" dirty="0">
                <a:latin typeface="Centaur" pitchFamily="18" charset="0"/>
              </a:rPr>
              <a:t>Organism Impact</a:t>
            </a:r>
            <a:r>
              <a:rPr lang="en-US" sz="2000" b="1" dirty="0">
                <a:latin typeface="Centaur" pitchFamily="18" charset="0"/>
              </a:rPr>
              <a:t>    </a:t>
            </a:r>
            <a:r>
              <a:rPr lang="en-US" sz="2000" b="1" dirty="0" smtClean="0">
                <a:latin typeface="Centaur" pitchFamily="18" charset="0"/>
              </a:rPr>
              <a:t>      </a:t>
            </a:r>
            <a:r>
              <a:rPr lang="en-US" sz="2000" b="1" u="sng" dirty="0">
                <a:latin typeface="Centaur" pitchFamily="18" charset="0"/>
              </a:rPr>
              <a:t>Chemical</a:t>
            </a:r>
            <a:r>
              <a:rPr lang="en-US" sz="2000" b="1" dirty="0">
                <a:latin typeface="Centaur" pitchFamily="18" charset="0"/>
              </a:rPr>
              <a:t>*  </a:t>
            </a:r>
            <a:r>
              <a:rPr lang="en-US" sz="2000" b="1" dirty="0" smtClean="0">
                <a:latin typeface="Centaur" pitchFamily="18" charset="0"/>
              </a:rPr>
              <a:t>   L</a:t>
            </a:r>
            <a:r>
              <a:rPr lang="en-US" sz="2000" b="1" u="sng" dirty="0" smtClean="0">
                <a:latin typeface="Centaur" pitchFamily="18" charset="0"/>
              </a:rPr>
              <a:t>ight</a:t>
            </a:r>
            <a:r>
              <a:rPr lang="en-US" sz="2000" b="1" dirty="0">
                <a:latin typeface="Centaur" pitchFamily="18" charset="0"/>
              </a:rPr>
              <a:t>**	 </a:t>
            </a:r>
            <a:r>
              <a:rPr lang="en-US" sz="2000" b="1" u="sng" dirty="0" smtClean="0">
                <a:latin typeface="Centaur" pitchFamily="18" charset="0"/>
              </a:rPr>
              <a:t>LP </a:t>
            </a:r>
            <a:r>
              <a:rPr lang="en-US" sz="2000" b="1" u="sng" dirty="0">
                <a:latin typeface="Centaur" pitchFamily="18" charset="0"/>
              </a:rPr>
              <a:t>Examples</a:t>
            </a:r>
          </a:p>
          <a:p>
            <a:endParaRPr lang="en-US" sz="2000" u="sng" dirty="0">
              <a:latin typeface="Centaur" pitchFamily="18" charset="0"/>
            </a:endParaRPr>
          </a:p>
          <a:p>
            <a:pPr>
              <a:buFont typeface="Wingdings" pitchFamily="2" charset="2"/>
              <a:buChar char="§"/>
            </a:pPr>
            <a:r>
              <a:rPr lang="en-US" sz="2000" dirty="0">
                <a:latin typeface="Centaur" pitchFamily="18" charset="0"/>
              </a:rPr>
              <a:t>  Human Exposure	yes	yes	</a:t>
            </a:r>
            <a:r>
              <a:rPr lang="en-US" sz="2000" dirty="0" smtClean="0">
                <a:latin typeface="Centaur" pitchFamily="18" charset="0"/>
              </a:rPr>
              <a:t>urban/industrial </a:t>
            </a:r>
            <a:r>
              <a:rPr lang="en-US" sz="2000" dirty="0">
                <a:latin typeface="Centaur" pitchFamily="18" charset="0"/>
              </a:rPr>
              <a:t>settings</a:t>
            </a:r>
            <a:endParaRPr lang="en-US" sz="2000" u="sng" dirty="0">
              <a:latin typeface="Centaur" pitchFamily="18" charset="0"/>
            </a:endParaRPr>
          </a:p>
          <a:p>
            <a:pPr>
              <a:buFont typeface="Wingdings" pitchFamily="2" charset="2"/>
              <a:buChar char="§"/>
            </a:pPr>
            <a:r>
              <a:rPr lang="en-US" sz="2000" dirty="0">
                <a:latin typeface="Centaur" pitchFamily="18" charset="0"/>
              </a:rPr>
              <a:t>  Wildlife Exposure	yes	yes	</a:t>
            </a:r>
            <a:r>
              <a:rPr lang="en-US" sz="2000" dirty="0" smtClean="0">
                <a:latin typeface="Centaur" pitchFamily="18" charset="0"/>
              </a:rPr>
              <a:t>urban/industrial </a:t>
            </a:r>
            <a:r>
              <a:rPr lang="en-US" sz="2000" dirty="0">
                <a:latin typeface="Centaur" pitchFamily="18" charset="0"/>
              </a:rPr>
              <a:t>settings</a:t>
            </a:r>
          </a:p>
          <a:p>
            <a:pPr>
              <a:buFont typeface="Wingdings" pitchFamily="2" charset="2"/>
              <a:buChar char="§"/>
            </a:pPr>
            <a:r>
              <a:rPr lang="en-US" sz="2000" dirty="0">
                <a:latin typeface="Centaur" pitchFamily="18" charset="0"/>
              </a:rPr>
              <a:t>  Abnormal behavior        	yes	yes	</a:t>
            </a:r>
            <a:r>
              <a:rPr lang="en-US" sz="2000" dirty="0" smtClean="0">
                <a:latin typeface="Centaur" pitchFamily="18" charset="0"/>
              </a:rPr>
              <a:t>migrations</a:t>
            </a:r>
            <a:r>
              <a:rPr lang="en-US" sz="2000" dirty="0">
                <a:latin typeface="Centaur" pitchFamily="18" charset="0"/>
              </a:rPr>
              <a:t>, attraction/avoidance</a:t>
            </a:r>
          </a:p>
          <a:p>
            <a:pPr>
              <a:buFont typeface="Wingdings" pitchFamily="2" charset="2"/>
              <a:buChar char="§"/>
            </a:pPr>
            <a:r>
              <a:rPr lang="en-US" sz="2000" dirty="0">
                <a:latin typeface="Centaur" pitchFamily="18" charset="0"/>
              </a:rPr>
              <a:t>  Growth 	              yes	</a:t>
            </a:r>
            <a:r>
              <a:rPr lang="en-US" sz="2000" dirty="0" err="1">
                <a:latin typeface="Centaur" pitchFamily="18" charset="0"/>
              </a:rPr>
              <a:t>yes</a:t>
            </a:r>
            <a:r>
              <a:rPr lang="en-US" sz="2000" dirty="0">
                <a:latin typeface="Centaur" pitchFamily="18" charset="0"/>
              </a:rPr>
              <a:t>	plants, cancer cells</a:t>
            </a:r>
          </a:p>
          <a:p>
            <a:pPr>
              <a:buFont typeface="Wingdings" pitchFamily="2" charset="2"/>
              <a:buChar char="§"/>
            </a:pPr>
            <a:r>
              <a:rPr lang="en-US" sz="2000" dirty="0">
                <a:latin typeface="Centaur" pitchFamily="18" charset="0"/>
              </a:rPr>
              <a:t>  Reproduction		yes         </a:t>
            </a:r>
            <a:r>
              <a:rPr lang="en-US" sz="2000" dirty="0" err="1">
                <a:latin typeface="Centaur" pitchFamily="18" charset="0"/>
              </a:rPr>
              <a:t>yes</a:t>
            </a:r>
            <a:r>
              <a:rPr lang="en-US" sz="2000" dirty="0">
                <a:latin typeface="Centaur" pitchFamily="18" charset="0"/>
              </a:rPr>
              <a:t>	mammals, amphibians</a:t>
            </a:r>
          </a:p>
          <a:p>
            <a:pPr>
              <a:buFont typeface="Wingdings" pitchFamily="2" charset="2"/>
              <a:buChar char="§"/>
            </a:pPr>
            <a:r>
              <a:rPr lang="en-US" sz="2000" dirty="0">
                <a:latin typeface="Centaur" pitchFamily="18" charset="0"/>
              </a:rPr>
              <a:t>  Survival                         	yes         </a:t>
            </a:r>
            <a:r>
              <a:rPr lang="en-US" sz="2000" dirty="0" err="1">
                <a:latin typeface="Centaur" pitchFamily="18" charset="0"/>
              </a:rPr>
              <a:t>yes</a:t>
            </a:r>
            <a:r>
              <a:rPr lang="en-US" sz="2000" dirty="0">
                <a:latin typeface="Centaur" pitchFamily="18" charset="0"/>
              </a:rPr>
              <a:t>	sea turtles, birds</a:t>
            </a:r>
          </a:p>
          <a:p>
            <a:pPr>
              <a:buFont typeface="Wingdings" pitchFamily="2" charset="2"/>
              <a:buChar char="§"/>
            </a:pPr>
            <a:r>
              <a:rPr lang="en-US" sz="2000" dirty="0">
                <a:latin typeface="Centaur" pitchFamily="18" charset="0"/>
              </a:rPr>
              <a:t>  Death                             	yes         </a:t>
            </a:r>
            <a:r>
              <a:rPr lang="en-US" sz="2000" dirty="0" err="1">
                <a:latin typeface="Centaur" pitchFamily="18" charset="0"/>
              </a:rPr>
              <a:t>yes</a:t>
            </a:r>
            <a:r>
              <a:rPr lang="en-US" sz="2000" dirty="0">
                <a:latin typeface="Centaur" pitchFamily="18" charset="0"/>
              </a:rPr>
              <a:t>	sea turtles, birds</a:t>
            </a:r>
          </a:p>
          <a:p>
            <a:endParaRPr lang="en-US" sz="2000" dirty="0">
              <a:latin typeface="Centaur" pitchFamily="18" charset="0"/>
            </a:endParaRPr>
          </a:p>
          <a:p>
            <a:r>
              <a:rPr lang="en-US" sz="2000" dirty="0">
                <a:latin typeface="Centaur" pitchFamily="18" charset="0"/>
              </a:rPr>
              <a:t>*   Sufficient data generated by studies on numerous chemicals</a:t>
            </a:r>
            <a:r>
              <a:rPr lang="en-US" sz="2000" dirty="0" smtClean="0">
                <a:latin typeface="Centaur" pitchFamily="18" charset="0"/>
              </a:rPr>
              <a:t>.</a:t>
            </a:r>
            <a:br>
              <a:rPr lang="en-US" sz="2000" dirty="0" smtClean="0">
                <a:latin typeface="Centaur" pitchFamily="18" charset="0"/>
              </a:rPr>
            </a:br>
            <a:endParaRPr lang="en-US" sz="2000" dirty="0">
              <a:latin typeface="Centaur" pitchFamily="18" charset="0"/>
            </a:endParaRPr>
          </a:p>
          <a:p>
            <a:r>
              <a:rPr lang="en-US" sz="2000" dirty="0">
                <a:latin typeface="Centaur" pitchFamily="18" charset="0"/>
              </a:rPr>
              <a:t>** Insufficient data; repeated observations of incidences and correlation to</a:t>
            </a:r>
          </a:p>
          <a:p>
            <a:pPr>
              <a:lnSpc>
                <a:spcPct val="90000"/>
              </a:lnSpc>
            </a:pPr>
            <a:r>
              <a:rPr lang="en-US" sz="2000" dirty="0">
                <a:latin typeface="Centaur" pitchFamily="18" charset="0"/>
              </a:rPr>
              <a:t>     presence of artificial lighting.  </a:t>
            </a: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5133355"/>
            <a:ext cx="1295400" cy="1724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B6F15528-21DE-4FAA-801E-634DDDAF4B2B}" type="slidenum">
              <a:rPr lang="en-US" smtClean="0"/>
              <a:pPr/>
              <a:t>48</a:t>
            </a:fld>
            <a:endParaRPr lang="en-US"/>
          </a:p>
        </p:txBody>
      </p:sp>
    </p:spTree>
    <p:extLst>
      <p:ext uri="{BB962C8B-B14F-4D97-AF65-F5344CB8AC3E}">
        <p14:creationId xmlns:p14="http://schemas.microsoft.com/office/powerpoint/2010/main" val="41431878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050"/>
          <p:cNvSpPr txBox="1">
            <a:spLocks noChangeArrowheads="1"/>
          </p:cNvSpPr>
          <p:nvPr/>
        </p:nvSpPr>
        <p:spPr bwMode="auto">
          <a:xfrm>
            <a:off x="990600" y="762000"/>
            <a:ext cx="71628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62467" name="Text Box 2051"/>
          <p:cNvSpPr txBox="1">
            <a:spLocks noChangeArrowheads="1"/>
          </p:cNvSpPr>
          <p:nvPr/>
        </p:nvSpPr>
        <p:spPr bwMode="auto">
          <a:xfrm>
            <a:off x="152400" y="9525"/>
            <a:ext cx="8686800" cy="1877437"/>
          </a:xfrm>
          <a:prstGeom prst="rect">
            <a:avLst/>
          </a:prstGeom>
          <a:noFill/>
          <a:ln w="9525">
            <a:noFill/>
            <a:miter lim="800000"/>
            <a:headEnd/>
            <a:tailEnd/>
          </a:ln>
          <a:effectLst/>
        </p:spPr>
        <p:txBody>
          <a:bodyPr wrap="square">
            <a:spAutoFit/>
          </a:bodyPr>
          <a:lstStyle/>
          <a:p>
            <a:pPr algn="ctr">
              <a:spcBef>
                <a:spcPct val="50000"/>
              </a:spcBef>
            </a:pPr>
            <a:r>
              <a:rPr lang="en-US" sz="2800" b="1" dirty="0">
                <a:latin typeface="Centaur" pitchFamily="18" charset="0"/>
              </a:rPr>
              <a:t>Environmental Restoration Comparison </a:t>
            </a:r>
            <a:r>
              <a:rPr lang="en-US" sz="2800" b="1" dirty="0" smtClean="0">
                <a:latin typeface="Centaur" pitchFamily="18" charset="0"/>
              </a:rPr>
              <a:t/>
            </a:r>
            <a:br>
              <a:rPr lang="en-US" sz="2800" b="1" dirty="0" smtClean="0">
                <a:latin typeface="Centaur" pitchFamily="18" charset="0"/>
              </a:rPr>
            </a:br>
            <a:r>
              <a:rPr lang="en-US" sz="2800" b="1" dirty="0" smtClean="0">
                <a:latin typeface="Centaur" pitchFamily="18" charset="0"/>
              </a:rPr>
              <a:t>“</a:t>
            </a:r>
            <a:r>
              <a:rPr lang="en-US" sz="2800" b="1" dirty="0">
                <a:latin typeface="Centaur" pitchFamily="18" charset="0"/>
              </a:rPr>
              <a:t>Cleaning the Problem Up”</a:t>
            </a:r>
          </a:p>
          <a:p>
            <a:pPr algn="ctr">
              <a:spcBef>
                <a:spcPct val="50000"/>
              </a:spcBef>
            </a:pPr>
            <a:r>
              <a:rPr lang="en-US" sz="2400" b="1" dirty="0">
                <a:latin typeface="Centaur" pitchFamily="18" charset="0"/>
              </a:rPr>
              <a:t>Hypothetical scenario – compare 10 acres of land in watershed environment contaminated by either hazardous chemicals or light pollution </a:t>
            </a:r>
          </a:p>
        </p:txBody>
      </p:sp>
      <p:sp>
        <p:nvSpPr>
          <p:cNvPr id="62468" name="Text Box 2052"/>
          <p:cNvSpPr txBox="1">
            <a:spLocks noChangeArrowheads="1"/>
          </p:cNvSpPr>
          <p:nvPr/>
        </p:nvSpPr>
        <p:spPr bwMode="auto">
          <a:xfrm>
            <a:off x="457200" y="2057400"/>
            <a:ext cx="4572000" cy="4662815"/>
          </a:xfrm>
          <a:prstGeom prst="rect">
            <a:avLst/>
          </a:prstGeom>
          <a:noFill/>
          <a:ln w="9525">
            <a:noFill/>
            <a:miter lim="800000"/>
            <a:headEnd/>
            <a:tailEnd/>
          </a:ln>
          <a:effectLst/>
        </p:spPr>
        <p:txBody>
          <a:bodyPr>
            <a:spAutoFit/>
          </a:bodyPr>
          <a:lstStyle/>
          <a:p>
            <a:pPr>
              <a:spcBef>
                <a:spcPct val="50000"/>
              </a:spcBef>
            </a:pPr>
            <a:r>
              <a:rPr lang="en-US" b="1" u="sng" dirty="0">
                <a:latin typeface="Centaur" pitchFamily="18" charset="0"/>
              </a:rPr>
              <a:t>Chemical Pollution </a:t>
            </a:r>
            <a:r>
              <a:rPr lang="en-US" b="1" dirty="0">
                <a:latin typeface="Centaur" pitchFamily="18" charset="0"/>
              </a:rPr>
              <a:t>($$$$$$$$$$$$$$$)</a:t>
            </a:r>
          </a:p>
          <a:p>
            <a:pPr>
              <a:spcBef>
                <a:spcPct val="50000"/>
              </a:spcBef>
              <a:buFont typeface="Wingdings" pitchFamily="2" charset="2"/>
              <a:buChar char="§"/>
            </a:pPr>
            <a:r>
              <a:rPr lang="en-US" dirty="0">
                <a:latin typeface="Centaur" pitchFamily="18" charset="0"/>
              </a:rPr>
              <a:t>  Source  – residual presence may persist after source is eliminated</a:t>
            </a:r>
          </a:p>
          <a:p>
            <a:pPr>
              <a:spcBef>
                <a:spcPct val="50000"/>
              </a:spcBef>
              <a:buFont typeface="Wingdings" pitchFamily="2" charset="2"/>
              <a:buChar char="§"/>
            </a:pPr>
            <a:r>
              <a:rPr lang="en-US" dirty="0">
                <a:latin typeface="Centaur" pitchFamily="18" charset="0"/>
              </a:rPr>
              <a:t>  Environmental noncompliance fines</a:t>
            </a:r>
          </a:p>
          <a:p>
            <a:pPr>
              <a:spcBef>
                <a:spcPct val="50000"/>
              </a:spcBef>
              <a:buFont typeface="Wingdings" pitchFamily="2" charset="2"/>
              <a:buChar char="§"/>
            </a:pPr>
            <a:r>
              <a:rPr lang="en-US" dirty="0">
                <a:latin typeface="Centaur" pitchFamily="18" charset="0"/>
              </a:rPr>
              <a:t>  Civil/criminal litigation costs</a:t>
            </a:r>
          </a:p>
          <a:p>
            <a:pPr>
              <a:spcBef>
                <a:spcPct val="50000"/>
              </a:spcBef>
              <a:buFont typeface="Wingdings" pitchFamily="2" charset="2"/>
              <a:buChar char="§"/>
            </a:pPr>
            <a:r>
              <a:rPr lang="en-US" dirty="0">
                <a:latin typeface="Centaur" pitchFamily="18" charset="0"/>
              </a:rPr>
              <a:t>  Remediation/clean-up/disposal costs</a:t>
            </a:r>
          </a:p>
          <a:p>
            <a:pPr>
              <a:spcBef>
                <a:spcPct val="50000"/>
              </a:spcBef>
              <a:buFont typeface="Wingdings" pitchFamily="2" charset="2"/>
              <a:buChar char="§"/>
            </a:pPr>
            <a:r>
              <a:rPr lang="en-US" dirty="0">
                <a:latin typeface="Centaur" pitchFamily="18" charset="0"/>
              </a:rPr>
              <a:t>  High Manpower/equipment costs</a:t>
            </a:r>
          </a:p>
          <a:p>
            <a:pPr>
              <a:spcBef>
                <a:spcPct val="50000"/>
              </a:spcBef>
              <a:buFont typeface="Wingdings" pitchFamily="2" charset="2"/>
              <a:buChar char="§"/>
            </a:pPr>
            <a:r>
              <a:rPr lang="en-US" dirty="0">
                <a:latin typeface="Centaur" pitchFamily="18" charset="0"/>
              </a:rPr>
              <a:t>  Chemical Monitoring/recovery costs</a:t>
            </a:r>
          </a:p>
          <a:p>
            <a:pPr>
              <a:spcBef>
                <a:spcPct val="50000"/>
              </a:spcBef>
              <a:buFont typeface="Wingdings" pitchFamily="2" charset="2"/>
              <a:buChar char="§"/>
            </a:pPr>
            <a:r>
              <a:rPr lang="en-US" dirty="0">
                <a:latin typeface="Centaur" pitchFamily="18" charset="0"/>
              </a:rPr>
              <a:t>  Long term recovery usually required</a:t>
            </a:r>
          </a:p>
          <a:p>
            <a:pPr>
              <a:spcBef>
                <a:spcPct val="50000"/>
              </a:spcBef>
              <a:buFont typeface="Wingdings" pitchFamily="2" charset="2"/>
              <a:buChar char="§"/>
            </a:pPr>
            <a:r>
              <a:rPr lang="en-US" dirty="0">
                <a:latin typeface="Centaur" pitchFamily="18" charset="0"/>
              </a:rPr>
              <a:t>  Certain conditions may impede full recovery</a:t>
            </a:r>
          </a:p>
          <a:p>
            <a:pPr>
              <a:spcBef>
                <a:spcPct val="50000"/>
              </a:spcBef>
              <a:buFont typeface="Wingdings" pitchFamily="2" charset="2"/>
              <a:buChar char="§"/>
            </a:pPr>
            <a:r>
              <a:rPr lang="en-US" dirty="0">
                <a:latin typeface="Centaur" pitchFamily="18" charset="0"/>
              </a:rPr>
              <a:t>  Public and wildlife health could potentially continue to be impacted after restoration</a:t>
            </a:r>
            <a:r>
              <a:rPr lang="en-US" dirty="0" smtClean="0">
                <a:latin typeface="Centaur" pitchFamily="18" charset="0"/>
              </a:rPr>
              <a:t>.</a:t>
            </a:r>
            <a:endParaRPr lang="en-US" dirty="0">
              <a:latin typeface="Centaur" pitchFamily="18" charset="0"/>
            </a:endParaRPr>
          </a:p>
        </p:txBody>
      </p:sp>
      <p:sp>
        <p:nvSpPr>
          <p:cNvPr id="62469" name="Text Box 2053"/>
          <p:cNvSpPr txBox="1">
            <a:spLocks noChangeArrowheads="1"/>
          </p:cNvSpPr>
          <p:nvPr/>
        </p:nvSpPr>
        <p:spPr bwMode="auto">
          <a:xfrm>
            <a:off x="5029200" y="2057399"/>
            <a:ext cx="4038600" cy="4662815"/>
          </a:xfrm>
          <a:prstGeom prst="rect">
            <a:avLst/>
          </a:prstGeom>
          <a:noFill/>
          <a:ln w="9525">
            <a:noFill/>
            <a:miter lim="800000"/>
            <a:headEnd/>
            <a:tailEnd/>
          </a:ln>
          <a:effectLst/>
        </p:spPr>
        <p:txBody>
          <a:bodyPr>
            <a:spAutoFit/>
          </a:bodyPr>
          <a:lstStyle/>
          <a:p>
            <a:pPr>
              <a:spcBef>
                <a:spcPct val="50000"/>
              </a:spcBef>
            </a:pPr>
            <a:r>
              <a:rPr lang="en-US" b="1" u="sng" dirty="0">
                <a:latin typeface="Centaur" pitchFamily="18" charset="0"/>
              </a:rPr>
              <a:t>Light  Pollution </a:t>
            </a:r>
            <a:r>
              <a:rPr lang="en-US" b="1" dirty="0">
                <a:latin typeface="Centaur" pitchFamily="18" charset="0"/>
              </a:rPr>
              <a:t>($)</a:t>
            </a:r>
          </a:p>
          <a:p>
            <a:pPr>
              <a:spcBef>
                <a:spcPct val="50000"/>
              </a:spcBef>
              <a:buFont typeface="Wingdings" pitchFamily="2" charset="2"/>
              <a:buChar char="§"/>
            </a:pPr>
            <a:r>
              <a:rPr lang="en-US" dirty="0">
                <a:latin typeface="Centaur" pitchFamily="18" charset="0"/>
              </a:rPr>
              <a:t> Source  – on/off; no residual presence after source is eliminated</a:t>
            </a:r>
          </a:p>
          <a:p>
            <a:pPr>
              <a:spcBef>
                <a:spcPct val="50000"/>
              </a:spcBef>
              <a:buFont typeface="Wingdings" pitchFamily="2" charset="2"/>
              <a:buChar char="§"/>
            </a:pPr>
            <a:r>
              <a:rPr lang="en-US" dirty="0">
                <a:latin typeface="Centaur" pitchFamily="18" charset="0"/>
              </a:rPr>
              <a:t> Planning and design costs</a:t>
            </a:r>
          </a:p>
          <a:p>
            <a:pPr>
              <a:spcBef>
                <a:spcPct val="50000"/>
              </a:spcBef>
              <a:buFont typeface="Wingdings" pitchFamily="2" charset="2"/>
              <a:buChar char="§"/>
            </a:pPr>
            <a:r>
              <a:rPr lang="en-US" dirty="0">
                <a:latin typeface="Centaur" pitchFamily="18" charset="0"/>
              </a:rPr>
              <a:t> Equipment retrofit costs</a:t>
            </a:r>
          </a:p>
          <a:p>
            <a:pPr>
              <a:spcBef>
                <a:spcPct val="50000"/>
              </a:spcBef>
              <a:buFont typeface="Wingdings" pitchFamily="2" charset="2"/>
              <a:buChar char="§"/>
            </a:pPr>
            <a:r>
              <a:rPr lang="en-US" dirty="0">
                <a:latin typeface="Centaur" pitchFamily="18" charset="0"/>
              </a:rPr>
              <a:t> Disposal/recycle of old equipment</a:t>
            </a:r>
          </a:p>
          <a:p>
            <a:pPr>
              <a:spcBef>
                <a:spcPct val="50000"/>
              </a:spcBef>
              <a:buFont typeface="Wingdings" pitchFamily="2" charset="2"/>
              <a:buChar char="§"/>
            </a:pPr>
            <a:r>
              <a:rPr lang="en-US" dirty="0">
                <a:latin typeface="Centaur" pitchFamily="18" charset="0"/>
              </a:rPr>
              <a:t> Less manpower/equipment demand</a:t>
            </a:r>
          </a:p>
          <a:p>
            <a:pPr>
              <a:spcBef>
                <a:spcPct val="50000"/>
              </a:spcBef>
              <a:buFont typeface="Wingdings" pitchFamily="2" charset="2"/>
              <a:buChar char="§"/>
            </a:pPr>
            <a:r>
              <a:rPr lang="en-US" dirty="0">
                <a:latin typeface="Centaur" pitchFamily="18" charset="0"/>
              </a:rPr>
              <a:t> Low/no monitoring requirement </a:t>
            </a:r>
          </a:p>
          <a:p>
            <a:pPr>
              <a:spcBef>
                <a:spcPct val="50000"/>
              </a:spcBef>
              <a:buFont typeface="Wingdings" pitchFamily="2" charset="2"/>
              <a:buChar char="§"/>
            </a:pPr>
            <a:r>
              <a:rPr lang="en-US" dirty="0">
                <a:latin typeface="Centaur" pitchFamily="18" charset="0"/>
              </a:rPr>
              <a:t> Short term recovery anticipated</a:t>
            </a:r>
          </a:p>
          <a:p>
            <a:pPr>
              <a:spcBef>
                <a:spcPct val="50000"/>
              </a:spcBef>
              <a:buFont typeface="Wingdings" pitchFamily="2" charset="2"/>
              <a:buChar char="§"/>
            </a:pPr>
            <a:r>
              <a:rPr lang="en-US" dirty="0">
                <a:latin typeface="Centaur" pitchFamily="18" charset="0"/>
              </a:rPr>
              <a:t> Minimum impediment to full recovery</a:t>
            </a:r>
          </a:p>
          <a:p>
            <a:pPr>
              <a:spcBef>
                <a:spcPct val="50000"/>
              </a:spcBef>
              <a:buFont typeface="Wingdings" pitchFamily="2" charset="2"/>
              <a:buChar char="§"/>
            </a:pPr>
            <a:r>
              <a:rPr lang="en-US" dirty="0">
                <a:latin typeface="Centaur" pitchFamily="18" charset="0"/>
              </a:rPr>
              <a:t> Public and wildlife health could potentially be significantly improved after restoration.</a:t>
            </a:r>
            <a:endParaRPr lang="en-US" b="1" u="sng" dirty="0">
              <a:latin typeface="Centaur" pitchFamily="18" charset="0"/>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pPr/>
              <a:t>49</a:t>
            </a:fld>
            <a:endParaRPr lang="en-US"/>
          </a:p>
        </p:txBody>
      </p:sp>
    </p:spTree>
    <p:extLst>
      <p:ext uri="{BB962C8B-B14F-4D97-AF65-F5344CB8AC3E}">
        <p14:creationId xmlns:p14="http://schemas.microsoft.com/office/powerpoint/2010/main" val="42265377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04800" y="152400"/>
            <a:ext cx="8686800" cy="685800"/>
          </a:xfrm>
        </p:spPr>
        <p:txBody>
          <a:bodyPr vert="horz" lIns="91440" tIns="45720" rIns="91440" bIns="45720" rtlCol="0" anchor="t">
            <a:noAutofit/>
          </a:bodyPr>
          <a:lstStyle/>
          <a:p>
            <a:pPr algn="ctr">
              <a:buNone/>
              <a:defRPr/>
            </a:pPr>
            <a:r>
              <a:rPr lang="en-US" sz="3600" u="sng" dirty="0" smtClean="0">
                <a:latin typeface="Centaur"/>
              </a:rPr>
              <a:t>Actions</a:t>
            </a:r>
            <a:endParaRPr lang="en-US" dirty="0"/>
          </a:p>
          <a:p>
            <a:pPr algn="ctr">
              <a:buNone/>
              <a:defRPr/>
            </a:pPr>
            <a:endParaRPr lang="en-US" sz="3600" u="sng" dirty="0">
              <a:latin typeface="Centaur" panose="02030504050205020304" pitchFamily="18" charset="0"/>
            </a:endParaRPr>
          </a:p>
        </p:txBody>
      </p:sp>
      <p:sp>
        <p:nvSpPr>
          <p:cNvPr id="3" name="Rectangle 2"/>
          <p:cNvSpPr/>
          <p:nvPr/>
        </p:nvSpPr>
        <p:spPr>
          <a:xfrm>
            <a:off x="223071" y="918172"/>
            <a:ext cx="8761602" cy="5847755"/>
          </a:xfrm>
          <a:prstGeom prst="rect">
            <a:avLst/>
          </a:prstGeom>
        </p:spPr>
        <p:txBody>
          <a:bodyPr wrap="square" lIns="91440" tIns="45720" rIns="91440" bIns="45720" anchor="t">
            <a:spAutoFit/>
          </a:bodyPr>
          <a:lstStyle/>
          <a:p>
            <a:pPr marL="457200" indent="-457200">
              <a:buFont typeface="+mj-lt"/>
              <a:buAutoNum type="arabicPeriod"/>
            </a:pPr>
            <a:r>
              <a:rPr lang="en-US" sz="3400" b="1" dirty="0" smtClean="0">
                <a:solidFill>
                  <a:srgbClr val="000000"/>
                </a:solidFill>
                <a:latin typeface="Centaur"/>
              </a:rPr>
              <a:t>Do a </a:t>
            </a:r>
            <a:r>
              <a:rPr lang="en-US" sz="3400" b="1" dirty="0" smtClean="0">
                <a:solidFill>
                  <a:srgbClr val="FF0000"/>
                </a:solidFill>
                <a:latin typeface="Centaur"/>
              </a:rPr>
              <a:t>Home Assessment</a:t>
            </a:r>
            <a:r>
              <a:rPr lang="en-US" sz="3400" b="1" dirty="0" smtClean="0">
                <a:solidFill>
                  <a:srgbClr val="000000"/>
                </a:solidFill>
                <a:latin typeface="Centaur"/>
              </a:rPr>
              <a:t/>
            </a:r>
            <a:br>
              <a:rPr lang="en-US" sz="3400" b="1" dirty="0" smtClean="0">
                <a:solidFill>
                  <a:srgbClr val="000000"/>
                </a:solidFill>
                <a:latin typeface="Centaur"/>
              </a:rPr>
            </a:br>
            <a:endParaRPr lang="en-US" sz="3400" b="1" dirty="0">
              <a:solidFill>
                <a:srgbClr val="000000"/>
              </a:solidFill>
              <a:latin typeface="Centaur"/>
            </a:endParaRPr>
          </a:p>
          <a:p>
            <a:pPr marL="457200" indent="-457200">
              <a:buAutoNum type="arabicPeriod"/>
            </a:pPr>
            <a:r>
              <a:rPr lang="en-US" sz="3400" b="1" dirty="0" smtClean="0">
                <a:solidFill>
                  <a:srgbClr val="000000"/>
                </a:solidFill>
                <a:latin typeface="Centaur"/>
              </a:rPr>
              <a:t>Talk to </a:t>
            </a:r>
            <a:r>
              <a:rPr lang="en-US" sz="3400" b="1" dirty="0" smtClean="0">
                <a:solidFill>
                  <a:srgbClr val="FF0000"/>
                </a:solidFill>
                <a:latin typeface="Centaur"/>
              </a:rPr>
              <a:t>Neighbors and your HOA/community </a:t>
            </a:r>
            <a:r>
              <a:rPr lang="en-US" sz="3400" b="1" dirty="0" smtClean="0">
                <a:solidFill>
                  <a:srgbClr val="000000"/>
                </a:solidFill>
                <a:latin typeface="Centaur"/>
              </a:rPr>
              <a:t>to improve outdoor lighting</a:t>
            </a:r>
            <a:br>
              <a:rPr lang="en-US" sz="3400" b="1" dirty="0" smtClean="0">
                <a:solidFill>
                  <a:srgbClr val="000000"/>
                </a:solidFill>
                <a:latin typeface="Centaur"/>
              </a:rPr>
            </a:br>
            <a:endParaRPr lang="en-US" sz="3400" b="1" dirty="0">
              <a:solidFill>
                <a:srgbClr val="000000"/>
              </a:solidFill>
              <a:latin typeface="Centaur"/>
            </a:endParaRPr>
          </a:p>
          <a:p>
            <a:pPr marL="457200" indent="-457200">
              <a:buAutoNum type="arabicPeriod"/>
            </a:pPr>
            <a:r>
              <a:rPr lang="en-US" sz="3400" b="1" dirty="0" err="1" smtClean="0">
                <a:solidFill>
                  <a:srgbClr val="FF0000"/>
                </a:solidFill>
                <a:latin typeface="Centaur"/>
              </a:rPr>
              <a:t>DarkSky</a:t>
            </a:r>
            <a:r>
              <a:rPr lang="en-US" sz="3400" b="1" dirty="0" smtClean="0">
                <a:solidFill>
                  <a:srgbClr val="FF0000"/>
                </a:solidFill>
                <a:latin typeface="Centaur"/>
              </a:rPr>
              <a:t> status for nearby parks &amp; historic sites</a:t>
            </a:r>
            <a:r>
              <a:rPr lang="en-US" sz="3400" b="1" dirty="0" smtClean="0">
                <a:solidFill>
                  <a:srgbClr val="000000"/>
                </a:solidFill>
                <a:latin typeface="Centaur"/>
              </a:rPr>
              <a:t>: Arrow Rock, RBMP, and Finger Lakes</a:t>
            </a:r>
            <a:r>
              <a:rPr lang="en-US" sz="3400" b="1" dirty="0">
                <a:solidFill>
                  <a:srgbClr val="000000"/>
                </a:solidFill>
                <a:latin typeface="Centaur"/>
              </a:rPr>
              <a:t/>
            </a:r>
            <a:br>
              <a:rPr lang="en-US" sz="3400" b="1" dirty="0">
                <a:solidFill>
                  <a:srgbClr val="000000"/>
                </a:solidFill>
                <a:latin typeface="Centaur"/>
              </a:rPr>
            </a:br>
            <a:endParaRPr lang="en-US" sz="3400" b="1" dirty="0">
              <a:solidFill>
                <a:srgbClr val="000000"/>
              </a:solidFill>
              <a:latin typeface="Centaur"/>
            </a:endParaRPr>
          </a:p>
          <a:p>
            <a:pPr marL="457200" indent="-457200">
              <a:buAutoNum type="arabicPeriod"/>
            </a:pPr>
            <a:r>
              <a:rPr lang="en-US" sz="3400" b="1" dirty="0" smtClean="0">
                <a:solidFill>
                  <a:srgbClr val="000000"/>
                </a:solidFill>
                <a:latin typeface="Centaur"/>
              </a:rPr>
              <a:t>Columbia should aim to be a “</a:t>
            </a:r>
            <a:r>
              <a:rPr lang="en-US" sz="3400" b="1" dirty="0" err="1" smtClean="0">
                <a:solidFill>
                  <a:srgbClr val="000000"/>
                </a:solidFill>
                <a:latin typeface="Centaur"/>
              </a:rPr>
              <a:t>DarkSky</a:t>
            </a:r>
            <a:r>
              <a:rPr lang="en-US" sz="3400" b="1" dirty="0" smtClean="0">
                <a:solidFill>
                  <a:srgbClr val="000000"/>
                </a:solidFill>
                <a:latin typeface="Centaur"/>
              </a:rPr>
              <a:t> Community</a:t>
            </a:r>
            <a:r>
              <a:rPr lang="en-US" sz="3400" b="1" dirty="0" smtClean="0">
                <a:solidFill>
                  <a:srgbClr val="000000"/>
                </a:solidFill>
                <a:latin typeface="Centaur"/>
              </a:rPr>
              <a:t>”: </a:t>
            </a:r>
            <a:r>
              <a:rPr lang="en-US" sz="3400" b="1" dirty="0" smtClean="0">
                <a:solidFill>
                  <a:srgbClr val="FF0000"/>
                </a:solidFill>
                <a:latin typeface="Centaur"/>
              </a:rPr>
              <a:t>Outdoor Lighting Laws &amp; Ordinances</a:t>
            </a:r>
            <a:endParaRPr lang="en-US" sz="3400" b="1" dirty="0" smtClean="0">
              <a:solidFill>
                <a:srgbClr val="FF0000"/>
              </a:solidFill>
              <a:latin typeface="Centaur"/>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pic>
        <p:nvPicPr>
          <p:cNvPr id="9" name="Picture 2"/>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pic>
        <p:nvPicPr>
          <p:cNvPr id="8" name="Picture 7"/>
          <p:cNvPicPr>
            <a:picLocks noChangeAspect="1"/>
          </p:cNvPicPr>
          <p:nvPr/>
        </p:nvPicPr>
        <p:blipFill>
          <a:blip r:embed="rId3"/>
          <a:stretch>
            <a:fillRect/>
          </a:stretch>
        </p:blipFill>
        <p:spPr>
          <a:xfrm>
            <a:off x="0" y="0"/>
            <a:ext cx="1127699" cy="838200"/>
          </a:xfrm>
          <a:prstGeom prst="rect">
            <a:avLst/>
          </a:prstGeom>
        </p:spPr>
      </p:pic>
      <p:pic>
        <p:nvPicPr>
          <p:cNvPr id="16" name="Picture 15"/>
          <p:cNvPicPr>
            <a:picLocks noChangeAspect="1"/>
          </p:cNvPicPr>
          <p:nvPr/>
        </p:nvPicPr>
        <p:blipFill>
          <a:blip r:embed="rId4"/>
          <a:stretch>
            <a:fillRect/>
          </a:stretch>
        </p:blipFill>
        <p:spPr>
          <a:xfrm rot="2886115">
            <a:off x="4506860" y="6309596"/>
            <a:ext cx="282679" cy="362682"/>
          </a:xfrm>
          <a:prstGeom prst="rect">
            <a:avLst/>
          </a:prstGeom>
        </p:spPr>
      </p:pic>
      <p:pic>
        <p:nvPicPr>
          <p:cNvPr id="17" name="Picture 16"/>
          <p:cNvPicPr>
            <a:picLocks noChangeAspect="1"/>
          </p:cNvPicPr>
          <p:nvPr/>
        </p:nvPicPr>
        <p:blipFill>
          <a:blip r:embed="rId4"/>
          <a:stretch>
            <a:fillRect/>
          </a:stretch>
        </p:blipFill>
        <p:spPr>
          <a:xfrm rot="2886115">
            <a:off x="1847450" y="4769364"/>
            <a:ext cx="282679" cy="362682"/>
          </a:xfrm>
          <a:prstGeom prst="rect">
            <a:avLst/>
          </a:prstGeom>
        </p:spPr>
      </p:pic>
      <p:pic>
        <p:nvPicPr>
          <p:cNvPr id="18" name="Picture 17"/>
          <p:cNvPicPr>
            <a:picLocks noChangeAspect="1"/>
          </p:cNvPicPr>
          <p:nvPr/>
        </p:nvPicPr>
        <p:blipFill>
          <a:blip r:embed="rId4"/>
          <a:stretch>
            <a:fillRect/>
          </a:stretch>
        </p:blipFill>
        <p:spPr>
          <a:xfrm rot="2886115">
            <a:off x="7820795" y="5236222"/>
            <a:ext cx="282679" cy="362682"/>
          </a:xfrm>
          <a:prstGeom prst="rect">
            <a:avLst/>
          </a:prstGeom>
        </p:spPr>
      </p:pic>
      <p:pic>
        <p:nvPicPr>
          <p:cNvPr id="19" name="Picture 18"/>
          <p:cNvPicPr>
            <a:picLocks noChangeAspect="1"/>
          </p:cNvPicPr>
          <p:nvPr/>
        </p:nvPicPr>
        <p:blipFill>
          <a:blip r:embed="rId4"/>
          <a:stretch>
            <a:fillRect/>
          </a:stretch>
        </p:blipFill>
        <p:spPr>
          <a:xfrm rot="2886115">
            <a:off x="5574427" y="2864364"/>
            <a:ext cx="282679" cy="362682"/>
          </a:xfrm>
          <a:prstGeom prst="rect">
            <a:avLst/>
          </a:prstGeom>
        </p:spPr>
      </p:pic>
      <p:pic>
        <p:nvPicPr>
          <p:cNvPr id="20" name="Picture 19"/>
          <p:cNvPicPr>
            <a:picLocks noChangeAspect="1"/>
          </p:cNvPicPr>
          <p:nvPr/>
        </p:nvPicPr>
        <p:blipFill>
          <a:blip r:embed="rId5"/>
          <a:stretch>
            <a:fillRect/>
          </a:stretch>
        </p:blipFill>
        <p:spPr>
          <a:xfrm rot="20416374">
            <a:off x="1951119" y="397173"/>
            <a:ext cx="534072" cy="358729"/>
          </a:xfrm>
          <a:prstGeom prst="rect">
            <a:avLst/>
          </a:prstGeom>
        </p:spPr>
      </p:pic>
      <p:pic>
        <p:nvPicPr>
          <p:cNvPr id="21" name="Picture 20"/>
          <p:cNvPicPr>
            <a:picLocks noChangeAspect="1"/>
          </p:cNvPicPr>
          <p:nvPr/>
        </p:nvPicPr>
        <p:blipFill>
          <a:blip r:embed="rId5"/>
          <a:stretch>
            <a:fillRect/>
          </a:stretch>
        </p:blipFill>
        <p:spPr>
          <a:xfrm rot="2142074">
            <a:off x="7352964" y="1123809"/>
            <a:ext cx="534072" cy="358729"/>
          </a:xfrm>
          <a:prstGeom prst="rect">
            <a:avLst/>
          </a:prstGeom>
        </p:spPr>
      </p:pic>
      <p:pic>
        <p:nvPicPr>
          <p:cNvPr id="22" name="Picture 21"/>
          <p:cNvPicPr>
            <a:picLocks noChangeAspect="1"/>
          </p:cNvPicPr>
          <p:nvPr/>
        </p:nvPicPr>
        <p:blipFill>
          <a:blip r:embed="rId4"/>
          <a:stretch>
            <a:fillRect/>
          </a:stretch>
        </p:blipFill>
        <p:spPr>
          <a:xfrm rot="1039687">
            <a:off x="4699193" y="1544939"/>
            <a:ext cx="282679" cy="362682"/>
          </a:xfrm>
          <a:prstGeom prst="rect">
            <a:avLst/>
          </a:prstGeom>
        </p:spPr>
      </p:pic>
      <p:pic>
        <p:nvPicPr>
          <p:cNvPr id="23" name="Picture 22"/>
          <p:cNvPicPr>
            <a:picLocks noChangeAspect="1"/>
          </p:cNvPicPr>
          <p:nvPr/>
        </p:nvPicPr>
        <p:blipFill>
          <a:blip r:embed="rId5"/>
          <a:stretch>
            <a:fillRect/>
          </a:stretch>
        </p:blipFill>
        <p:spPr>
          <a:xfrm rot="20416374">
            <a:off x="7674485" y="4493049"/>
            <a:ext cx="534072" cy="358729"/>
          </a:xfrm>
          <a:prstGeom prst="rect">
            <a:avLst/>
          </a:prstGeom>
        </p:spPr>
      </p:pic>
    </p:spTree>
    <p:extLst>
      <p:ext uri="{BB962C8B-B14F-4D97-AF65-F5344CB8AC3E}">
        <p14:creationId xmlns:p14="http://schemas.microsoft.com/office/powerpoint/2010/main" val="224346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570841"/>
            <a:ext cx="8000999" cy="1574801"/>
          </a:xfrm>
        </p:spPr>
        <p:txBody>
          <a:bodyPr>
            <a:noAutofit/>
          </a:bodyPr>
          <a:lstStyle/>
          <a:p>
            <a:pPr algn="ctr"/>
            <a:r>
              <a:rPr lang="en-US" sz="5400" b="1" dirty="0" smtClean="0">
                <a:solidFill>
                  <a:srgbClr val="FF0000"/>
                </a:solidFill>
                <a:latin typeface="Impact" panose="020B0806030902050204" pitchFamily="34" charset="0"/>
                <a:ea typeface="Cambria" panose="02040503050406030204" pitchFamily="18" charset="0"/>
              </a:rPr>
              <a:t>Let there be night…</a:t>
            </a:r>
            <a:endParaRPr lang="en-US" sz="5400" b="1" dirty="0">
              <a:solidFill>
                <a:srgbClr val="FF0000"/>
              </a:solidFill>
              <a:latin typeface="Impact" panose="020B0806030902050204" pitchFamily="34" charset="0"/>
              <a:ea typeface="Cambria" panose="02040503050406030204" pitchFamily="18" charset="0"/>
            </a:endParaRPr>
          </a:p>
        </p:txBody>
      </p:sp>
      <p:pic>
        <p:nvPicPr>
          <p:cNvPr id="23" name="Picture 2"/>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grpSp>
        <p:nvGrpSpPr>
          <p:cNvPr id="3" name="Group 2"/>
          <p:cNvGrpSpPr/>
          <p:nvPr/>
        </p:nvGrpSpPr>
        <p:grpSpPr>
          <a:xfrm>
            <a:off x="865809" y="5400940"/>
            <a:ext cx="7409633" cy="816141"/>
            <a:chOff x="865809" y="5400940"/>
            <a:chExt cx="7409633" cy="816141"/>
          </a:xfrm>
        </p:grpSpPr>
        <p:pic>
          <p:nvPicPr>
            <p:cNvPr id="5" name="Picture 4"/>
            <p:cNvPicPr>
              <a:picLocks noChangeAspect="1"/>
            </p:cNvPicPr>
            <p:nvPr/>
          </p:nvPicPr>
          <p:blipFill>
            <a:blip r:embed="rId3"/>
            <a:stretch>
              <a:fillRect/>
            </a:stretch>
          </p:blipFill>
          <p:spPr>
            <a:xfrm rot="2886115">
              <a:off x="4688845" y="5894401"/>
              <a:ext cx="282679" cy="362682"/>
            </a:xfrm>
            <a:prstGeom prst="rect">
              <a:avLst/>
            </a:prstGeom>
          </p:spPr>
        </p:pic>
        <p:pic>
          <p:nvPicPr>
            <p:cNvPr id="6" name="Picture 5"/>
            <p:cNvPicPr>
              <a:picLocks noChangeAspect="1"/>
            </p:cNvPicPr>
            <p:nvPr/>
          </p:nvPicPr>
          <p:blipFill>
            <a:blip r:embed="rId3"/>
            <a:stretch>
              <a:fillRect/>
            </a:stretch>
          </p:blipFill>
          <p:spPr>
            <a:xfrm rot="2886115">
              <a:off x="2907427" y="5455164"/>
              <a:ext cx="282679" cy="362682"/>
            </a:xfrm>
            <a:prstGeom prst="rect">
              <a:avLst/>
            </a:prstGeom>
          </p:spPr>
        </p:pic>
        <p:pic>
          <p:nvPicPr>
            <p:cNvPr id="8" name="Picture 7"/>
            <p:cNvPicPr>
              <a:picLocks noChangeAspect="1"/>
            </p:cNvPicPr>
            <p:nvPr/>
          </p:nvPicPr>
          <p:blipFill>
            <a:blip r:embed="rId3"/>
            <a:stretch>
              <a:fillRect/>
            </a:stretch>
          </p:blipFill>
          <p:spPr>
            <a:xfrm rot="2886115">
              <a:off x="5368496" y="5384085"/>
              <a:ext cx="282679" cy="362682"/>
            </a:xfrm>
            <a:prstGeom prst="rect">
              <a:avLst/>
            </a:prstGeom>
          </p:spPr>
        </p:pic>
        <p:pic>
          <p:nvPicPr>
            <p:cNvPr id="9" name="Picture 8"/>
            <p:cNvPicPr>
              <a:picLocks noChangeAspect="1"/>
            </p:cNvPicPr>
            <p:nvPr/>
          </p:nvPicPr>
          <p:blipFill>
            <a:blip r:embed="rId3"/>
            <a:stretch>
              <a:fillRect/>
            </a:stretch>
          </p:blipFill>
          <p:spPr>
            <a:xfrm rot="2886115">
              <a:off x="7618652" y="5841097"/>
              <a:ext cx="282679" cy="362682"/>
            </a:xfrm>
            <a:prstGeom prst="rect">
              <a:avLst/>
            </a:prstGeom>
          </p:spPr>
        </p:pic>
        <p:pic>
          <p:nvPicPr>
            <p:cNvPr id="10" name="Picture 9"/>
            <p:cNvPicPr>
              <a:picLocks noChangeAspect="1"/>
            </p:cNvPicPr>
            <p:nvPr/>
          </p:nvPicPr>
          <p:blipFill>
            <a:blip r:embed="rId4"/>
            <a:stretch>
              <a:fillRect/>
            </a:stretch>
          </p:blipFill>
          <p:spPr>
            <a:xfrm rot="2861707">
              <a:off x="1279461" y="5488611"/>
              <a:ext cx="534072" cy="358729"/>
            </a:xfrm>
            <a:prstGeom prst="rect">
              <a:avLst/>
            </a:prstGeom>
          </p:spPr>
        </p:pic>
        <p:pic>
          <p:nvPicPr>
            <p:cNvPr id="11" name="Picture 10"/>
            <p:cNvPicPr>
              <a:picLocks noChangeAspect="1"/>
            </p:cNvPicPr>
            <p:nvPr/>
          </p:nvPicPr>
          <p:blipFill>
            <a:blip r:embed="rId4"/>
            <a:stretch>
              <a:fillRect/>
            </a:stretch>
          </p:blipFill>
          <p:spPr>
            <a:xfrm rot="2142074">
              <a:off x="7741370" y="5459454"/>
              <a:ext cx="534072" cy="358729"/>
            </a:xfrm>
            <a:prstGeom prst="rect">
              <a:avLst/>
            </a:prstGeom>
          </p:spPr>
        </p:pic>
        <p:pic>
          <p:nvPicPr>
            <p:cNvPr id="12" name="Picture 11"/>
            <p:cNvPicPr>
              <a:picLocks noChangeAspect="1"/>
            </p:cNvPicPr>
            <p:nvPr/>
          </p:nvPicPr>
          <p:blipFill>
            <a:blip r:embed="rId3"/>
            <a:stretch>
              <a:fillRect/>
            </a:stretch>
          </p:blipFill>
          <p:spPr>
            <a:xfrm rot="1039687">
              <a:off x="865809" y="5706259"/>
              <a:ext cx="282679" cy="362682"/>
            </a:xfrm>
            <a:prstGeom prst="rect">
              <a:avLst/>
            </a:prstGeom>
          </p:spPr>
        </p:pic>
      </p:grpSp>
      <p:grpSp>
        <p:nvGrpSpPr>
          <p:cNvPr id="13" name="Group 12"/>
          <p:cNvGrpSpPr/>
          <p:nvPr/>
        </p:nvGrpSpPr>
        <p:grpSpPr>
          <a:xfrm rot="13516586">
            <a:off x="625143" y="2686666"/>
            <a:ext cx="7409633" cy="816141"/>
            <a:chOff x="865809" y="5400940"/>
            <a:chExt cx="7409633" cy="816141"/>
          </a:xfrm>
        </p:grpSpPr>
        <p:pic>
          <p:nvPicPr>
            <p:cNvPr id="14" name="Picture 13"/>
            <p:cNvPicPr>
              <a:picLocks noChangeAspect="1"/>
            </p:cNvPicPr>
            <p:nvPr/>
          </p:nvPicPr>
          <p:blipFill>
            <a:blip r:embed="rId3"/>
            <a:stretch>
              <a:fillRect/>
            </a:stretch>
          </p:blipFill>
          <p:spPr>
            <a:xfrm rot="2886115">
              <a:off x="4688845" y="5894401"/>
              <a:ext cx="282679" cy="362682"/>
            </a:xfrm>
            <a:prstGeom prst="rect">
              <a:avLst/>
            </a:prstGeom>
          </p:spPr>
        </p:pic>
        <p:pic>
          <p:nvPicPr>
            <p:cNvPr id="15" name="Picture 14"/>
            <p:cNvPicPr>
              <a:picLocks noChangeAspect="1"/>
            </p:cNvPicPr>
            <p:nvPr/>
          </p:nvPicPr>
          <p:blipFill>
            <a:blip r:embed="rId3"/>
            <a:stretch>
              <a:fillRect/>
            </a:stretch>
          </p:blipFill>
          <p:spPr>
            <a:xfrm rot="2886115">
              <a:off x="2907427" y="5455164"/>
              <a:ext cx="282679" cy="362682"/>
            </a:xfrm>
            <a:prstGeom prst="rect">
              <a:avLst/>
            </a:prstGeom>
          </p:spPr>
        </p:pic>
        <p:pic>
          <p:nvPicPr>
            <p:cNvPr id="16" name="Picture 15"/>
            <p:cNvPicPr>
              <a:picLocks noChangeAspect="1"/>
            </p:cNvPicPr>
            <p:nvPr/>
          </p:nvPicPr>
          <p:blipFill>
            <a:blip r:embed="rId3"/>
            <a:stretch>
              <a:fillRect/>
            </a:stretch>
          </p:blipFill>
          <p:spPr>
            <a:xfrm rot="2886115">
              <a:off x="5368496" y="5384085"/>
              <a:ext cx="282679" cy="362682"/>
            </a:xfrm>
            <a:prstGeom prst="rect">
              <a:avLst/>
            </a:prstGeom>
          </p:spPr>
        </p:pic>
        <p:pic>
          <p:nvPicPr>
            <p:cNvPr id="17" name="Picture 16"/>
            <p:cNvPicPr>
              <a:picLocks noChangeAspect="1"/>
            </p:cNvPicPr>
            <p:nvPr/>
          </p:nvPicPr>
          <p:blipFill>
            <a:blip r:embed="rId3"/>
            <a:stretch>
              <a:fillRect/>
            </a:stretch>
          </p:blipFill>
          <p:spPr>
            <a:xfrm rot="2886115">
              <a:off x="7618652" y="5841097"/>
              <a:ext cx="282679" cy="362682"/>
            </a:xfrm>
            <a:prstGeom prst="rect">
              <a:avLst/>
            </a:prstGeom>
          </p:spPr>
        </p:pic>
        <p:pic>
          <p:nvPicPr>
            <p:cNvPr id="18" name="Picture 17"/>
            <p:cNvPicPr>
              <a:picLocks noChangeAspect="1"/>
            </p:cNvPicPr>
            <p:nvPr/>
          </p:nvPicPr>
          <p:blipFill>
            <a:blip r:embed="rId4"/>
            <a:stretch>
              <a:fillRect/>
            </a:stretch>
          </p:blipFill>
          <p:spPr>
            <a:xfrm rot="2861707">
              <a:off x="1279461" y="5488611"/>
              <a:ext cx="534072" cy="358729"/>
            </a:xfrm>
            <a:prstGeom prst="rect">
              <a:avLst/>
            </a:prstGeom>
          </p:spPr>
        </p:pic>
        <p:pic>
          <p:nvPicPr>
            <p:cNvPr id="19" name="Picture 18"/>
            <p:cNvPicPr>
              <a:picLocks noChangeAspect="1"/>
            </p:cNvPicPr>
            <p:nvPr/>
          </p:nvPicPr>
          <p:blipFill>
            <a:blip r:embed="rId4"/>
            <a:stretch>
              <a:fillRect/>
            </a:stretch>
          </p:blipFill>
          <p:spPr>
            <a:xfrm rot="2142074">
              <a:off x="7741370" y="5459454"/>
              <a:ext cx="534072" cy="358729"/>
            </a:xfrm>
            <a:prstGeom prst="rect">
              <a:avLst/>
            </a:prstGeom>
          </p:spPr>
        </p:pic>
        <p:pic>
          <p:nvPicPr>
            <p:cNvPr id="20" name="Picture 19"/>
            <p:cNvPicPr>
              <a:picLocks noChangeAspect="1"/>
            </p:cNvPicPr>
            <p:nvPr/>
          </p:nvPicPr>
          <p:blipFill>
            <a:blip r:embed="rId3"/>
            <a:stretch>
              <a:fillRect/>
            </a:stretch>
          </p:blipFill>
          <p:spPr>
            <a:xfrm rot="1039687">
              <a:off x="865809" y="5706259"/>
              <a:ext cx="282679" cy="362682"/>
            </a:xfrm>
            <a:prstGeom prst="rect">
              <a:avLst/>
            </a:prstGeom>
          </p:spPr>
        </p:pic>
      </p:grpSp>
      <p:pic>
        <p:nvPicPr>
          <p:cNvPr id="21" name="Picture 20"/>
          <p:cNvPicPr>
            <a:picLocks noChangeAspect="1"/>
          </p:cNvPicPr>
          <p:nvPr/>
        </p:nvPicPr>
        <p:blipFill>
          <a:blip r:embed="rId5"/>
          <a:stretch>
            <a:fillRect/>
          </a:stretch>
        </p:blipFill>
        <p:spPr>
          <a:xfrm>
            <a:off x="0" y="0"/>
            <a:ext cx="1230217" cy="914400"/>
          </a:xfrm>
          <a:prstGeom prst="rect">
            <a:avLst/>
          </a:prstGeom>
        </p:spPr>
      </p:pic>
    </p:spTree>
    <p:extLst>
      <p:ext uri="{BB962C8B-B14F-4D97-AF65-F5344CB8AC3E}">
        <p14:creationId xmlns:p14="http://schemas.microsoft.com/office/powerpoint/2010/main" val="22560646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8"/>
          <p:cNvGrpSpPr/>
          <p:nvPr/>
        </p:nvGrpSpPr>
        <p:grpSpPr>
          <a:xfrm>
            <a:off x="80258" y="2291484"/>
            <a:ext cx="8983483" cy="2819400"/>
            <a:chOff x="-26126" y="1981200"/>
            <a:chExt cx="9170126" cy="2828109"/>
          </a:xfrm>
        </p:grpSpPr>
        <p:grpSp>
          <p:nvGrpSpPr>
            <p:cNvPr id="4" name="Group 7"/>
            <p:cNvGrpSpPr/>
            <p:nvPr/>
          </p:nvGrpSpPr>
          <p:grpSpPr>
            <a:xfrm>
              <a:off x="0" y="1981200"/>
              <a:ext cx="9144000" cy="2819400"/>
              <a:chOff x="152400" y="3429000"/>
              <a:chExt cx="7341130" cy="2286000"/>
            </a:xfrm>
          </p:grpSpPr>
          <p:pic>
            <p:nvPicPr>
              <p:cNvPr id="2" name="Picture 1"/>
              <p:cNvPicPr>
                <a:picLocks noChangeAspect="1"/>
              </p:cNvPicPr>
              <p:nvPr/>
            </p:nvPicPr>
            <p:blipFill>
              <a:blip r:embed="rId3"/>
              <a:stretch>
                <a:fillRect/>
              </a:stretch>
            </p:blipFill>
            <p:spPr>
              <a:xfrm>
                <a:off x="4758912" y="3429000"/>
                <a:ext cx="2734618" cy="2286000"/>
              </a:xfrm>
              <a:prstGeom prst="rect">
                <a:avLst/>
              </a:prstGeom>
            </p:spPr>
          </p:pic>
          <p:pic>
            <p:nvPicPr>
              <p:cNvPr id="10" name="Picture 9"/>
              <p:cNvPicPr>
                <a:picLocks noChangeAspect="1"/>
              </p:cNvPicPr>
              <p:nvPr/>
            </p:nvPicPr>
            <p:blipFill>
              <a:blip r:embed="rId4"/>
              <a:stretch>
                <a:fillRect/>
              </a:stretch>
            </p:blipFill>
            <p:spPr>
              <a:xfrm>
                <a:off x="152400" y="3429000"/>
                <a:ext cx="4612518" cy="2286000"/>
              </a:xfrm>
              <a:prstGeom prst="rect">
                <a:avLst/>
              </a:prstGeom>
            </p:spPr>
          </p:pic>
          <p:sp>
            <p:nvSpPr>
              <p:cNvPr id="28" name="Rectangle 27"/>
              <p:cNvSpPr/>
              <p:nvPr/>
            </p:nvSpPr>
            <p:spPr>
              <a:xfrm>
                <a:off x="2286000" y="4343400"/>
                <a:ext cx="381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flipV="1">
                <a:off x="2667000" y="3429000"/>
                <a:ext cx="2057400"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 name="Straight Arrow Connector 31"/>
              <p:cNvCxnSpPr/>
              <p:nvPr/>
            </p:nvCxnSpPr>
            <p:spPr>
              <a:xfrm>
                <a:off x="2667000" y="4648200"/>
                <a:ext cx="2057400" cy="1066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43" name="TextBox 42"/>
            <p:cNvSpPr txBox="1"/>
            <p:nvPr/>
          </p:nvSpPr>
          <p:spPr>
            <a:xfrm>
              <a:off x="-26126" y="4563088"/>
              <a:ext cx="1729961" cy="246221"/>
            </a:xfrm>
            <a:prstGeom prst="rect">
              <a:avLst/>
            </a:prstGeom>
            <a:noFill/>
          </p:spPr>
          <p:txBody>
            <a:bodyPr wrap="none" rtlCol="0">
              <a:spAutoFit/>
            </a:bodyPr>
            <a:lstStyle/>
            <a:p>
              <a:r>
                <a:rPr lang="en-US" sz="1000" i="1" dirty="0" smtClean="0">
                  <a:solidFill>
                    <a:schemeClr val="accent2">
                      <a:lumMod val="20000"/>
                      <a:lumOff val="80000"/>
                    </a:schemeClr>
                  </a:solidFill>
                  <a:latin typeface="Times New Roman" pitchFamily="18" charset="0"/>
                  <a:cs typeface="Times New Roman" pitchFamily="18" charset="0"/>
                </a:rPr>
                <a:t>https://lightpollutionmap.info/</a:t>
              </a:r>
              <a:endParaRPr lang="en-US" sz="1000" i="1" dirty="0">
                <a:solidFill>
                  <a:schemeClr val="accent2">
                    <a:lumMod val="20000"/>
                    <a:lumOff val="80000"/>
                  </a:schemeClr>
                </a:solidFill>
                <a:latin typeface="Times New Roman" pitchFamily="18" charset="0"/>
                <a:cs typeface="Times New Roman" pitchFamily="18" charset="0"/>
              </a:endParaRPr>
            </a:p>
          </p:txBody>
        </p:sp>
      </p:grpSp>
      <p:sp>
        <p:nvSpPr>
          <p:cNvPr id="11" name="Slide Number Placeholder 10"/>
          <p:cNvSpPr>
            <a:spLocks noGrp="1"/>
          </p:cNvSpPr>
          <p:nvPr>
            <p:ph type="sldNum" sz="quarter" idx="12"/>
          </p:nvPr>
        </p:nvSpPr>
        <p:spPr/>
        <p:txBody>
          <a:bodyPr/>
          <a:lstStyle/>
          <a:p>
            <a:fld id="{B6F15528-21DE-4FAA-801E-634DDDAF4B2B}" type="slidenum">
              <a:rPr lang="en-US" smtClean="0"/>
              <a:pPr/>
              <a:t>51</a:t>
            </a:fld>
            <a:endParaRPr lang="en-US" dirty="0"/>
          </a:p>
        </p:txBody>
      </p:sp>
      <p:sp>
        <p:nvSpPr>
          <p:cNvPr id="31" name="Title 1"/>
          <p:cNvSpPr txBox="1">
            <a:spLocks/>
          </p:cNvSpPr>
          <p:nvPr/>
        </p:nvSpPr>
        <p:spPr>
          <a:xfrm>
            <a:off x="457200" y="274638"/>
            <a:ext cx="8229600" cy="7159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A Call to Action</a:t>
            </a:r>
            <a:endParaRPr lang="en-US" dirty="0"/>
          </a:p>
        </p:txBody>
      </p:sp>
      <p:pic>
        <p:nvPicPr>
          <p:cNvPr id="17" name="Picture 2"/>
          <p:cNvPicPr>
            <a:picLocks noChangeAspect="1" noChangeArrowheads="1"/>
          </p:cNvPicPr>
          <p:nvPr/>
        </p:nvPicPr>
        <p:blipFill>
          <a:blip r:embed="rId5" cstate="print"/>
          <a:srcRect/>
          <a:stretch>
            <a:fillRect/>
          </a:stretch>
        </p:blipFill>
        <p:spPr bwMode="auto">
          <a:xfrm>
            <a:off x="7239000" y="1"/>
            <a:ext cx="1905000" cy="765772"/>
          </a:xfrm>
          <a:prstGeom prst="rect">
            <a:avLst/>
          </a:prstGeom>
          <a:noFill/>
          <a:ln w="9525">
            <a:noFill/>
            <a:miter lim="800000"/>
            <a:headEnd/>
            <a:tailEnd/>
          </a:ln>
          <a:effectLst/>
        </p:spPr>
      </p:pic>
    </p:spTree>
    <p:extLst>
      <p:ext uri="{BB962C8B-B14F-4D97-AF65-F5344CB8AC3E}">
        <p14:creationId xmlns:p14="http://schemas.microsoft.com/office/powerpoint/2010/main" val="12836747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5232" y="0"/>
            <a:ext cx="9118768" cy="6858000"/>
          </a:xfrm>
          <a:prstGeom prst="rect">
            <a:avLst/>
          </a:prstGeom>
        </p:spPr>
      </p:pic>
      <p:sp>
        <p:nvSpPr>
          <p:cNvPr id="11" name="Slide Number Placeholder 10"/>
          <p:cNvSpPr>
            <a:spLocks noGrp="1"/>
          </p:cNvSpPr>
          <p:nvPr>
            <p:ph type="sldNum" sz="quarter" idx="12"/>
          </p:nvPr>
        </p:nvSpPr>
        <p:spPr/>
        <p:txBody>
          <a:bodyPr/>
          <a:lstStyle/>
          <a:p>
            <a:fld id="{B6F15528-21DE-4FAA-801E-634DDDAF4B2B}" type="slidenum">
              <a:rPr lang="en-US" smtClean="0"/>
              <a:pPr/>
              <a:t>52</a:t>
            </a:fld>
            <a:endParaRPr lang="en-US" dirty="0"/>
          </a:p>
        </p:txBody>
      </p:sp>
      <p:sp>
        <p:nvSpPr>
          <p:cNvPr id="7" name="Oval 6"/>
          <p:cNvSpPr/>
          <p:nvPr/>
        </p:nvSpPr>
        <p:spPr>
          <a:xfrm>
            <a:off x="4800600" y="1219200"/>
            <a:ext cx="152400" cy="152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800600" y="32004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50982" y="1219200"/>
            <a:ext cx="182418" cy="1524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3687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53</a:t>
            </a:fld>
            <a:endParaRPr lang="en-US"/>
          </a:p>
        </p:txBody>
      </p:sp>
      <p:sp>
        <p:nvSpPr>
          <p:cNvPr id="8" name="Rectangle 7"/>
          <p:cNvSpPr/>
          <p:nvPr/>
        </p:nvSpPr>
        <p:spPr>
          <a:xfrm>
            <a:off x="-9526" y="1661734"/>
            <a:ext cx="8973989" cy="4401205"/>
          </a:xfrm>
          <a:prstGeom prst="rect">
            <a:avLst/>
          </a:prstGeom>
        </p:spPr>
        <p:txBody>
          <a:bodyPr wrap="square">
            <a:spAutoFit/>
          </a:bodyPr>
          <a:lstStyle/>
          <a:p>
            <a:pPr algn="ctr"/>
            <a:r>
              <a:rPr lang="en-US" sz="4000" dirty="0" smtClean="0">
                <a:solidFill>
                  <a:srgbClr val="000000"/>
                </a:solidFill>
                <a:latin typeface="Centaur" panose="02030504050205020304" pitchFamily="18" charset="0"/>
              </a:rPr>
              <a:t>“We can no longer afford to consider air and water common property, free to be abused by anyone without regard to the consequences. Instead, we should begin now to treat them as scare resources, which we are no more free to contaminate than we are free to throw garbage into our neighbors yard.”</a:t>
            </a:r>
            <a:endParaRPr lang="en-US" sz="4000" dirty="0">
              <a:solidFill>
                <a:srgbClr val="000000"/>
              </a:solidFill>
              <a:latin typeface="Centaur" panose="02030504050205020304" pitchFamily="18" charset="0"/>
            </a:endParaRPr>
          </a:p>
        </p:txBody>
      </p:sp>
      <p:pic>
        <p:nvPicPr>
          <p:cNvPr id="10" name="Picture 9"/>
          <p:cNvPicPr>
            <a:picLocks noChangeAspect="1"/>
          </p:cNvPicPr>
          <p:nvPr/>
        </p:nvPicPr>
        <p:blipFill>
          <a:blip r:embed="rId2"/>
          <a:stretch>
            <a:fillRect/>
          </a:stretch>
        </p:blipFill>
        <p:spPr>
          <a:xfrm rot="2886115">
            <a:off x="3069143" y="118792"/>
            <a:ext cx="282679" cy="362682"/>
          </a:xfrm>
          <a:prstGeom prst="rect">
            <a:avLst/>
          </a:prstGeom>
        </p:spPr>
      </p:pic>
      <p:sp>
        <p:nvSpPr>
          <p:cNvPr id="11" name="Title 1"/>
          <p:cNvSpPr txBox="1">
            <a:spLocks/>
          </p:cNvSpPr>
          <p:nvPr/>
        </p:nvSpPr>
        <p:spPr>
          <a:xfrm>
            <a:off x="315997" y="534027"/>
            <a:ext cx="8322944" cy="59463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200" b="1" i="0" u="sng" strike="noStrike" kern="1200" cap="none" spc="0" normalizeH="0" baseline="0" noProof="0" dirty="0" smtClean="0">
                <a:ln>
                  <a:noFill/>
                </a:ln>
                <a:solidFill>
                  <a:srgbClr val="FF0000"/>
                </a:solidFill>
                <a:effectLst/>
                <a:uLnTx/>
                <a:uFillTx/>
                <a:latin typeface="Centaur" panose="02030504050205020304" pitchFamily="18" charset="0"/>
                <a:ea typeface="+mj-ea"/>
                <a:cs typeface="+mj-cs"/>
              </a:rPr>
              <a:t>Milkweed, Monarchs, </a:t>
            </a:r>
            <a:r>
              <a:rPr kumimoji="0" lang="en-US" sz="4200" b="1" i="0" u="sng" strike="noStrike" kern="1200" cap="none" spc="0" normalizeH="0" baseline="0" noProof="0" dirty="0">
                <a:ln>
                  <a:noFill/>
                </a:ln>
                <a:solidFill>
                  <a:srgbClr val="FF0000"/>
                </a:solidFill>
                <a:effectLst/>
                <a:uLnTx/>
                <a:uFillTx/>
                <a:latin typeface="Centaur" panose="02030504050205020304" pitchFamily="18" charset="0"/>
                <a:ea typeface="+mj-ea"/>
                <a:cs typeface="+mj-cs"/>
              </a:rPr>
              <a:t>and the Milky Way</a:t>
            </a:r>
          </a:p>
        </p:txBody>
      </p:sp>
      <p:pic>
        <p:nvPicPr>
          <p:cNvPr id="12" name="Picture 11"/>
          <p:cNvPicPr>
            <a:picLocks noChangeAspect="1"/>
          </p:cNvPicPr>
          <p:nvPr/>
        </p:nvPicPr>
        <p:blipFill>
          <a:blip r:embed="rId2"/>
          <a:stretch>
            <a:fillRect/>
          </a:stretch>
        </p:blipFill>
        <p:spPr>
          <a:xfrm rot="1039687">
            <a:off x="1027525" y="369887"/>
            <a:ext cx="282679" cy="362682"/>
          </a:xfrm>
          <a:prstGeom prst="rect">
            <a:avLst/>
          </a:prstGeom>
        </p:spPr>
      </p:pic>
      <p:pic>
        <p:nvPicPr>
          <p:cNvPr id="13" name="Picture 12"/>
          <p:cNvPicPr>
            <a:picLocks noChangeAspect="1"/>
          </p:cNvPicPr>
          <p:nvPr/>
        </p:nvPicPr>
        <p:blipFill>
          <a:blip r:embed="rId2"/>
          <a:stretch>
            <a:fillRect/>
          </a:stretch>
        </p:blipFill>
        <p:spPr>
          <a:xfrm rot="2886115">
            <a:off x="7456329" y="254394"/>
            <a:ext cx="282679" cy="362682"/>
          </a:xfrm>
          <a:prstGeom prst="rect">
            <a:avLst/>
          </a:prstGeom>
        </p:spPr>
      </p:pic>
      <p:pic>
        <p:nvPicPr>
          <p:cNvPr id="14" name="Picture 13"/>
          <p:cNvPicPr>
            <a:picLocks noChangeAspect="1"/>
          </p:cNvPicPr>
          <p:nvPr/>
        </p:nvPicPr>
        <p:blipFill>
          <a:blip r:embed="rId3"/>
          <a:stretch>
            <a:fillRect/>
          </a:stretch>
        </p:blipFill>
        <p:spPr>
          <a:xfrm rot="2861707">
            <a:off x="1441177" y="152239"/>
            <a:ext cx="534072" cy="358729"/>
          </a:xfrm>
          <a:prstGeom prst="rect">
            <a:avLst/>
          </a:prstGeom>
        </p:spPr>
      </p:pic>
      <p:pic>
        <p:nvPicPr>
          <p:cNvPr id="15" name="Picture 14"/>
          <p:cNvPicPr>
            <a:picLocks noChangeAspect="1"/>
          </p:cNvPicPr>
          <p:nvPr/>
        </p:nvPicPr>
        <p:blipFill>
          <a:blip r:embed="rId3"/>
          <a:stretch>
            <a:fillRect/>
          </a:stretch>
        </p:blipFill>
        <p:spPr>
          <a:xfrm rot="2142074">
            <a:off x="7903086" y="123082"/>
            <a:ext cx="534072" cy="358729"/>
          </a:xfrm>
          <a:prstGeom prst="rect">
            <a:avLst/>
          </a:prstGeom>
        </p:spPr>
      </p:pic>
    </p:spTree>
    <p:extLst>
      <p:ext uri="{BB962C8B-B14F-4D97-AF65-F5344CB8AC3E}">
        <p14:creationId xmlns:p14="http://schemas.microsoft.com/office/powerpoint/2010/main" val="314519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rot="2886115">
            <a:off x="4850561" y="558029"/>
            <a:ext cx="282679" cy="362682"/>
          </a:xfrm>
          <a:prstGeom prst="rect">
            <a:avLst/>
          </a:prstGeom>
        </p:spPr>
      </p:pic>
      <p:pic>
        <p:nvPicPr>
          <p:cNvPr id="25" name="Picture 24"/>
          <p:cNvPicPr>
            <a:picLocks noChangeAspect="1"/>
          </p:cNvPicPr>
          <p:nvPr/>
        </p:nvPicPr>
        <p:blipFill>
          <a:blip r:embed="rId2"/>
          <a:stretch>
            <a:fillRect/>
          </a:stretch>
        </p:blipFill>
        <p:spPr>
          <a:xfrm rot="2886115">
            <a:off x="3069143" y="118792"/>
            <a:ext cx="282679" cy="362682"/>
          </a:xfrm>
          <a:prstGeom prst="rect">
            <a:avLst/>
          </a:prstGeom>
        </p:spPr>
      </p:pic>
      <p:pic>
        <p:nvPicPr>
          <p:cNvPr id="24" name="Picture 23"/>
          <p:cNvPicPr>
            <a:picLocks noChangeAspect="1"/>
          </p:cNvPicPr>
          <p:nvPr/>
        </p:nvPicPr>
        <p:blipFill>
          <a:blip r:embed="rId2"/>
          <a:stretch>
            <a:fillRect/>
          </a:stretch>
        </p:blipFill>
        <p:spPr>
          <a:xfrm rot="2886115">
            <a:off x="5530212" y="47713"/>
            <a:ext cx="282679" cy="362682"/>
          </a:xfrm>
          <a:prstGeom prst="rect">
            <a:avLst/>
          </a:prstGeom>
        </p:spPr>
      </p:pic>
      <p:pic>
        <p:nvPicPr>
          <p:cNvPr id="20" name="Picture 19"/>
          <p:cNvPicPr>
            <a:picLocks noChangeAspect="1"/>
          </p:cNvPicPr>
          <p:nvPr/>
        </p:nvPicPr>
        <p:blipFill>
          <a:blip r:embed="rId2"/>
          <a:stretch>
            <a:fillRect/>
          </a:stretch>
        </p:blipFill>
        <p:spPr>
          <a:xfrm rot="2886115">
            <a:off x="7780368" y="504725"/>
            <a:ext cx="282679" cy="362682"/>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54</a:t>
            </a:fld>
            <a:endParaRPr lang="en-US"/>
          </a:p>
        </p:txBody>
      </p:sp>
      <p:grpSp>
        <p:nvGrpSpPr>
          <p:cNvPr id="18" name="Group 17"/>
          <p:cNvGrpSpPr/>
          <p:nvPr/>
        </p:nvGrpSpPr>
        <p:grpSpPr>
          <a:xfrm>
            <a:off x="6099269" y="914400"/>
            <a:ext cx="2587531" cy="5807075"/>
            <a:chOff x="6099269" y="914400"/>
            <a:chExt cx="2587531" cy="5807075"/>
          </a:xfrm>
        </p:grpSpPr>
        <p:pic>
          <p:nvPicPr>
            <p:cNvPr id="5" name="Picture 4"/>
            <p:cNvPicPr>
              <a:picLocks noChangeAspect="1"/>
            </p:cNvPicPr>
            <p:nvPr/>
          </p:nvPicPr>
          <p:blipFill>
            <a:blip r:embed="rId3"/>
            <a:stretch>
              <a:fillRect/>
            </a:stretch>
          </p:blipFill>
          <p:spPr>
            <a:xfrm>
              <a:off x="6099269" y="914400"/>
              <a:ext cx="2587531" cy="3898013"/>
            </a:xfrm>
            <a:prstGeom prst="rect">
              <a:avLst/>
            </a:prstGeom>
          </p:spPr>
        </p:pic>
        <p:pic>
          <p:nvPicPr>
            <p:cNvPr id="8" name="Picture 7"/>
            <p:cNvPicPr>
              <a:picLocks noChangeAspect="1"/>
            </p:cNvPicPr>
            <p:nvPr/>
          </p:nvPicPr>
          <p:blipFill>
            <a:blip r:embed="rId4"/>
            <a:stretch>
              <a:fillRect/>
            </a:stretch>
          </p:blipFill>
          <p:spPr>
            <a:xfrm>
              <a:off x="6553200" y="4887656"/>
              <a:ext cx="1852871" cy="1833819"/>
            </a:xfrm>
            <a:prstGeom prst="rect">
              <a:avLst/>
            </a:prstGeom>
          </p:spPr>
        </p:pic>
      </p:grpSp>
      <p:grpSp>
        <p:nvGrpSpPr>
          <p:cNvPr id="17" name="Group 16"/>
          <p:cNvGrpSpPr/>
          <p:nvPr/>
        </p:nvGrpSpPr>
        <p:grpSpPr>
          <a:xfrm>
            <a:off x="3279674" y="914400"/>
            <a:ext cx="2621244" cy="5826125"/>
            <a:chOff x="3279674" y="914400"/>
            <a:chExt cx="2621244" cy="5826125"/>
          </a:xfrm>
        </p:grpSpPr>
        <p:pic>
          <p:nvPicPr>
            <p:cNvPr id="4" name="Picture 3"/>
            <p:cNvPicPr>
              <a:picLocks noChangeAspect="1"/>
            </p:cNvPicPr>
            <p:nvPr/>
          </p:nvPicPr>
          <p:blipFill>
            <a:blip r:embed="rId5"/>
            <a:stretch>
              <a:fillRect/>
            </a:stretch>
          </p:blipFill>
          <p:spPr>
            <a:xfrm>
              <a:off x="3279674" y="914400"/>
              <a:ext cx="2621244" cy="3898013"/>
            </a:xfrm>
            <a:prstGeom prst="rect">
              <a:avLst/>
            </a:prstGeom>
          </p:spPr>
        </p:pic>
        <p:pic>
          <p:nvPicPr>
            <p:cNvPr id="14" name="Picture 13"/>
            <p:cNvPicPr>
              <a:picLocks noChangeAspect="1"/>
            </p:cNvPicPr>
            <p:nvPr/>
          </p:nvPicPr>
          <p:blipFill>
            <a:blip r:embed="rId6"/>
            <a:stretch>
              <a:fillRect/>
            </a:stretch>
          </p:blipFill>
          <p:spPr>
            <a:xfrm>
              <a:off x="3733800" y="4934484"/>
              <a:ext cx="1905002" cy="1806041"/>
            </a:xfrm>
            <a:prstGeom prst="rect">
              <a:avLst/>
            </a:prstGeom>
          </p:spPr>
        </p:pic>
      </p:grpSp>
      <p:grpSp>
        <p:nvGrpSpPr>
          <p:cNvPr id="16" name="Group 15"/>
          <p:cNvGrpSpPr/>
          <p:nvPr/>
        </p:nvGrpSpPr>
        <p:grpSpPr>
          <a:xfrm>
            <a:off x="304800" y="914400"/>
            <a:ext cx="2590800" cy="5854700"/>
            <a:chOff x="304800" y="914400"/>
            <a:chExt cx="2590800" cy="5854700"/>
          </a:xfrm>
        </p:grpSpPr>
        <p:pic>
          <p:nvPicPr>
            <p:cNvPr id="11" name="Picture 10"/>
            <p:cNvPicPr>
              <a:picLocks noChangeAspect="1"/>
            </p:cNvPicPr>
            <p:nvPr/>
          </p:nvPicPr>
          <p:blipFill>
            <a:blip r:embed="rId7"/>
            <a:stretch>
              <a:fillRect/>
            </a:stretch>
          </p:blipFill>
          <p:spPr>
            <a:xfrm>
              <a:off x="304800" y="914400"/>
              <a:ext cx="2590800" cy="3898013"/>
            </a:xfrm>
            <a:prstGeom prst="rect">
              <a:avLst/>
            </a:prstGeom>
          </p:spPr>
        </p:pic>
        <p:pic>
          <p:nvPicPr>
            <p:cNvPr id="15" name="Picture 14"/>
            <p:cNvPicPr>
              <a:picLocks noChangeAspect="1"/>
            </p:cNvPicPr>
            <p:nvPr/>
          </p:nvPicPr>
          <p:blipFill>
            <a:blip r:embed="rId8"/>
            <a:stretch>
              <a:fillRect/>
            </a:stretch>
          </p:blipFill>
          <p:spPr>
            <a:xfrm>
              <a:off x="609600" y="4971013"/>
              <a:ext cx="1905000" cy="1798087"/>
            </a:xfrm>
            <a:prstGeom prst="rect">
              <a:avLst/>
            </a:prstGeom>
          </p:spPr>
        </p:pic>
      </p:grpSp>
      <p:pic>
        <p:nvPicPr>
          <p:cNvPr id="19" name="Picture 18"/>
          <p:cNvPicPr>
            <a:picLocks noChangeAspect="1"/>
          </p:cNvPicPr>
          <p:nvPr/>
        </p:nvPicPr>
        <p:blipFill>
          <a:blip r:embed="rId9"/>
          <a:stretch>
            <a:fillRect/>
          </a:stretch>
        </p:blipFill>
        <p:spPr>
          <a:xfrm rot="2861707">
            <a:off x="1441177" y="152239"/>
            <a:ext cx="534072" cy="358729"/>
          </a:xfrm>
          <a:prstGeom prst="rect">
            <a:avLst/>
          </a:prstGeom>
        </p:spPr>
      </p:pic>
      <p:pic>
        <p:nvPicPr>
          <p:cNvPr id="21" name="Picture 20"/>
          <p:cNvPicPr>
            <a:picLocks noChangeAspect="1"/>
          </p:cNvPicPr>
          <p:nvPr/>
        </p:nvPicPr>
        <p:blipFill>
          <a:blip r:embed="rId9"/>
          <a:stretch>
            <a:fillRect/>
          </a:stretch>
        </p:blipFill>
        <p:spPr>
          <a:xfrm rot="2142074">
            <a:off x="7903086" y="123082"/>
            <a:ext cx="534072" cy="358729"/>
          </a:xfrm>
          <a:prstGeom prst="rect">
            <a:avLst/>
          </a:prstGeom>
        </p:spPr>
      </p:pic>
      <p:pic>
        <p:nvPicPr>
          <p:cNvPr id="26" name="Picture 25"/>
          <p:cNvPicPr>
            <a:picLocks noChangeAspect="1"/>
          </p:cNvPicPr>
          <p:nvPr/>
        </p:nvPicPr>
        <p:blipFill>
          <a:blip r:embed="rId2"/>
          <a:stretch>
            <a:fillRect/>
          </a:stretch>
        </p:blipFill>
        <p:spPr>
          <a:xfrm rot="1039687">
            <a:off x="1027525" y="369887"/>
            <a:ext cx="282679" cy="362682"/>
          </a:xfrm>
          <a:prstGeom prst="rect">
            <a:avLst/>
          </a:prstGeom>
        </p:spPr>
      </p:pic>
      <p:sp>
        <p:nvSpPr>
          <p:cNvPr id="12" name="Title 1"/>
          <p:cNvSpPr txBox="1">
            <a:spLocks/>
          </p:cNvSpPr>
          <p:nvPr/>
        </p:nvSpPr>
        <p:spPr>
          <a:xfrm>
            <a:off x="129309" y="76200"/>
            <a:ext cx="8848436" cy="59463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200" b="1" i="0" u="sng" strike="noStrike" kern="1200" cap="none" spc="0" normalizeH="0" baseline="0" noProof="0" dirty="0" smtClean="0">
                <a:ln>
                  <a:noFill/>
                </a:ln>
                <a:solidFill>
                  <a:srgbClr val="FF0000"/>
                </a:solidFill>
                <a:effectLst/>
                <a:uLnTx/>
                <a:uFillTx/>
                <a:latin typeface="Centaur" panose="02030504050205020304" pitchFamily="18" charset="0"/>
                <a:ea typeface="+mj-ea"/>
                <a:cs typeface="+mj-cs"/>
              </a:rPr>
              <a:t>Milkweed, Monarchs, </a:t>
            </a:r>
            <a:r>
              <a:rPr kumimoji="0" lang="en-US" sz="4200" b="1" i="0" u="sng" strike="noStrike" kern="1200" cap="none" spc="0" normalizeH="0" baseline="0" noProof="0" dirty="0">
                <a:ln>
                  <a:noFill/>
                </a:ln>
                <a:solidFill>
                  <a:srgbClr val="FF0000"/>
                </a:solidFill>
                <a:effectLst/>
                <a:uLnTx/>
                <a:uFillTx/>
                <a:latin typeface="Centaur" panose="02030504050205020304" pitchFamily="18" charset="0"/>
                <a:ea typeface="+mj-ea"/>
                <a:cs typeface="+mj-cs"/>
              </a:rPr>
              <a:t>and the Milky Way</a:t>
            </a:r>
          </a:p>
        </p:txBody>
      </p:sp>
    </p:spTree>
    <p:extLst>
      <p:ext uri="{BB962C8B-B14F-4D97-AF65-F5344CB8AC3E}">
        <p14:creationId xmlns:p14="http://schemas.microsoft.com/office/powerpoint/2010/main" val="297844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B6F15528-21DE-4FAA-801E-634DDDAF4B2B}" type="slidenum">
              <a:rPr lang="en-US" smtClean="0"/>
              <a:pPr/>
              <a:t>55</a:t>
            </a:fld>
            <a:endParaRPr lang="en-US" dirty="0"/>
          </a:p>
        </p:txBody>
      </p:sp>
      <p:sp>
        <p:nvSpPr>
          <p:cNvPr id="9" name="Title 1"/>
          <p:cNvSpPr txBox="1">
            <a:spLocks/>
          </p:cNvSpPr>
          <p:nvPr/>
        </p:nvSpPr>
        <p:spPr>
          <a:xfrm>
            <a:off x="1143000" y="2590800"/>
            <a:ext cx="69342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1" i="0" u="sng" strike="noStrike" kern="1200" cap="none" spc="0" normalizeH="0" baseline="0" noProof="0" dirty="0" smtClean="0">
                <a:ln>
                  <a:noFill/>
                </a:ln>
                <a:solidFill>
                  <a:srgbClr val="FF0000"/>
                </a:solidFill>
                <a:effectLst/>
                <a:uLnTx/>
                <a:uFillTx/>
                <a:latin typeface="Centaur" panose="02030504050205020304" pitchFamily="18" charset="0"/>
                <a:ea typeface="+mj-ea"/>
                <a:cs typeface="+mj-cs"/>
              </a:rPr>
              <a:t>Extra Slides</a:t>
            </a:r>
            <a:endParaRPr kumimoji="0" lang="en-US" sz="6600" b="1" i="0" u="sng" strike="noStrike" kern="1200" cap="none" spc="0" normalizeH="0" baseline="0" noProof="0" dirty="0">
              <a:ln>
                <a:noFill/>
              </a:ln>
              <a:solidFill>
                <a:srgbClr val="FF0000"/>
              </a:solidFill>
              <a:effectLst/>
              <a:uLnTx/>
              <a:uFillTx/>
              <a:latin typeface="Centaur" panose="02030504050205020304" pitchFamily="18" charset="0"/>
              <a:ea typeface="+mj-ea"/>
              <a:cs typeface="+mj-cs"/>
            </a:endParaRPr>
          </a:p>
        </p:txBody>
      </p:sp>
    </p:spTree>
    <p:extLst>
      <p:ext uri="{BB962C8B-B14F-4D97-AF65-F5344CB8AC3E}">
        <p14:creationId xmlns:p14="http://schemas.microsoft.com/office/powerpoint/2010/main" val="7021777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2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27" y="0"/>
            <a:ext cx="97777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56</a:t>
            </a:fld>
            <a:endParaRPr lang="en-US"/>
          </a:p>
        </p:txBody>
      </p:sp>
      <p:pic>
        <p:nvPicPr>
          <p:cNvPr id="9"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sp>
        <p:nvSpPr>
          <p:cNvPr id="2" name="Rectangle 1"/>
          <p:cNvSpPr/>
          <p:nvPr/>
        </p:nvSpPr>
        <p:spPr>
          <a:xfrm>
            <a:off x="228600" y="1042729"/>
            <a:ext cx="8632371" cy="2554545"/>
          </a:xfrm>
          <a:prstGeom prst="rect">
            <a:avLst/>
          </a:prstGeom>
        </p:spPr>
        <p:txBody>
          <a:bodyPr wrap="square">
            <a:spAutoFit/>
          </a:bodyPr>
          <a:lstStyle/>
          <a:p>
            <a:pPr algn="ctr"/>
            <a:r>
              <a:rPr lang="en-US" sz="3200" dirty="0">
                <a:latin typeface="Centaur" panose="02030504050205020304" pitchFamily="18" charset="0"/>
              </a:rPr>
              <a:t>The mission of </a:t>
            </a:r>
            <a:r>
              <a:rPr lang="en-US" sz="3200" dirty="0" err="1">
                <a:latin typeface="Centaur" panose="02030504050205020304" pitchFamily="18" charset="0"/>
              </a:rPr>
              <a:t>DarkSky</a:t>
            </a:r>
            <a:r>
              <a:rPr lang="en-US" sz="3200" dirty="0">
                <a:latin typeface="Centaur" panose="02030504050205020304" pitchFamily="18" charset="0"/>
              </a:rPr>
              <a:t> Missouri is to </a:t>
            </a:r>
            <a:r>
              <a:rPr lang="en-US" sz="3200" u="sng" dirty="0">
                <a:latin typeface="Centaur" panose="02030504050205020304" pitchFamily="18" charset="0"/>
              </a:rPr>
              <a:t>raise awareness </a:t>
            </a:r>
            <a:r>
              <a:rPr lang="en-US" sz="3200" dirty="0">
                <a:latin typeface="Centaur" panose="02030504050205020304" pitchFamily="18" charset="0"/>
              </a:rPr>
              <a:t>about light pollution issues in Missouri, </a:t>
            </a:r>
            <a:r>
              <a:rPr lang="en-US" sz="3200" u="sng" dirty="0">
                <a:latin typeface="Centaur" panose="02030504050205020304" pitchFamily="18" charset="0"/>
              </a:rPr>
              <a:t>promote quality outdoor lighting</a:t>
            </a:r>
            <a:r>
              <a:rPr lang="en-US" sz="3200" dirty="0">
                <a:latin typeface="Centaur" panose="02030504050205020304" pitchFamily="18" charset="0"/>
              </a:rPr>
              <a:t>, </a:t>
            </a:r>
            <a:r>
              <a:rPr lang="en-US" sz="3200" u="sng" dirty="0">
                <a:latin typeface="Centaur" panose="02030504050205020304" pitchFamily="18" charset="0"/>
              </a:rPr>
              <a:t>protect our natural environment </a:t>
            </a:r>
            <a:r>
              <a:rPr lang="en-US" sz="3200" dirty="0">
                <a:latin typeface="Centaur" panose="02030504050205020304" pitchFamily="18" charset="0"/>
              </a:rPr>
              <a:t>and our beautiful night sky, and </a:t>
            </a:r>
            <a:r>
              <a:rPr lang="en-US" sz="3200" u="sng" dirty="0">
                <a:latin typeface="Centaur" panose="02030504050205020304" pitchFamily="18" charset="0"/>
              </a:rPr>
              <a:t>educate</a:t>
            </a:r>
            <a:r>
              <a:rPr lang="en-US" sz="3200" dirty="0">
                <a:latin typeface="Centaur" panose="02030504050205020304" pitchFamily="18" charset="0"/>
              </a:rPr>
              <a:t> the public how reducing light pollution can lower energy costs.</a:t>
            </a:r>
          </a:p>
        </p:txBody>
      </p:sp>
      <p:pic>
        <p:nvPicPr>
          <p:cNvPr id="8" name="Picture 7"/>
          <p:cNvPicPr>
            <a:picLocks noChangeAspect="1"/>
          </p:cNvPicPr>
          <p:nvPr/>
        </p:nvPicPr>
        <p:blipFill>
          <a:blip r:embed="rId4"/>
          <a:stretch>
            <a:fillRect/>
          </a:stretch>
        </p:blipFill>
        <p:spPr>
          <a:xfrm>
            <a:off x="228600" y="3801803"/>
            <a:ext cx="3336871" cy="2810718"/>
          </a:xfrm>
          <a:prstGeom prst="rect">
            <a:avLst/>
          </a:prstGeom>
        </p:spPr>
      </p:pic>
      <p:grpSp>
        <p:nvGrpSpPr>
          <p:cNvPr id="10" name="Group 9"/>
          <p:cNvGrpSpPr/>
          <p:nvPr/>
        </p:nvGrpSpPr>
        <p:grpSpPr>
          <a:xfrm>
            <a:off x="5029200" y="3726860"/>
            <a:ext cx="3329260" cy="3036111"/>
            <a:chOff x="5029200" y="3726860"/>
            <a:chExt cx="3329260" cy="3036111"/>
          </a:xfrm>
        </p:grpSpPr>
        <p:pic>
          <p:nvPicPr>
            <p:cNvPr id="3" name="Picture 2"/>
            <p:cNvPicPr>
              <a:picLocks noChangeAspect="1"/>
            </p:cNvPicPr>
            <p:nvPr/>
          </p:nvPicPr>
          <p:blipFill>
            <a:blip r:embed="rId5"/>
            <a:stretch>
              <a:fillRect/>
            </a:stretch>
          </p:blipFill>
          <p:spPr>
            <a:xfrm>
              <a:off x="5029200" y="3726860"/>
              <a:ext cx="3329260" cy="2916141"/>
            </a:xfrm>
            <a:prstGeom prst="rect">
              <a:avLst/>
            </a:prstGeom>
          </p:spPr>
        </p:pic>
        <p:sp>
          <p:nvSpPr>
            <p:cNvPr id="5" name="TextBox 4"/>
            <p:cNvSpPr txBox="1"/>
            <p:nvPr/>
          </p:nvSpPr>
          <p:spPr>
            <a:xfrm>
              <a:off x="5791200" y="6332084"/>
              <a:ext cx="1925527" cy="430887"/>
            </a:xfrm>
            <a:prstGeom prst="rect">
              <a:avLst/>
            </a:prstGeom>
            <a:noFill/>
          </p:spPr>
          <p:txBody>
            <a:bodyPr wrap="none" rtlCol="0">
              <a:spAutoFit/>
            </a:bodyPr>
            <a:lstStyle/>
            <a:p>
              <a:r>
                <a:rPr lang="en-US" sz="2200" dirty="0">
                  <a:latin typeface="Centaur" panose="02030504050205020304" pitchFamily="18" charset="0"/>
                </a:rPr>
                <a:t>Operating Zones</a:t>
              </a:r>
            </a:p>
          </p:txBody>
        </p:sp>
      </p:grpSp>
      <p:pic>
        <p:nvPicPr>
          <p:cNvPr id="11" name="Picture 10"/>
          <p:cNvPicPr>
            <a:picLocks noChangeAspect="1"/>
          </p:cNvPicPr>
          <p:nvPr/>
        </p:nvPicPr>
        <p:blipFill>
          <a:blip r:embed="rId6" cstate="print"/>
          <a:stretch>
            <a:fillRect/>
          </a:stretch>
        </p:blipFill>
        <p:spPr>
          <a:xfrm rot="2886115">
            <a:off x="4850561" y="558029"/>
            <a:ext cx="282679" cy="362682"/>
          </a:xfrm>
          <a:prstGeom prst="rect">
            <a:avLst/>
          </a:prstGeom>
        </p:spPr>
      </p:pic>
      <p:pic>
        <p:nvPicPr>
          <p:cNvPr id="12" name="Picture 11"/>
          <p:cNvPicPr>
            <a:picLocks noChangeAspect="1"/>
          </p:cNvPicPr>
          <p:nvPr/>
        </p:nvPicPr>
        <p:blipFill>
          <a:blip r:embed="rId6" cstate="print"/>
          <a:stretch>
            <a:fillRect/>
          </a:stretch>
        </p:blipFill>
        <p:spPr>
          <a:xfrm rot="2886115">
            <a:off x="3069143" y="118792"/>
            <a:ext cx="282679" cy="362682"/>
          </a:xfrm>
          <a:prstGeom prst="rect">
            <a:avLst/>
          </a:prstGeom>
        </p:spPr>
      </p:pic>
      <p:pic>
        <p:nvPicPr>
          <p:cNvPr id="13" name="Picture 12"/>
          <p:cNvPicPr>
            <a:picLocks noChangeAspect="1"/>
          </p:cNvPicPr>
          <p:nvPr/>
        </p:nvPicPr>
        <p:blipFill>
          <a:blip r:embed="rId6" cstate="print"/>
          <a:stretch>
            <a:fillRect/>
          </a:stretch>
        </p:blipFill>
        <p:spPr>
          <a:xfrm rot="2886115">
            <a:off x="5530212" y="47713"/>
            <a:ext cx="282679" cy="362682"/>
          </a:xfrm>
          <a:prstGeom prst="rect">
            <a:avLst/>
          </a:prstGeom>
        </p:spPr>
      </p:pic>
      <p:pic>
        <p:nvPicPr>
          <p:cNvPr id="14" name="Picture 13"/>
          <p:cNvPicPr>
            <a:picLocks noChangeAspect="1"/>
          </p:cNvPicPr>
          <p:nvPr/>
        </p:nvPicPr>
        <p:blipFill>
          <a:blip r:embed="rId6" cstate="print"/>
          <a:stretch>
            <a:fillRect/>
          </a:stretch>
        </p:blipFill>
        <p:spPr>
          <a:xfrm rot="2886115">
            <a:off x="7688078" y="810736"/>
            <a:ext cx="282679" cy="362682"/>
          </a:xfrm>
          <a:prstGeom prst="rect">
            <a:avLst/>
          </a:prstGeom>
        </p:spPr>
      </p:pic>
      <p:pic>
        <p:nvPicPr>
          <p:cNvPr id="15" name="Picture 14"/>
          <p:cNvPicPr>
            <a:picLocks noChangeAspect="1"/>
          </p:cNvPicPr>
          <p:nvPr/>
        </p:nvPicPr>
        <p:blipFill>
          <a:blip r:embed="rId7" cstate="print"/>
          <a:stretch>
            <a:fillRect/>
          </a:stretch>
        </p:blipFill>
        <p:spPr>
          <a:xfrm rot="2861707">
            <a:off x="1441177" y="152239"/>
            <a:ext cx="534072" cy="358729"/>
          </a:xfrm>
          <a:prstGeom prst="rect">
            <a:avLst/>
          </a:prstGeom>
        </p:spPr>
      </p:pic>
      <p:pic>
        <p:nvPicPr>
          <p:cNvPr id="16" name="Picture 15"/>
          <p:cNvPicPr>
            <a:picLocks noChangeAspect="1"/>
          </p:cNvPicPr>
          <p:nvPr/>
        </p:nvPicPr>
        <p:blipFill>
          <a:blip r:embed="rId7" cstate="print"/>
          <a:stretch>
            <a:fillRect/>
          </a:stretch>
        </p:blipFill>
        <p:spPr>
          <a:xfrm rot="2142074">
            <a:off x="6563993" y="168972"/>
            <a:ext cx="534072" cy="358729"/>
          </a:xfrm>
          <a:prstGeom prst="rect">
            <a:avLst/>
          </a:prstGeom>
        </p:spPr>
      </p:pic>
      <p:pic>
        <p:nvPicPr>
          <p:cNvPr id="17" name="Picture 16"/>
          <p:cNvPicPr>
            <a:picLocks noChangeAspect="1"/>
          </p:cNvPicPr>
          <p:nvPr/>
        </p:nvPicPr>
        <p:blipFill>
          <a:blip r:embed="rId6" cstate="print"/>
          <a:stretch>
            <a:fillRect/>
          </a:stretch>
        </p:blipFill>
        <p:spPr>
          <a:xfrm rot="1039687">
            <a:off x="1027525" y="369887"/>
            <a:ext cx="282679" cy="362682"/>
          </a:xfrm>
          <a:prstGeom prst="rect">
            <a:avLst/>
          </a:prstGeom>
        </p:spPr>
      </p:pic>
      <p:sp>
        <p:nvSpPr>
          <p:cNvPr id="6" name="Content Placeholder 2"/>
          <p:cNvSpPr>
            <a:spLocks noGrp="1"/>
          </p:cNvSpPr>
          <p:nvPr>
            <p:ph idx="1"/>
          </p:nvPr>
        </p:nvSpPr>
        <p:spPr>
          <a:xfrm>
            <a:off x="304800" y="152400"/>
            <a:ext cx="8686800" cy="685800"/>
          </a:xfrm>
        </p:spPr>
        <p:txBody>
          <a:bodyPr>
            <a:noAutofit/>
          </a:bodyPr>
          <a:lstStyle/>
          <a:p>
            <a:pPr algn="ctr">
              <a:buNone/>
              <a:defRPr/>
            </a:pPr>
            <a:r>
              <a:rPr lang="en-US" sz="3600" b="1" u="sng" dirty="0" err="1">
                <a:latin typeface="Centaur" panose="02030504050205020304" pitchFamily="18" charset="0"/>
              </a:rPr>
              <a:t>DarkSky</a:t>
            </a:r>
            <a:r>
              <a:rPr lang="en-US" sz="3600" b="1" u="sng" dirty="0">
                <a:latin typeface="Centaur" panose="02030504050205020304" pitchFamily="18" charset="0"/>
              </a:rPr>
              <a:t> Missouri </a:t>
            </a:r>
          </a:p>
        </p:txBody>
      </p:sp>
    </p:spTree>
    <p:extLst>
      <p:ext uri="{BB962C8B-B14F-4D97-AF65-F5344CB8AC3E}">
        <p14:creationId xmlns:p14="http://schemas.microsoft.com/office/powerpoint/2010/main" val="15815280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print"/>
          <a:stretch>
            <a:fillRect/>
          </a:stretch>
        </p:blipFill>
        <p:spPr>
          <a:xfrm rot="2886115">
            <a:off x="4850561" y="558029"/>
            <a:ext cx="282679" cy="362682"/>
          </a:xfrm>
          <a:prstGeom prst="rect">
            <a:avLst/>
          </a:prstGeom>
        </p:spPr>
      </p:pic>
      <p:pic>
        <p:nvPicPr>
          <p:cNvPr id="25" name="Picture 24"/>
          <p:cNvPicPr>
            <a:picLocks noChangeAspect="1"/>
          </p:cNvPicPr>
          <p:nvPr/>
        </p:nvPicPr>
        <p:blipFill>
          <a:blip r:embed="rId2" cstate="print"/>
          <a:stretch>
            <a:fillRect/>
          </a:stretch>
        </p:blipFill>
        <p:spPr>
          <a:xfrm rot="2886115">
            <a:off x="3069143" y="118792"/>
            <a:ext cx="282679" cy="362682"/>
          </a:xfrm>
          <a:prstGeom prst="rect">
            <a:avLst/>
          </a:prstGeom>
        </p:spPr>
      </p:pic>
      <p:pic>
        <p:nvPicPr>
          <p:cNvPr id="24" name="Picture 23"/>
          <p:cNvPicPr>
            <a:picLocks noChangeAspect="1"/>
          </p:cNvPicPr>
          <p:nvPr/>
        </p:nvPicPr>
        <p:blipFill>
          <a:blip r:embed="rId2" cstate="print"/>
          <a:stretch>
            <a:fillRect/>
          </a:stretch>
        </p:blipFill>
        <p:spPr>
          <a:xfrm rot="2886115">
            <a:off x="5530212" y="47713"/>
            <a:ext cx="282679" cy="362682"/>
          </a:xfrm>
          <a:prstGeom prst="rect">
            <a:avLst/>
          </a:prstGeom>
        </p:spPr>
      </p:pic>
      <p:pic>
        <p:nvPicPr>
          <p:cNvPr id="20" name="Picture 19"/>
          <p:cNvPicPr>
            <a:picLocks noChangeAspect="1"/>
          </p:cNvPicPr>
          <p:nvPr/>
        </p:nvPicPr>
        <p:blipFill>
          <a:blip r:embed="rId2" cstate="print"/>
          <a:stretch>
            <a:fillRect/>
          </a:stretch>
        </p:blipFill>
        <p:spPr>
          <a:xfrm rot="2886115">
            <a:off x="7780368" y="504725"/>
            <a:ext cx="282679" cy="362682"/>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57</a:t>
            </a:fld>
            <a:endParaRPr lang="en-US"/>
          </a:p>
        </p:txBody>
      </p:sp>
      <p:sp>
        <p:nvSpPr>
          <p:cNvPr id="12" name="Title 1"/>
          <p:cNvSpPr txBox="1">
            <a:spLocks/>
          </p:cNvSpPr>
          <p:nvPr/>
        </p:nvSpPr>
        <p:spPr>
          <a:xfrm>
            <a:off x="1168864" y="164210"/>
            <a:ext cx="6934200" cy="59463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200" b="1" i="0" u="sng" strike="noStrike" kern="1200" cap="none" spc="0" normalizeH="0" baseline="0" noProof="0" dirty="0" err="1">
                <a:ln>
                  <a:noFill/>
                </a:ln>
                <a:solidFill>
                  <a:srgbClr val="FF0000"/>
                </a:solidFill>
                <a:effectLst/>
                <a:uLnTx/>
                <a:uFillTx/>
                <a:latin typeface="Centaur" panose="02030504050205020304" pitchFamily="18" charset="0"/>
                <a:ea typeface="+mj-ea"/>
                <a:cs typeface="+mj-cs"/>
              </a:rPr>
              <a:t>DarkSky</a:t>
            </a:r>
            <a:r>
              <a:rPr kumimoji="0" lang="en-US" sz="4200" b="1" i="0" u="sng" strike="noStrike" kern="1200" cap="none" spc="0" normalizeH="0" baseline="0" noProof="0" dirty="0">
                <a:ln>
                  <a:noFill/>
                </a:ln>
                <a:solidFill>
                  <a:srgbClr val="FF0000"/>
                </a:solidFill>
                <a:effectLst/>
                <a:uLnTx/>
                <a:uFillTx/>
                <a:latin typeface="Centaur" panose="02030504050205020304" pitchFamily="18" charset="0"/>
                <a:ea typeface="+mj-ea"/>
                <a:cs typeface="+mj-cs"/>
              </a:rPr>
              <a:t> Missouri: Goals</a:t>
            </a:r>
          </a:p>
        </p:txBody>
      </p:sp>
      <p:pic>
        <p:nvPicPr>
          <p:cNvPr id="19" name="Picture 18"/>
          <p:cNvPicPr>
            <a:picLocks noChangeAspect="1"/>
          </p:cNvPicPr>
          <p:nvPr/>
        </p:nvPicPr>
        <p:blipFill>
          <a:blip r:embed="rId3" cstate="print"/>
          <a:stretch>
            <a:fillRect/>
          </a:stretch>
        </p:blipFill>
        <p:spPr>
          <a:xfrm rot="2861707">
            <a:off x="248869" y="303064"/>
            <a:ext cx="534072" cy="358729"/>
          </a:xfrm>
          <a:prstGeom prst="rect">
            <a:avLst/>
          </a:prstGeom>
        </p:spPr>
      </p:pic>
      <p:pic>
        <p:nvPicPr>
          <p:cNvPr id="21" name="Picture 20"/>
          <p:cNvPicPr>
            <a:picLocks noChangeAspect="1"/>
          </p:cNvPicPr>
          <p:nvPr/>
        </p:nvPicPr>
        <p:blipFill>
          <a:blip r:embed="rId3" cstate="print"/>
          <a:stretch>
            <a:fillRect/>
          </a:stretch>
        </p:blipFill>
        <p:spPr>
          <a:xfrm rot="18430726">
            <a:off x="8294057" y="422256"/>
            <a:ext cx="534072" cy="358729"/>
          </a:xfrm>
          <a:prstGeom prst="rect">
            <a:avLst/>
          </a:prstGeom>
        </p:spPr>
      </p:pic>
      <p:pic>
        <p:nvPicPr>
          <p:cNvPr id="26" name="Picture 25"/>
          <p:cNvPicPr>
            <a:picLocks noChangeAspect="1"/>
          </p:cNvPicPr>
          <p:nvPr/>
        </p:nvPicPr>
        <p:blipFill>
          <a:blip r:embed="rId2" cstate="print"/>
          <a:stretch>
            <a:fillRect/>
          </a:stretch>
        </p:blipFill>
        <p:spPr>
          <a:xfrm rot="1039687">
            <a:off x="1027525" y="369887"/>
            <a:ext cx="282679" cy="362682"/>
          </a:xfrm>
          <a:prstGeom prst="rect">
            <a:avLst/>
          </a:prstGeom>
        </p:spPr>
      </p:pic>
      <p:sp>
        <p:nvSpPr>
          <p:cNvPr id="4" name="Rectangle 3"/>
          <p:cNvSpPr/>
          <p:nvPr/>
        </p:nvSpPr>
        <p:spPr>
          <a:xfrm>
            <a:off x="281678" y="920309"/>
            <a:ext cx="8708571" cy="5724644"/>
          </a:xfrm>
          <a:prstGeom prst="rect">
            <a:avLst/>
          </a:prstGeom>
        </p:spPr>
        <p:txBody>
          <a:bodyPr wrap="square">
            <a:spAutoFit/>
          </a:bodyPr>
          <a:lstStyle/>
          <a:p>
            <a:pPr marL="742950" indent="-742950">
              <a:buFont typeface="+mj-lt"/>
              <a:buAutoNum type="arabicPeriod"/>
            </a:pPr>
            <a:r>
              <a:rPr lang="en-US" sz="3200" b="1" u="sng" dirty="0">
                <a:latin typeface="Centaur" panose="02030504050205020304" pitchFamily="18" charset="0"/>
              </a:rPr>
              <a:t>Increase engagement with city, county, and state officials</a:t>
            </a:r>
            <a:r>
              <a:rPr lang="en-US" sz="3200" b="1" dirty="0">
                <a:latin typeface="Centaur" panose="02030504050205020304" pitchFamily="18" charset="0"/>
              </a:rPr>
              <a:t>:</a:t>
            </a:r>
          </a:p>
          <a:p>
            <a:pPr marL="1200150" lvl="1" indent="-742950">
              <a:buFontTx/>
              <a:buAutoNum type="alphaLcParenR"/>
            </a:pPr>
            <a:r>
              <a:rPr lang="en-US" sz="3000" dirty="0">
                <a:latin typeface="Centaur" panose="02030504050205020304" pitchFamily="18" charset="0"/>
              </a:rPr>
              <a:t>Best practices</a:t>
            </a:r>
          </a:p>
          <a:p>
            <a:pPr marL="1200150" lvl="1" indent="-742950">
              <a:buAutoNum type="alphaLcParenR"/>
            </a:pPr>
            <a:r>
              <a:rPr lang="en-US" sz="3000" dirty="0">
                <a:latin typeface="Centaur" panose="02030504050205020304" pitchFamily="18" charset="0"/>
              </a:rPr>
              <a:t>Laws and ordinances</a:t>
            </a:r>
          </a:p>
          <a:p>
            <a:pPr marL="1200150" lvl="1" indent="-742950">
              <a:buAutoNum type="alphaLcParenR"/>
            </a:pPr>
            <a:r>
              <a:rPr lang="en-US" sz="3000" dirty="0">
                <a:latin typeface="Centaur" panose="02030504050205020304" pitchFamily="18" charset="0"/>
              </a:rPr>
              <a:t>Public and Private other wilderness areas</a:t>
            </a:r>
            <a:br>
              <a:rPr lang="en-US" sz="3000" dirty="0">
                <a:latin typeface="Centaur" panose="02030504050205020304" pitchFamily="18" charset="0"/>
              </a:rPr>
            </a:br>
            <a:r>
              <a:rPr lang="en-US" sz="3000" dirty="0">
                <a:latin typeface="Centaur" panose="02030504050205020304" pitchFamily="18" charset="0"/>
              </a:rPr>
              <a:t>(</a:t>
            </a:r>
            <a:r>
              <a:rPr lang="en-US" sz="3000" dirty="0" err="1">
                <a:latin typeface="Centaur" panose="02030504050205020304" pitchFamily="18" charset="0"/>
              </a:rPr>
              <a:t>DarkSky</a:t>
            </a:r>
            <a:r>
              <a:rPr lang="en-US" sz="3000" dirty="0">
                <a:latin typeface="Centaur" panose="02030504050205020304" pitchFamily="18" charset="0"/>
              </a:rPr>
              <a:t> certification, </a:t>
            </a:r>
            <a:r>
              <a:rPr lang="en-US" sz="3000" dirty="0" err="1">
                <a:latin typeface="Centaur" panose="02030504050205020304" pitchFamily="18" charset="0"/>
              </a:rPr>
              <a:t>DarkSky</a:t>
            </a:r>
            <a:r>
              <a:rPr lang="en-US" sz="3000" dirty="0">
                <a:latin typeface="Centaur" panose="02030504050205020304" pitchFamily="18" charset="0"/>
              </a:rPr>
              <a:t> Activities)</a:t>
            </a:r>
          </a:p>
          <a:p>
            <a:pPr marL="742950" indent="-742950">
              <a:buFont typeface="+mj-lt"/>
              <a:buAutoNum type="arabicPeriod"/>
            </a:pPr>
            <a:r>
              <a:rPr lang="en-US" sz="3200" b="1" u="sng" dirty="0">
                <a:latin typeface="Centaur" panose="02030504050205020304" pitchFamily="18" charset="0"/>
              </a:rPr>
              <a:t>Educational and Training Programs targeting</a:t>
            </a:r>
            <a:r>
              <a:rPr lang="en-US" sz="3200" dirty="0">
                <a:latin typeface="Centaur" panose="02030504050205020304" pitchFamily="18" charset="0"/>
              </a:rPr>
              <a:t>:</a:t>
            </a:r>
          </a:p>
          <a:p>
            <a:pPr marL="1200150" lvl="1" indent="-742950">
              <a:buFontTx/>
              <a:buAutoNum type="alphaLcParenR"/>
            </a:pPr>
            <a:r>
              <a:rPr lang="en-US" sz="3000" dirty="0">
                <a:latin typeface="Centaur" panose="02030504050205020304" pitchFamily="18" charset="0"/>
              </a:rPr>
              <a:t>School and College campuses,</a:t>
            </a:r>
          </a:p>
          <a:p>
            <a:pPr marL="1200150" lvl="1" indent="-742950">
              <a:buAutoNum type="alphaLcParenR"/>
            </a:pPr>
            <a:r>
              <a:rPr lang="en-US" sz="3000" dirty="0">
                <a:latin typeface="Centaur" panose="02030504050205020304" pitchFamily="18" charset="0"/>
              </a:rPr>
              <a:t>State Parks and Conservation areas, </a:t>
            </a:r>
          </a:p>
          <a:p>
            <a:pPr marL="1200150" lvl="1" indent="-742950">
              <a:buAutoNum type="alphaLcParenR"/>
            </a:pPr>
            <a:r>
              <a:rPr lang="en-US" sz="3000" dirty="0">
                <a:latin typeface="Centaur" panose="02030504050205020304" pitchFamily="18" charset="0"/>
              </a:rPr>
              <a:t>Aligned organizations (Master Naturalists, “Bird-people”, CFM affiliates etc.)</a:t>
            </a:r>
          </a:p>
          <a:p>
            <a:pPr marL="1200150" lvl="1" indent="-742950">
              <a:buAutoNum type="alphaLcParenR"/>
            </a:pPr>
            <a:r>
              <a:rPr lang="en-US" sz="3000" dirty="0">
                <a:latin typeface="Centaur" panose="02030504050205020304" pitchFamily="18" charset="0"/>
              </a:rPr>
              <a:t>Other concerned citizens</a:t>
            </a:r>
          </a:p>
        </p:txBody>
      </p:sp>
    </p:spTree>
    <p:extLst>
      <p:ext uri="{BB962C8B-B14F-4D97-AF65-F5344CB8AC3E}">
        <p14:creationId xmlns:p14="http://schemas.microsoft.com/office/powerpoint/2010/main" val="4856071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04800" y="152400"/>
            <a:ext cx="8686800" cy="685800"/>
          </a:xfrm>
        </p:spPr>
        <p:txBody>
          <a:bodyPr>
            <a:noAutofit/>
          </a:bodyPr>
          <a:lstStyle/>
          <a:p>
            <a:pPr algn="ctr">
              <a:buNone/>
              <a:defRPr/>
            </a:pPr>
            <a:r>
              <a:rPr lang="en-US" sz="3600" u="sng" dirty="0" smtClean="0">
                <a:latin typeface="Centaur" panose="02030504050205020304" pitchFamily="18" charset="0"/>
              </a:rPr>
              <a:t>Programs</a:t>
            </a:r>
          </a:p>
          <a:p>
            <a:pPr algn="ctr">
              <a:buNone/>
              <a:defRPr/>
            </a:pPr>
            <a:endParaRPr lang="en-US" sz="3600" u="sng" dirty="0" smtClean="0">
              <a:latin typeface="Centaur" panose="02030504050205020304" pitchFamily="18" charset="0"/>
            </a:endParaRPr>
          </a:p>
        </p:txBody>
      </p:sp>
      <p:sp>
        <p:nvSpPr>
          <p:cNvPr id="3" name="Rectangle 2"/>
          <p:cNvSpPr/>
          <p:nvPr/>
        </p:nvSpPr>
        <p:spPr>
          <a:xfrm>
            <a:off x="93811" y="990600"/>
            <a:ext cx="8973989" cy="5693866"/>
          </a:xfrm>
          <a:prstGeom prst="rect">
            <a:avLst/>
          </a:prstGeom>
        </p:spPr>
        <p:txBody>
          <a:bodyPr wrap="square">
            <a:spAutoFit/>
          </a:bodyPr>
          <a:lstStyle/>
          <a:p>
            <a:pPr marL="457200" indent="-457200">
              <a:buFont typeface="+mj-lt"/>
              <a:buAutoNum type="arabicPeriod"/>
            </a:pPr>
            <a:r>
              <a:rPr lang="en-US" sz="2800" dirty="0" smtClean="0">
                <a:solidFill>
                  <a:srgbClr val="000000"/>
                </a:solidFill>
                <a:latin typeface="Centaur" panose="02030504050205020304" pitchFamily="18" charset="0"/>
              </a:rPr>
              <a:t>Campus </a:t>
            </a:r>
            <a:r>
              <a:rPr lang="en-US" sz="2800" b="1" u="sng" dirty="0" smtClean="0">
                <a:solidFill>
                  <a:srgbClr val="FF0000"/>
                </a:solidFill>
                <a:effectLst>
                  <a:outerShdw blurRad="38100" dist="38100" dir="2700000" algn="tl">
                    <a:srgbClr val="000000">
                      <a:alpha val="43137"/>
                    </a:srgbClr>
                  </a:outerShdw>
                </a:effectLst>
                <a:latin typeface="Centaur" panose="02030504050205020304" pitchFamily="18" charset="0"/>
              </a:rPr>
              <a:t>S</a:t>
            </a:r>
            <a:r>
              <a:rPr lang="en-US" sz="2800" b="1" u="sng" dirty="0" smtClean="0">
                <a:solidFill>
                  <a:srgbClr val="FFC000"/>
                </a:solidFill>
                <a:effectLst>
                  <a:outerShdw blurRad="38100" dist="38100" dir="2700000" algn="tl">
                    <a:srgbClr val="000000">
                      <a:alpha val="43137"/>
                    </a:srgbClr>
                  </a:outerShdw>
                </a:effectLst>
                <a:latin typeface="Centaur" panose="02030504050205020304" pitchFamily="18" charset="0"/>
              </a:rPr>
              <a:t>H</a:t>
            </a:r>
            <a:r>
              <a:rPr lang="en-US" sz="2800" b="1" u="sng" dirty="0" smtClean="0">
                <a:solidFill>
                  <a:srgbClr val="00B050"/>
                </a:solidFill>
                <a:effectLst>
                  <a:outerShdw blurRad="38100" dist="38100" dir="2700000" algn="tl">
                    <a:srgbClr val="000000">
                      <a:alpha val="43137"/>
                    </a:srgbClr>
                  </a:outerShdw>
                </a:effectLst>
                <a:latin typeface="Centaur" panose="02030504050205020304" pitchFamily="18" charset="0"/>
              </a:rPr>
              <a:t>I</a:t>
            </a:r>
            <a:r>
              <a:rPr lang="en-US" sz="2800" b="1" u="sng" dirty="0" smtClean="0">
                <a:solidFill>
                  <a:srgbClr val="0070C0"/>
                </a:solidFill>
                <a:effectLst>
                  <a:outerShdw blurRad="38100" dist="38100" dir="2700000" algn="tl">
                    <a:srgbClr val="000000">
                      <a:alpha val="43137"/>
                    </a:srgbClr>
                  </a:outerShdw>
                </a:effectLst>
                <a:latin typeface="Centaur" panose="02030504050205020304" pitchFamily="18" charset="0"/>
              </a:rPr>
              <a:t>N</a:t>
            </a:r>
            <a:r>
              <a:rPr lang="en-US" sz="2800" b="1" u="sng" dirty="0" smtClean="0">
                <a:solidFill>
                  <a:srgbClr val="7030A0"/>
                </a:solidFill>
                <a:effectLst>
                  <a:outerShdw blurRad="38100" dist="38100" dir="2700000" algn="tl">
                    <a:srgbClr val="000000">
                      <a:alpha val="43137"/>
                    </a:srgbClr>
                  </a:outerShdw>
                </a:effectLst>
                <a:latin typeface="Centaur" panose="02030504050205020304" pitchFamily="18" charset="0"/>
              </a:rPr>
              <a:t>E</a:t>
            </a:r>
            <a:r>
              <a:rPr lang="en-US" sz="2800" b="1" dirty="0" smtClean="0">
                <a:latin typeface="Centaur" panose="02030504050205020304" pitchFamily="18" charset="0"/>
              </a:rPr>
              <a:t> </a:t>
            </a:r>
            <a:r>
              <a:rPr lang="en-US" sz="2800" b="1" dirty="0">
                <a:latin typeface="Centaur" panose="02030504050205020304" pitchFamily="18" charset="0"/>
              </a:rPr>
              <a:t>= </a:t>
            </a:r>
            <a:r>
              <a:rPr lang="en-US" sz="2800" b="1" dirty="0">
                <a:solidFill>
                  <a:srgbClr val="FF0000"/>
                </a:solidFill>
                <a:latin typeface="Centaur" panose="02030504050205020304" pitchFamily="18" charset="0"/>
              </a:rPr>
              <a:t>S</a:t>
            </a:r>
            <a:r>
              <a:rPr lang="en-US" sz="2800" b="1" dirty="0">
                <a:latin typeface="Centaur" panose="02030504050205020304" pitchFamily="18" charset="0"/>
              </a:rPr>
              <a:t>afe and </a:t>
            </a:r>
            <a:r>
              <a:rPr lang="en-US" sz="2800" b="1" dirty="0">
                <a:solidFill>
                  <a:srgbClr val="FFC000"/>
                </a:solidFill>
                <a:latin typeface="Centaur" panose="02030504050205020304" pitchFamily="18" charset="0"/>
              </a:rPr>
              <a:t>H</a:t>
            </a:r>
            <a:r>
              <a:rPr lang="en-US" sz="2800" b="1" dirty="0">
                <a:latin typeface="Centaur" panose="02030504050205020304" pitchFamily="18" charset="0"/>
              </a:rPr>
              <a:t>ealthy </a:t>
            </a:r>
            <a:r>
              <a:rPr lang="en-US" sz="2800" b="1" dirty="0">
                <a:solidFill>
                  <a:srgbClr val="00B050"/>
                </a:solidFill>
                <a:latin typeface="Centaur" panose="02030504050205020304" pitchFamily="18" charset="0"/>
              </a:rPr>
              <a:t>I</a:t>
            </a:r>
            <a:r>
              <a:rPr lang="en-US" sz="2800" b="1" dirty="0">
                <a:latin typeface="Centaur" panose="02030504050205020304" pitchFamily="18" charset="0"/>
              </a:rPr>
              <a:t>llumination in the </a:t>
            </a:r>
            <a:r>
              <a:rPr lang="en-US" sz="2800" b="1" dirty="0">
                <a:solidFill>
                  <a:srgbClr val="0070C0"/>
                </a:solidFill>
                <a:latin typeface="Centaur" panose="02030504050205020304" pitchFamily="18" charset="0"/>
              </a:rPr>
              <a:t>N</a:t>
            </a:r>
            <a:r>
              <a:rPr lang="en-US" sz="2800" b="1" dirty="0">
                <a:latin typeface="Centaur" panose="02030504050205020304" pitchFamily="18" charset="0"/>
              </a:rPr>
              <a:t>ighttime </a:t>
            </a:r>
            <a:r>
              <a:rPr lang="en-US" sz="2800" b="1" dirty="0" smtClean="0">
                <a:solidFill>
                  <a:srgbClr val="7030A0"/>
                </a:solidFill>
                <a:latin typeface="Centaur" panose="02030504050205020304" pitchFamily="18" charset="0"/>
              </a:rPr>
              <a:t>E</a:t>
            </a:r>
            <a:r>
              <a:rPr lang="en-US" sz="2800" b="1" dirty="0" smtClean="0">
                <a:latin typeface="Centaur" panose="02030504050205020304" pitchFamily="18" charset="0"/>
              </a:rPr>
              <a:t>nvironment</a:t>
            </a:r>
            <a:br>
              <a:rPr lang="en-US" sz="2800" b="1" dirty="0" smtClean="0">
                <a:latin typeface="Centaur" panose="02030504050205020304" pitchFamily="18" charset="0"/>
              </a:rPr>
            </a:br>
            <a:endParaRPr lang="en-US" sz="2800" dirty="0" smtClean="0">
              <a:solidFill>
                <a:srgbClr val="000000"/>
              </a:solidFill>
              <a:latin typeface="Centaur" panose="02030504050205020304" pitchFamily="18" charset="0"/>
            </a:endParaRPr>
          </a:p>
          <a:p>
            <a:pPr marL="457200" indent="-457200">
              <a:buFont typeface="+mj-lt"/>
              <a:buAutoNum type="arabicPeriod"/>
            </a:pPr>
            <a:r>
              <a:rPr lang="en-US" sz="2800" b="1" dirty="0" smtClean="0">
                <a:solidFill>
                  <a:srgbClr val="FF0000"/>
                </a:solidFill>
                <a:latin typeface="Centaur" panose="02030504050205020304" pitchFamily="18" charset="0"/>
              </a:rPr>
              <a:t>Sky Brightness Measurement Programs</a:t>
            </a:r>
            <a:r>
              <a:rPr lang="en-US" sz="2800" dirty="0" smtClean="0">
                <a:solidFill>
                  <a:srgbClr val="000000"/>
                </a:solidFill>
                <a:latin typeface="Centaur" panose="02030504050205020304" pitchFamily="18" charset="0"/>
              </a:rPr>
              <a:t>:</a:t>
            </a:r>
          </a:p>
          <a:p>
            <a:pPr marL="971550" lvl="1" indent="-514350">
              <a:buAutoNum type="alphaLcParenR"/>
            </a:pPr>
            <a:r>
              <a:rPr lang="en-US" sz="2800" dirty="0" smtClean="0">
                <a:solidFill>
                  <a:srgbClr val="000000"/>
                </a:solidFill>
                <a:latin typeface="Centaur" panose="02030504050205020304" pitchFamily="18" charset="0"/>
              </a:rPr>
              <a:t>Missouri Master Naturalists</a:t>
            </a:r>
          </a:p>
          <a:p>
            <a:pPr marL="971550" lvl="1" indent="-514350">
              <a:buAutoNum type="alphaLcParenR"/>
            </a:pPr>
            <a:r>
              <a:rPr lang="en-US" sz="2800" dirty="0" smtClean="0">
                <a:solidFill>
                  <a:srgbClr val="000000"/>
                </a:solidFill>
                <a:latin typeface="Centaur" panose="02030504050205020304" pitchFamily="18" charset="0"/>
              </a:rPr>
              <a:t>Missouri State Parks</a:t>
            </a:r>
          </a:p>
          <a:p>
            <a:pPr marL="971550" lvl="1" indent="-514350">
              <a:buAutoNum type="alphaLcParenR"/>
            </a:pPr>
            <a:r>
              <a:rPr lang="en-US" sz="2800" dirty="0" smtClean="0">
                <a:solidFill>
                  <a:srgbClr val="000000"/>
                </a:solidFill>
                <a:latin typeface="Centaur" panose="02030504050205020304" pitchFamily="18" charset="0"/>
              </a:rPr>
              <a:t>MDC offices and properties</a:t>
            </a:r>
            <a:br>
              <a:rPr lang="en-US" sz="2800" dirty="0" smtClean="0">
                <a:solidFill>
                  <a:srgbClr val="000000"/>
                </a:solidFill>
                <a:latin typeface="Centaur" panose="02030504050205020304" pitchFamily="18" charset="0"/>
              </a:rPr>
            </a:br>
            <a:endParaRPr lang="en-US" sz="2800" dirty="0" smtClean="0">
              <a:solidFill>
                <a:srgbClr val="000000"/>
              </a:solidFill>
              <a:latin typeface="Centaur" panose="02030504050205020304" pitchFamily="18" charset="0"/>
            </a:endParaRPr>
          </a:p>
          <a:p>
            <a:pPr marL="514350" indent="-514350">
              <a:buAutoNum type="arabicPeriod"/>
            </a:pPr>
            <a:r>
              <a:rPr lang="en-US" sz="2800" dirty="0" smtClean="0">
                <a:solidFill>
                  <a:srgbClr val="000000"/>
                </a:solidFill>
                <a:latin typeface="Centaur" panose="02030504050205020304" pitchFamily="18" charset="0"/>
              </a:rPr>
              <a:t>“</a:t>
            </a:r>
            <a:r>
              <a:rPr lang="en-US" sz="2800" b="1" dirty="0" smtClean="0">
                <a:solidFill>
                  <a:srgbClr val="FF0000"/>
                </a:solidFill>
                <a:latin typeface="Centaur" panose="02030504050205020304" pitchFamily="18" charset="0"/>
              </a:rPr>
              <a:t>Highway 63 Project</a:t>
            </a:r>
            <a:r>
              <a:rPr lang="en-US" sz="2800" dirty="0" smtClean="0">
                <a:solidFill>
                  <a:srgbClr val="000000"/>
                </a:solidFill>
                <a:latin typeface="Centaur" panose="02030504050205020304" pitchFamily="18" charset="0"/>
              </a:rPr>
              <a:t>”: </a:t>
            </a:r>
            <a:r>
              <a:rPr lang="en-US" sz="2800" u="sng" dirty="0" err="1" smtClean="0">
                <a:solidFill>
                  <a:srgbClr val="FF0000"/>
                </a:solidFill>
                <a:latin typeface="Centaur" panose="02030504050205020304" pitchFamily="18" charset="0"/>
              </a:rPr>
              <a:t>DarkSky</a:t>
            </a:r>
            <a:r>
              <a:rPr lang="en-US" sz="2800" u="sng" dirty="0" smtClean="0">
                <a:solidFill>
                  <a:srgbClr val="FF0000"/>
                </a:solidFill>
                <a:latin typeface="Centaur" panose="02030504050205020304" pitchFamily="18" charset="0"/>
              </a:rPr>
              <a:t> Communities</a:t>
            </a:r>
          </a:p>
          <a:p>
            <a:pPr marL="971550" lvl="1" indent="-514350">
              <a:buAutoNum type="alphaLcParenR"/>
            </a:pPr>
            <a:r>
              <a:rPr lang="en-US" sz="2800" dirty="0" smtClean="0">
                <a:solidFill>
                  <a:srgbClr val="000000"/>
                </a:solidFill>
                <a:latin typeface="Centaur" panose="02030504050205020304" pitchFamily="18" charset="0"/>
              </a:rPr>
              <a:t>Kirksville, Columbia, Jefferson City</a:t>
            </a:r>
          </a:p>
          <a:p>
            <a:pPr marL="971550" lvl="1" indent="-514350">
              <a:buAutoNum type="alphaLcParenR"/>
            </a:pPr>
            <a:r>
              <a:rPr lang="en-US" sz="2800" dirty="0" smtClean="0">
                <a:solidFill>
                  <a:srgbClr val="000000"/>
                </a:solidFill>
                <a:latin typeface="Centaur" panose="02030504050205020304" pitchFamily="18" charset="0"/>
              </a:rPr>
              <a:t>Downtown Lighting Inventories</a:t>
            </a:r>
          </a:p>
          <a:p>
            <a:pPr marL="971550" lvl="1" indent="-514350">
              <a:buAutoNum type="alphaLcParenR"/>
            </a:pPr>
            <a:r>
              <a:rPr lang="en-US" sz="2800" dirty="0" smtClean="0">
                <a:solidFill>
                  <a:srgbClr val="000000"/>
                </a:solidFill>
                <a:latin typeface="Centaur" panose="02030504050205020304" pitchFamily="18" charset="0"/>
              </a:rPr>
              <a:t>Identifying hazardous windows &amp; structures</a:t>
            </a:r>
          </a:p>
          <a:p>
            <a:pPr marL="971550" lvl="1" indent="-514350">
              <a:buAutoNum type="alphaLcParenR"/>
            </a:pPr>
            <a:r>
              <a:rPr lang="en-US" sz="2800" dirty="0" smtClean="0">
                <a:solidFill>
                  <a:srgbClr val="000000"/>
                </a:solidFill>
                <a:latin typeface="Centaur" panose="02030504050205020304" pitchFamily="18" charset="0"/>
              </a:rPr>
              <a:t>Pilot, proof-of-principle window treatments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58</a:t>
            </a:fld>
            <a:endParaRPr lang="en-US"/>
          </a:p>
        </p:txBody>
      </p:sp>
      <p:pic>
        <p:nvPicPr>
          <p:cNvPr id="9" name="Picture 2"/>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pic>
        <p:nvPicPr>
          <p:cNvPr id="8" name="Picture 7"/>
          <p:cNvPicPr>
            <a:picLocks noChangeAspect="1"/>
          </p:cNvPicPr>
          <p:nvPr/>
        </p:nvPicPr>
        <p:blipFill>
          <a:blip r:embed="rId3"/>
          <a:stretch>
            <a:fillRect/>
          </a:stretch>
        </p:blipFill>
        <p:spPr>
          <a:xfrm>
            <a:off x="0" y="0"/>
            <a:ext cx="1333871" cy="991444"/>
          </a:xfrm>
          <a:prstGeom prst="rect">
            <a:avLst/>
          </a:prstGeom>
        </p:spPr>
      </p:pic>
    </p:spTree>
    <p:extLst>
      <p:ext uri="{BB962C8B-B14F-4D97-AF65-F5344CB8AC3E}">
        <p14:creationId xmlns:p14="http://schemas.microsoft.com/office/powerpoint/2010/main" val="223568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B6F15528-21DE-4FAA-801E-634DDDAF4B2B}" type="slidenum">
              <a:rPr lang="en-US" smtClean="0"/>
              <a:pPr/>
              <a:t>59</a:t>
            </a:fld>
            <a:endParaRPr lang="en-US" dirty="0"/>
          </a:p>
        </p:txBody>
      </p:sp>
      <p:sp>
        <p:nvSpPr>
          <p:cNvPr id="31" name="Title 1"/>
          <p:cNvSpPr txBox="1">
            <a:spLocks/>
          </p:cNvSpPr>
          <p:nvPr/>
        </p:nvSpPr>
        <p:spPr>
          <a:xfrm>
            <a:off x="457200" y="51253"/>
            <a:ext cx="8229600" cy="71596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Bird City Network</a:t>
            </a:r>
            <a:endParaRPr lang="en-US" dirty="0"/>
          </a:p>
        </p:txBody>
      </p:sp>
      <p:pic>
        <p:nvPicPr>
          <p:cNvPr id="17"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sp>
        <p:nvSpPr>
          <p:cNvPr id="5" name="Rectangle 4"/>
          <p:cNvSpPr/>
          <p:nvPr/>
        </p:nvSpPr>
        <p:spPr>
          <a:xfrm>
            <a:off x="152400" y="965200"/>
            <a:ext cx="5410200" cy="5632311"/>
          </a:xfrm>
          <a:prstGeom prst="rect">
            <a:avLst/>
          </a:prstGeom>
        </p:spPr>
        <p:txBody>
          <a:bodyPr wrap="square">
            <a:spAutoFit/>
          </a:bodyPr>
          <a:lstStyle/>
          <a:p>
            <a:pPr marL="342900" indent="-342900" fontAlgn="base">
              <a:buFont typeface="Arial" panose="020B0604020202020204" pitchFamily="34" charset="0"/>
              <a:buChar char="•"/>
            </a:pPr>
            <a:r>
              <a:rPr lang="en-US" sz="2400" dirty="0">
                <a:solidFill>
                  <a:srgbClr val="000000"/>
                </a:solidFill>
                <a:latin typeface="Centaur" panose="02030504050205020304" pitchFamily="18" charset="0"/>
                <a:cs typeface="Times New Roman" panose="02020603050405020304" pitchFamily="18" charset="0"/>
              </a:rPr>
              <a:t>A </a:t>
            </a:r>
            <a:r>
              <a:rPr lang="en-US" sz="2400" b="1" dirty="0">
                <a:solidFill>
                  <a:srgbClr val="000000"/>
                </a:solidFill>
                <a:latin typeface="Centaur" panose="02030504050205020304" pitchFamily="18" charset="0"/>
                <a:cs typeface="Times New Roman" panose="02020603050405020304" pitchFamily="18" charset="0"/>
              </a:rPr>
              <a:t>recognition program </a:t>
            </a:r>
            <a:r>
              <a:rPr lang="en-US" sz="2400" dirty="0">
                <a:solidFill>
                  <a:srgbClr val="000000"/>
                </a:solidFill>
                <a:latin typeface="Centaur" panose="02030504050205020304" pitchFamily="18" charset="0"/>
                <a:cs typeface="Times New Roman" panose="02020603050405020304" pitchFamily="18" charset="0"/>
              </a:rPr>
              <a:t>first launched in 2009, with its inaugural designation in </a:t>
            </a:r>
            <a:r>
              <a:rPr lang="en-US" sz="2400" dirty="0" smtClean="0">
                <a:solidFill>
                  <a:srgbClr val="000000"/>
                </a:solidFill>
                <a:latin typeface="Centaur" panose="02030504050205020304" pitchFamily="18" charset="0"/>
                <a:cs typeface="Times New Roman" panose="02020603050405020304" pitchFamily="18" charset="0"/>
              </a:rPr>
              <a:t>Wisconsin.</a:t>
            </a:r>
          </a:p>
          <a:p>
            <a:pPr marL="342900" indent="-342900" fontAlgn="base">
              <a:buFont typeface="Arial" panose="020B0604020202020204" pitchFamily="34" charset="0"/>
              <a:buChar char="•"/>
            </a:pPr>
            <a:r>
              <a:rPr lang="en-US" sz="2400" dirty="0" smtClean="0">
                <a:solidFill>
                  <a:srgbClr val="000000"/>
                </a:solidFill>
                <a:latin typeface="Centaur" panose="02030504050205020304" pitchFamily="18" charset="0"/>
                <a:cs typeface="Times New Roman" panose="02020603050405020304" pitchFamily="18" charset="0"/>
              </a:rPr>
              <a:t>More </a:t>
            </a:r>
            <a:r>
              <a:rPr lang="en-US" sz="2400" dirty="0">
                <a:solidFill>
                  <a:srgbClr val="000000"/>
                </a:solidFill>
                <a:latin typeface="Centaur" panose="02030504050205020304" pitchFamily="18" charset="0"/>
                <a:cs typeface="Times New Roman" panose="02020603050405020304" pitchFamily="18" charset="0"/>
              </a:rPr>
              <a:t>than </a:t>
            </a:r>
            <a:r>
              <a:rPr lang="en-US" sz="2400" b="1" dirty="0">
                <a:solidFill>
                  <a:srgbClr val="000000"/>
                </a:solidFill>
                <a:latin typeface="Centaur" panose="02030504050205020304" pitchFamily="18" charset="0"/>
                <a:cs typeface="Times New Roman" panose="02020603050405020304" pitchFamily="18" charset="0"/>
              </a:rPr>
              <a:t>200 communities </a:t>
            </a:r>
            <a:r>
              <a:rPr lang="en-US" sz="2400" dirty="0">
                <a:solidFill>
                  <a:srgbClr val="000000"/>
                </a:solidFill>
                <a:latin typeface="Centaur" panose="02030504050205020304" pitchFamily="18" charset="0"/>
                <a:cs typeface="Times New Roman" panose="02020603050405020304" pitchFamily="18" charset="0"/>
              </a:rPr>
              <a:t>across four countries are actively participating </a:t>
            </a:r>
            <a:endParaRPr lang="en-US" sz="2400" dirty="0" smtClean="0">
              <a:solidFill>
                <a:srgbClr val="000000"/>
              </a:solidFill>
              <a:latin typeface="Centaur" panose="02030504050205020304" pitchFamily="18" charset="0"/>
              <a:cs typeface="Times New Roman" panose="02020603050405020304" pitchFamily="18" charset="0"/>
            </a:endParaRPr>
          </a:p>
          <a:p>
            <a:pPr marL="342900" indent="-342900" fontAlgn="base">
              <a:buFont typeface="Arial" panose="020B0604020202020204" pitchFamily="34" charset="0"/>
              <a:buChar char="•"/>
            </a:pPr>
            <a:r>
              <a:rPr lang="en-US" sz="2400" dirty="0" smtClean="0">
                <a:solidFill>
                  <a:srgbClr val="000000"/>
                </a:solidFill>
                <a:latin typeface="Centaur" panose="02030504050205020304" pitchFamily="18" charset="0"/>
                <a:cs typeface="Times New Roman" panose="02020603050405020304" pitchFamily="18" charset="0"/>
              </a:rPr>
              <a:t>Program </a:t>
            </a:r>
            <a:r>
              <a:rPr lang="en-US" sz="2400" dirty="0">
                <a:solidFill>
                  <a:srgbClr val="000000"/>
                </a:solidFill>
                <a:latin typeface="Centaur" panose="02030504050205020304" pitchFamily="18" charset="0"/>
                <a:cs typeface="Times New Roman" panose="02020603050405020304" pitchFamily="18" charset="0"/>
              </a:rPr>
              <a:t>serves as a guide where </a:t>
            </a:r>
            <a:r>
              <a:rPr lang="en-US" sz="2400" b="1" dirty="0">
                <a:solidFill>
                  <a:srgbClr val="000000"/>
                </a:solidFill>
                <a:latin typeface="Centaur" panose="02030504050205020304" pitchFamily="18" charset="0"/>
                <a:cs typeface="Times New Roman" panose="02020603050405020304" pitchFamily="18" charset="0"/>
              </a:rPr>
              <a:t>communities collaborate to identify threats birds face and </a:t>
            </a:r>
            <a:r>
              <a:rPr lang="en-US" sz="2400" b="1" dirty="0">
                <a:solidFill>
                  <a:srgbClr val="FF0000"/>
                </a:solidFill>
                <a:latin typeface="Centaur" panose="02030504050205020304" pitchFamily="18" charset="0"/>
                <a:cs typeface="Times New Roman" panose="02020603050405020304" pitchFamily="18" charset="0"/>
              </a:rPr>
              <a:t>implement practical solutions</a:t>
            </a:r>
            <a:r>
              <a:rPr lang="en-US" sz="2400" dirty="0">
                <a:solidFill>
                  <a:srgbClr val="000000"/>
                </a:solidFill>
                <a:latin typeface="Centaur" panose="02030504050205020304" pitchFamily="18" charset="0"/>
                <a:cs typeface="Times New Roman" panose="02020603050405020304" pitchFamily="18" charset="0"/>
              </a:rPr>
              <a:t> </a:t>
            </a:r>
            <a:endParaRPr lang="en-US" sz="2400" dirty="0" smtClean="0">
              <a:solidFill>
                <a:srgbClr val="000000"/>
              </a:solidFill>
              <a:latin typeface="Centaur" panose="02030504050205020304" pitchFamily="18" charset="0"/>
              <a:cs typeface="Times New Roman" panose="02020603050405020304" pitchFamily="18" charset="0"/>
            </a:endParaRPr>
          </a:p>
          <a:p>
            <a:pPr marL="342900" indent="-342900" fontAlgn="base">
              <a:buFont typeface="Arial" panose="020B0604020202020204" pitchFamily="34" charset="0"/>
              <a:buChar char="•"/>
            </a:pPr>
            <a:r>
              <a:rPr lang="en-US" sz="2400" dirty="0" smtClean="0">
                <a:solidFill>
                  <a:srgbClr val="000000"/>
                </a:solidFill>
                <a:latin typeface="Centaur" panose="02030504050205020304" pitchFamily="18" charset="0"/>
                <a:cs typeface="Times New Roman" panose="02020603050405020304" pitchFamily="18" charset="0"/>
              </a:rPr>
              <a:t>No </a:t>
            </a:r>
            <a:r>
              <a:rPr lang="en-US" sz="2400" dirty="0">
                <a:solidFill>
                  <a:srgbClr val="000000"/>
                </a:solidFill>
                <a:latin typeface="Centaur" panose="02030504050205020304" pitchFamily="18" charset="0"/>
                <a:cs typeface="Times New Roman" panose="02020603050405020304" pitchFamily="18" charset="0"/>
              </a:rPr>
              <a:t>population size </a:t>
            </a:r>
            <a:r>
              <a:rPr lang="en-US" sz="2400" dirty="0" smtClean="0">
                <a:solidFill>
                  <a:srgbClr val="000000"/>
                </a:solidFill>
                <a:latin typeface="Centaur" panose="02030504050205020304" pitchFamily="18" charset="0"/>
                <a:cs typeface="Times New Roman" panose="02020603050405020304" pitchFamily="18" charset="0"/>
              </a:rPr>
              <a:t>requirement</a:t>
            </a:r>
          </a:p>
          <a:p>
            <a:pPr marL="342900" indent="-342900" fontAlgn="base">
              <a:buFont typeface="Arial" panose="020B0604020202020204" pitchFamily="34" charset="0"/>
              <a:buChar char="•"/>
            </a:pPr>
            <a:r>
              <a:rPr lang="en-US" sz="2400" dirty="0" smtClean="0">
                <a:solidFill>
                  <a:srgbClr val="000000"/>
                </a:solidFill>
                <a:latin typeface="Centaur" panose="02030504050205020304" pitchFamily="18" charset="0"/>
                <a:cs typeface="Times New Roman" panose="02020603050405020304" pitchFamily="18" charset="0"/>
              </a:rPr>
              <a:t>Requires </a:t>
            </a:r>
            <a:r>
              <a:rPr lang="en-US" sz="2400" dirty="0">
                <a:solidFill>
                  <a:srgbClr val="000000"/>
                </a:solidFill>
                <a:latin typeface="Centaur" panose="02030504050205020304" pitchFamily="18" charset="0"/>
                <a:cs typeface="Times New Roman" panose="02020603050405020304" pitchFamily="18" charset="0"/>
              </a:rPr>
              <a:t>a total of </a:t>
            </a:r>
            <a:r>
              <a:rPr lang="en-US" sz="2400" u="sng" dirty="0">
                <a:solidFill>
                  <a:srgbClr val="FF0000"/>
                </a:solidFill>
                <a:latin typeface="Centaur" panose="02030504050205020304" pitchFamily="18" charset="0"/>
                <a:cs typeface="Times New Roman" panose="02020603050405020304" pitchFamily="18" charset="0"/>
              </a:rPr>
              <a:t>10 action items </a:t>
            </a:r>
            <a:r>
              <a:rPr lang="en-US" sz="2400" dirty="0" smtClean="0">
                <a:solidFill>
                  <a:srgbClr val="000000"/>
                </a:solidFill>
                <a:latin typeface="Centaur" panose="02030504050205020304" pitchFamily="18" charset="0"/>
                <a:cs typeface="Times New Roman" panose="02020603050405020304" pitchFamily="18" charset="0"/>
              </a:rPr>
              <a:t>tailored </a:t>
            </a:r>
            <a:r>
              <a:rPr lang="en-US" sz="2400" dirty="0">
                <a:solidFill>
                  <a:srgbClr val="000000"/>
                </a:solidFill>
                <a:latin typeface="Centaur" panose="02030504050205020304" pitchFamily="18" charset="0"/>
                <a:cs typeface="Times New Roman" panose="02020603050405020304" pitchFamily="18" charset="0"/>
              </a:rPr>
              <a:t>specifically for Missouri (6 required, 4 </a:t>
            </a:r>
            <a:r>
              <a:rPr lang="en-US" sz="2400" dirty="0" smtClean="0">
                <a:solidFill>
                  <a:srgbClr val="000000"/>
                </a:solidFill>
                <a:latin typeface="Centaur" panose="02030504050205020304" pitchFamily="18" charset="0"/>
                <a:cs typeface="Times New Roman" panose="02020603050405020304" pitchFamily="18" charset="0"/>
              </a:rPr>
              <a:t>custom)</a:t>
            </a:r>
          </a:p>
          <a:p>
            <a:pPr marL="800100" lvl="1" indent="-342900" fontAlgn="base">
              <a:buFont typeface="Courier New" panose="02070309020205020404" pitchFamily="49" charset="0"/>
              <a:buChar char="o"/>
            </a:pPr>
            <a:r>
              <a:rPr lang="en-US" sz="2400" dirty="0" smtClean="0">
                <a:solidFill>
                  <a:srgbClr val="000000"/>
                </a:solidFill>
                <a:latin typeface="Centaur" panose="02030504050205020304" pitchFamily="18" charset="0"/>
                <a:cs typeface="Times New Roman" panose="02020603050405020304" pitchFamily="18" charset="0"/>
              </a:rPr>
              <a:t>Once </a:t>
            </a:r>
            <a:r>
              <a:rPr lang="en-US" sz="2400" dirty="0">
                <a:solidFill>
                  <a:srgbClr val="000000"/>
                </a:solidFill>
                <a:latin typeface="Centaur" panose="02030504050205020304" pitchFamily="18" charset="0"/>
                <a:cs typeface="Times New Roman" panose="02020603050405020304" pitchFamily="18" charset="0"/>
              </a:rPr>
              <a:t>actions are complete, community can then apply for the </a:t>
            </a:r>
            <a:r>
              <a:rPr lang="en-US" sz="2400" dirty="0" smtClean="0">
                <a:solidFill>
                  <a:srgbClr val="000000"/>
                </a:solidFill>
                <a:latin typeface="Centaur" panose="02030504050205020304" pitchFamily="18" charset="0"/>
                <a:cs typeface="Times New Roman" panose="02020603050405020304" pitchFamily="18" charset="0"/>
              </a:rPr>
              <a:t>designation</a:t>
            </a:r>
          </a:p>
        </p:txBody>
      </p:sp>
      <p:grpSp>
        <p:nvGrpSpPr>
          <p:cNvPr id="6" name="Group 5"/>
          <p:cNvGrpSpPr/>
          <p:nvPr/>
        </p:nvGrpSpPr>
        <p:grpSpPr>
          <a:xfrm>
            <a:off x="5486400" y="1295400"/>
            <a:ext cx="3533122" cy="4661570"/>
            <a:chOff x="5225260" y="1681162"/>
            <a:chExt cx="3821971" cy="4833381"/>
          </a:xfrm>
        </p:grpSpPr>
        <p:pic>
          <p:nvPicPr>
            <p:cNvPr id="3" name="Picture 2"/>
            <p:cNvPicPr>
              <a:picLocks noChangeAspect="1"/>
            </p:cNvPicPr>
            <p:nvPr/>
          </p:nvPicPr>
          <p:blipFill>
            <a:blip r:embed="rId4"/>
            <a:stretch>
              <a:fillRect/>
            </a:stretch>
          </p:blipFill>
          <p:spPr>
            <a:xfrm>
              <a:off x="5225260" y="1681162"/>
              <a:ext cx="3821971" cy="4180864"/>
            </a:xfrm>
            <a:prstGeom prst="rect">
              <a:avLst/>
            </a:prstGeom>
          </p:spPr>
        </p:pic>
        <p:pic>
          <p:nvPicPr>
            <p:cNvPr id="4" name="Picture 3"/>
            <p:cNvPicPr>
              <a:picLocks noChangeAspect="1"/>
            </p:cNvPicPr>
            <p:nvPr/>
          </p:nvPicPr>
          <p:blipFill>
            <a:blip r:embed="rId5"/>
            <a:stretch>
              <a:fillRect/>
            </a:stretch>
          </p:blipFill>
          <p:spPr>
            <a:xfrm>
              <a:off x="6938867" y="6009648"/>
              <a:ext cx="1362265" cy="504895"/>
            </a:xfrm>
            <a:prstGeom prst="rect">
              <a:avLst/>
            </a:prstGeom>
          </p:spPr>
        </p:pic>
      </p:grpSp>
      <p:pic>
        <p:nvPicPr>
          <p:cNvPr id="10" name="Picture 9"/>
          <p:cNvPicPr>
            <a:picLocks noChangeAspect="1"/>
          </p:cNvPicPr>
          <p:nvPr/>
        </p:nvPicPr>
        <p:blipFill>
          <a:blip r:embed="rId6"/>
          <a:stretch>
            <a:fillRect/>
          </a:stretch>
        </p:blipFill>
        <p:spPr>
          <a:xfrm>
            <a:off x="0" y="0"/>
            <a:ext cx="1333871" cy="991444"/>
          </a:xfrm>
          <a:prstGeom prst="rect">
            <a:avLst/>
          </a:prstGeom>
        </p:spPr>
      </p:pic>
    </p:spTree>
    <p:extLst>
      <p:ext uri="{BB962C8B-B14F-4D97-AF65-F5344CB8AC3E}">
        <p14:creationId xmlns:p14="http://schemas.microsoft.com/office/powerpoint/2010/main" val="39652600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04800" y="152400"/>
            <a:ext cx="8686800" cy="685800"/>
          </a:xfrm>
        </p:spPr>
        <p:txBody>
          <a:bodyPr vert="horz" lIns="91440" tIns="45720" rIns="91440" bIns="45720" rtlCol="0" anchor="t">
            <a:noAutofit/>
          </a:bodyPr>
          <a:lstStyle/>
          <a:p>
            <a:pPr algn="ctr">
              <a:buNone/>
              <a:defRPr/>
            </a:pPr>
            <a:r>
              <a:rPr lang="en-US" sz="3600" u="sng" dirty="0" smtClean="0">
                <a:latin typeface="Centaur"/>
              </a:rPr>
              <a:t>Actions: Home Assessment</a:t>
            </a:r>
            <a:endParaRPr lang="en-US" dirty="0"/>
          </a:p>
          <a:p>
            <a:pPr algn="ctr">
              <a:buNone/>
              <a:defRPr/>
            </a:pPr>
            <a:endParaRPr lang="en-US" sz="3600" u="sng" dirty="0">
              <a:latin typeface="Centaur" panose="02030504050205020304" pitchFamily="18"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pic>
        <p:nvPicPr>
          <p:cNvPr id="2" name="Picture 1"/>
          <p:cNvPicPr>
            <a:picLocks noChangeAspect="1"/>
          </p:cNvPicPr>
          <p:nvPr/>
        </p:nvPicPr>
        <p:blipFill>
          <a:blip r:embed="rId2"/>
          <a:stretch>
            <a:fillRect/>
          </a:stretch>
        </p:blipFill>
        <p:spPr>
          <a:xfrm>
            <a:off x="2057400" y="1219200"/>
            <a:ext cx="5152122" cy="4724400"/>
          </a:xfrm>
          <a:prstGeom prst="rect">
            <a:avLst/>
          </a:prstGeom>
        </p:spPr>
      </p:pic>
      <p:sp>
        <p:nvSpPr>
          <p:cNvPr id="3" name="Rectangle 2"/>
          <p:cNvSpPr/>
          <p:nvPr/>
        </p:nvSpPr>
        <p:spPr>
          <a:xfrm>
            <a:off x="1973830" y="5943600"/>
            <a:ext cx="5348739" cy="369332"/>
          </a:xfrm>
          <a:prstGeom prst="rect">
            <a:avLst/>
          </a:prstGeom>
        </p:spPr>
        <p:txBody>
          <a:bodyPr wrap="square">
            <a:spAutoFit/>
          </a:bodyPr>
          <a:lstStyle/>
          <a:p>
            <a:pPr algn="ctr"/>
            <a:r>
              <a:rPr lang="en-US" i="1" dirty="0">
                <a:latin typeface="Times New Roman" panose="02020603050405020304" pitchFamily="18" charset="0"/>
                <a:cs typeface="Times New Roman" panose="02020603050405020304" pitchFamily="18" charset="0"/>
                <a:hlinkClick r:id="rId3"/>
              </a:rPr>
              <a:t>https://</a:t>
            </a:r>
            <a:r>
              <a:rPr lang="en-US" i="1" dirty="0" smtClean="0">
                <a:latin typeface="Times New Roman" panose="02020603050405020304" pitchFamily="18" charset="0"/>
                <a:cs typeface="Times New Roman" panose="02020603050405020304" pitchFamily="18" charset="0"/>
                <a:hlinkClick r:id="rId3"/>
              </a:rPr>
              <a:t>darkskymissouri.org/get-involved/certify-home</a:t>
            </a:r>
            <a:r>
              <a:rPr lang="en-US" i="1" dirty="0" smtClean="0">
                <a:latin typeface="Times New Roman" panose="02020603050405020304" pitchFamily="18" charset="0"/>
                <a:cs typeface="Times New Roman" panose="02020603050405020304" pitchFamily="18" charset="0"/>
              </a:rPr>
              <a:t> </a:t>
            </a: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1737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B6F15528-21DE-4FAA-801E-634DDDAF4B2B}" type="slidenum">
              <a:rPr lang="en-US" smtClean="0"/>
              <a:pPr/>
              <a:t>60</a:t>
            </a:fld>
            <a:endParaRPr lang="en-US" dirty="0"/>
          </a:p>
        </p:txBody>
      </p:sp>
      <p:sp>
        <p:nvSpPr>
          <p:cNvPr id="31" name="Title 1"/>
          <p:cNvSpPr txBox="1">
            <a:spLocks/>
          </p:cNvSpPr>
          <p:nvPr/>
        </p:nvSpPr>
        <p:spPr>
          <a:xfrm>
            <a:off x="457200" y="1"/>
            <a:ext cx="8229600" cy="68579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Bird City Network</a:t>
            </a:r>
            <a:endParaRPr lang="en-US" dirty="0"/>
          </a:p>
        </p:txBody>
      </p:sp>
      <p:pic>
        <p:nvPicPr>
          <p:cNvPr id="17" name="Picture 2"/>
          <p:cNvPicPr>
            <a:picLocks noChangeAspect="1" noChangeArrowheads="1"/>
          </p:cNvPicPr>
          <p:nvPr/>
        </p:nvPicPr>
        <p:blipFill>
          <a:blip r:embed="rId3" cstate="print"/>
          <a:srcRect/>
          <a:stretch>
            <a:fillRect/>
          </a:stretch>
        </p:blipFill>
        <p:spPr bwMode="auto">
          <a:xfrm>
            <a:off x="7239000" y="1"/>
            <a:ext cx="1905000" cy="765772"/>
          </a:xfrm>
          <a:prstGeom prst="rect">
            <a:avLst/>
          </a:prstGeom>
          <a:noFill/>
          <a:ln w="9525">
            <a:noFill/>
            <a:miter lim="800000"/>
            <a:headEnd/>
            <a:tailEnd/>
          </a:ln>
          <a:effectLst/>
        </p:spPr>
      </p:pic>
      <p:sp>
        <p:nvSpPr>
          <p:cNvPr id="5" name="Rectangle 4"/>
          <p:cNvSpPr/>
          <p:nvPr/>
        </p:nvSpPr>
        <p:spPr>
          <a:xfrm>
            <a:off x="228600" y="1233594"/>
            <a:ext cx="8534400" cy="4985980"/>
          </a:xfrm>
          <a:prstGeom prst="rect">
            <a:avLst/>
          </a:prstGeom>
        </p:spPr>
        <p:txBody>
          <a:bodyPr wrap="square">
            <a:spAutoFit/>
          </a:bodyPr>
          <a:lstStyle/>
          <a:p>
            <a:pPr marL="342900" indent="-342900" fontAlgn="base">
              <a:buFont typeface="Arial" panose="020B0604020202020204" pitchFamily="34" charset="0"/>
              <a:buChar char="•"/>
            </a:pPr>
            <a:r>
              <a:rPr lang="en-US" sz="2400" b="1" dirty="0" smtClean="0">
                <a:solidFill>
                  <a:srgbClr val="000000"/>
                </a:solidFill>
                <a:latin typeface="Centaur" panose="02030504050205020304" pitchFamily="18" charset="0"/>
                <a:cs typeface="Times New Roman" panose="02020603050405020304" pitchFamily="18" charset="0"/>
              </a:rPr>
              <a:t>Focused </a:t>
            </a:r>
            <a:r>
              <a:rPr lang="en-US" sz="2400" b="1" dirty="0">
                <a:solidFill>
                  <a:srgbClr val="000000"/>
                </a:solidFill>
                <a:latin typeface="Centaur" panose="02030504050205020304" pitchFamily="18" charset="0"/>
                <a:cs typeface="Times New Roman" panose="02020603050405020304" pitchFamily="18" charset="0"/>
              </a:rPr>
              <a:t>on Four Categories:</a:t>
            </a:r>
          </a:p>
          <a:p>
            <a:pPr marL="742950" lvl="1" indent="-285750" fontAlgn="base">
              <a:buFont typeface="Arial" panose="020B0604020202020204" pitchFamily="34" charset="0"/>
              <a:buChar char="•"/>
            </a:pPr>
            <a:r>
              <a:rPr lang="en-US" sz="2400" dirty="0">
                <a:solidFill>
                  <a:srgbClr val="000000"/>
                </a:solidFill>
                <a:latin typeface="Centaur" panose="02030504050205020304" pitchFamily="18" charset="0"/>
                <a:cs typeface="Times New Roman" panose="02020603050405020304" pitchFamily="18" charset="0"/>
              </a:rPr>
              <a:t>Improving habitats</a:t>
            </a:r>
          </a:p>
          <a:p>
            <a:pPr marL="742950" lvl="1" indent="-285750" fontAlgn="base">
              <a:buFont typeface="Arial" panose="020B0604020202020204" pitchFamily="34" charset="0"/>
              <a:buChar char="•"/>
            </a:pPr>
            <a:r>
              <a:rPr lang="en-US" sz="2400" dirty="0">
                <a:solidFill>
                  <a:srgbClr val="000000"/>
                </a:solidFill>
                <a:latin typeface="Centaur" panose="02030504050205020304" pitchFamily="18" charset="0"/>
                <a:cs typeface="Times New Roman" panose="02020603050405020304" pitchFamily="18" charset="0"/>
              </a:rPr>
              <a:t>Addressing Threats</a:t>
            </a:r>
          </a:p>
          <a:p>
            <a:pPr marL="742950" lvl="1" indent="-285750" fontAlgn="base">
              <a:buFont typeface="Arial" panose="020B0604020202020204" pitchFamily="34" charset="0"/>
              <a:buChar char="•"/>
            </a:pPr>
            <a:r>
              <a:rPr lang="en-US" sz="2400" dirty="0">
                <a:solidFill>
                  <a:srgbClr val="000000"/>
                </a:solidFill>
                <a:latin typeface="Centaur" panose="02030504050205020304" pitchFamily="18" charset="0"/>
                <a:cs typeface="Times New Roman" panose="02020603050405020304" pitchFamily="18" charset="0"/>
              </a:rPr>
              <a:t>Engaging People</a:t>
            </a:r>
          </a:p>
          <a:p>
            <a:pPr marL="742950" lvl="1" indent="-285750" fontAlgn="base">
              <a:spcAft>
                <a:spcPts val="1200"/>
              </a:spcAft>
              <a:buFont typeface="Arial" panose="020B0604020202020204" pitchFamily="34" charset="0"/>
              <a:buChar char="•"/>
            </a:pPr>
            <a:r>
              <a:rPr lang="en-US" sz="2400" dirty="0">
                <a:solidFill>
                  <a:srgbClr val="000000"/>
                </a:solidFill>
                <a:latin typeface="Centaur" panose="02030504050205020304" pitchFamily="18" charset="0"/>
                <a:cs typeface="Times New Roman" panose="02020603050405020304" pitchFamily="18" charset="0"/>
              </a:rPr>
              <a:t>Promoting </a:t>
            </a:r>
            <a:r>
              <a:rPr lang="en-US" sz="2400" dirty="0" smtClean="0">
                <a:solidFill>
                  <a:srgbClr val="000000"/>
                </a:solidFill>
                <a:latin typeface="Centaur" panose="02030504050205020304" pitchFamily="18" charset="0"/>
                <a:cs typeface="Times New Roman" panose="02020603050405020304" pitchFamily="18" charset="0"/>
              </a:rPr>
              <a:t>sustainability</a:t>
            </a:r>
            <a:br>
              <a:rPr lang="en-US" sz="2400" dirty="0" smtClean="0">
                <a:solidFill>
                  <a:srgbClr val="000000"/>
                </a:solidFill>
                <a:latin typeface="Centaur" panose="02030504050205020304" pitchFamily="18" charset="0"/>
                <a:cs typeface="Times New Roman" panose="02020603050405020304" pitchFamily="18" charset="0"/>
              </a:rPr>
            </a:br>
            <a:endParaRPr lang="en-US" sz="2400" dirty="0" smtClean="0">
              <a:solidFill>
                <a:srgbClr val="000000"/>
              </a:solidFill>
              <a:latin typeface="Centaur" panose="02030504050205020304" pitchFamily="18" charset="0"/>
              <a:cs typeface="Times New Roman" panose="02020603050405020304" pitchFamily="18" charset="0"/>
            </a:endParaRPr>
          </a:p>
          <a:p>
            <a:pPr marL="285750" indent="-285750" fontAlgn="base">
              <a:spcAft>
                <a:spcPts val="1200"/>
              </a:spcAft>
              <a:buFont typeface="Arial" panose="020B0604020202020204" pitchFamily="34" charset="0"/>
              <a:buChar char="•"/>
            </a:pPr>
            <a:r>
              <a:rPr lang="en-US" sz="2400" b="1" dirty="0" smtClean="0">
                <a:latin typeface="Centaur" panose="02030504050205020304" pitchFamily="18" charset="0"/>
              </a:rPr>
              <a:t>Form </a:t>
            </a:r>
            <a:r>
              <a:rPr lang="en-US" sz="2400" b="1" dirty="0">
                <a:latin typeface="Centaur" panose="02030504050205020304" pitchFamily="18" charset="0"/>
              </a:rPr>
              <a:t>a local Bird City </a:t>
            </a:r>
            <a:r>
              <a:rPr lang="en-US" sz="2400" b="1" dirty="0" smtClean="0">
                <a:latin typeface="Centaur" panose="02030504050205020304" pitchFamily="18" charset="0"/>
              </a:rPr>
              <a:t>team:</a:t>
            </a:r>
          </a:p>
          <a:p>
            <a:pPr marL="742950" lvl="1" indent="-285750" fontAlgn="base">
              <a:spcAft>
                <a:spcPts val="1200"/>
              </a:spcAft>
              <a:buFont typeface="Arial" panose="020B0604020202020204" pitchFamily="34" charset="0"/>
              <a:buChar char="•"/>
            </a:pPr>
            <a:r>
              <a:rPr lang="en-US" sz="2200" dirty="0" smtClean="0">
                <a:latin typeface="Centaur" panose="02030504050205020304" pitchFamily="18" charset="0"/>
              </a:rPr>
              <a:t>Review </a:t>
            </a:r>
            <a:r>
              <a:rPr lang="en-US" sz="2200" dirty="0">
                <a:latin typeface="Centaur" panose="02030504050205020304" pitchFamily="18" charset="0"/>
              </a:rPr>
              <a:t>the list of tailored, bird-friendly actions </a:t>
            </a:r>
            <a:r>
              <a:rPr lang="en-US" sz="2200" dirty="0" smtClean="0">
                <a:latin typeface="Centaur" panose="02030504050205020304" pitchFamily="18" charset="0"/>
              </a:rPr>
              <a:t/>
            </a:r>
            <a:br>
              <a:rPr lang="en-US" sz="2200" dirty="0" smtClean="0">
                <a:latin typeface="Centaur" panose="02030504050205020304" pitchFamily="18" charset="0"/>
              </a:rPr>
            </a:br>
            <a:r>
              <a:rPr lang="en-US" sz="2200" dirty="0" smtClean="0">
                <a:latin typeface="Centaur" panose="02030504050205020304" pitchFamily="18" charset="0"/>
              </a:rPr>
              <a:t>(</a:t>
            </a:r>
            <a:r>
              <a:rPr lang="en-US" sz="2200" dirty="0">
                <a:latin typeface="Centaur" panose="02030504050205020304" pitchFamily="18" charset="0"/>
              </a:rPr>
              <a:t>Columbia is already doing a lot of these actions</a:t>
            </a:r>
            <a:r>
              <a:rPr lang="en-US" sz="2200" dirty="0" smtClean="0">
                <a:latin typeface="Centaur" panose="02030504050205020304" pitchFamily="18" charset="0"/>
              </a:rPr>
              <a:t>!!)</a:t>
            </a:r>
          </a:p>
          <a:p>
            <a:pPr marL="742950" lvl="1" indent="-285750" fontAlgn="base">
              <a:spcAft>
                <a:spcPts val="1200"/>
              </a:spcAft>
              <a:buFont typeface="Arial" panose="020B0604020202020204" pitchFamily="34" charset="0"/>
              <a:buChar char="•"/>
            </a:pPr>
            <a:r>
              <a:rPr lang="en-US" sz="2200" dirty="0" smtClean="0">
                <a:latin typeface="Centaur" panose="02030504050205020304" pitchFamily="18" charset="0"/>
              </a:rPr>
              <a:t>Works </a:t>
            </a:r>
            <a:r>
              <a:rPr lang="en-US" sz="2200" dirty="0">
                <a:latin typeface="Centaur" panose="02030504050205020304" pitchFamily="18" charset="0"/>
              </a:rPr>
              <a:t>together to coordinate actions in your </a:t>
            </a:r>
            <a:r>
              <a:rPr lang="en-US" sz="2200" dirty="0" smtClean="0">
                <a:latin typeface="Centaur" panose="02030504050205020304" pitchFamily="18" charset="0"/>
              </a:rPr>
              <a:t/>
            </a:r>
            <a:br>
              <a:rPr lang="en-US" sz="2200" dirty="0" smtClean="0">
                <a:latin typeface="Centaur" panose="02030504050205020304" pitchFamily="18" charset="0"/>
              </a:rPr>
            </a:br>
            <a:r>
              <a:rPr lang="en-US" sz="2200" dirty="0" smtClean="0">
                <a:latin typeface="Centaur" panose="02030504050205020304" pitchFamily="18" charset="0"/>
              </a:rPr>
              <a:t>community</a:t>
            </a:r>
            <a:r>
              <a:rPr lang="en-US" sz="2200" dirty="0">
                <a:latin typeface="Centaur" panose="02030504050205020304" pitchFamily="18" charset="0"/>
              </a:rPr>
              <a:t> </a:t>
            </a:r>
            <a:endParaRPr lang="en-US" sz="2200" dirty="0" smtClean="0">
              <a:latin typeface="Centaur" panose="02030504050205020304" pitchFamily="18" charset="0"/>
            </a:endParaRPr>
          </a:p>
          <a:p>
            <a:pPr marL="742950" lvl="1" indent="-285750" fontAlgn="base">
              <a:spcAft>
                <a:spcPts val="1200"/>
              </a:spcAft>
              <a:buFont typeface="Arial" panose="020B0604020202020204" pitchFamily="34" charset="0"/>
              <a:buChar char="•"/>
            </a:pPr>
            <a:r>
              <a:rPr lang="en-US" sz="2200" dirty="0" smtClean="0">
                <a:latin typeface="Centaur" panose="02030504050205020304" pitchFamily="18" charset="0"/>
              </a:rPr>
              <a:t>Complete </a:t>
            </a:r>
            <a:r>
              <a:rPr lang="en-US" sz="2200" dirty="0">
                <a:latin typeface="Centaur" panose="02030504050205020304" pitchFamily="18" charset="0"/>
              </a:rPr>
              <a:t>application </a:t>
            </a:r>
            <a:r>
              <a:rPr lang="en-US" sz="2200" dirty="0" smtClean="0">
                <a:latin typeface="Centaur" panose="02030504050205020304" pitchFamily="18" charset="0"/>
              </a:rPr>
              <a:t>together</a:t>
            </a:r>
            <a:endParaRPr lang="en-US" sz="2200" dirty="0">
              <a:latin typeface="Centaur" panose="02030504050205020304" pitchFamily="18" charset="0"/>
            </a:endParaRPr>
          </a:p>
        </p:txBody>
      </p:sp>
      <p:pic>
        <p:nvPicPr>
          <p:cNvPr id="14" name="Picture 13"/>
          <p:cNvPicPr>
            <a:picLocks noChangeAspect="1"/>
          </p:cNvPicPr>
          <p:nvPr/>
        </p:nvPicPr>
        <p:blipFill>
          <a:blip r:embed="rId4"/>
          <a:stretch>
            <a:fillRect/>
          </a:stretch>
        </p:blipFill>
        <p:spPr>
          <a:xfrm>
            <a:off x="6006489" y="838200"/>
            <a:ext cx="2756511" cy="25146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0525" y="3954359"/>
            <a:ext cx="2128438" cy="2128438"/>
          </a:xfrm>
          <a:prstGeom prst="rect">
            <a:avLst/>
          </a:prstGeom>
        </p:spPr>
      </p:pic>
      <p:pic>
        <p:nvPicPr>
          <p:cNvPr id="16" name="Picture 15"/>
          <p:cNvPicPr>
            <a:picLocks noChangeAspect="1"/>
          </p:cNvPicPr>
          <p:nvPr/>
        </p:nvPicPr>
        <p:blipFill>
          <a:blip r:embed="rId6"/>
          <a:stretch>
            <a:fillRect/>
          </a:stretch>
        </p:blipFill>
        <p:spPr>
          <a:xfrm>
            <a:off x="0" y="0"/>
            <a:ext cx="1333871" cy="991444"/>
          </a:xfrm>
          <a:prstGeom prst="rect">
            <a:avLst/>
          </a:prstGeom>
        </p:spPr>
      </p:pic>
    </p:spTree>
    <p:extLst>
      <p:ext uri="{BB962C8B-B14F-4D97-AF65-F5344CB8AC3E}">
        <p14:creationId xmlns:p14="http://schemas.microsoft.com/office/powerpoint/2010/main" val="39684992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fld id="{B6F15528-21DE-4FAA-801E-634DDDAF4B2B}" type="slidenum">
              <a:rPr lang="en-US" smtClean="0"/>
              <a:pPr/>
              <a:t>61</a:t>
            </a:fld>
            <a:endParaRPr lang="en-US" dirty="0"/>
          </a:p>
        </p:txBody>
      </p:sp>
      <p:sp>
        <p:nvSpPr>
          <p:cNvPr id="31" name="Title 1"/>
          <p:cNvSpPr txBox="1">
            <a:spLocks/>
          </p:cNvSpPr>
          <p:nvPr/>
        </p:nvSpPr>
        <p:spPr>
          <a:xfrm>
            <a:off x="457200" y="1"/>
            <a:ext cx="8229600" cy="68579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Bird City Network</a:t>
            </a:r>
            <a:endParaRPr lang="en-US" dirty="0"/>
          </a:p>
        </p:txBody>
      </p:sp>
      <p:sp>
        <p:nvSpPr>
          <p:cNvPr id="5" name="Rectangle 4"/>
          <p:cNvSpPr/>
          <p:nvPr/>
        </p:nvSpPr>
        <p:spPr>
          <a:xfrm>
            <a:off x="457200" y="3607859"/>
            <a:ext cx="8534400" cy="3046988"/>
          </a:xfrm>
          <a:prstGeom prst="rect">
            <a:avLst/>
          </a:prstGeom>
        </p:spPr>
        <p:txBody>
          <a:bodyPr wrap="square">
            <a:spAutoFit/>
          </a:bodyPr>
          <a:lstStyle/>
          <a:p>
            <a:pPr algn="ctr" fontAlgn="base"/>
            <a:r>
              <a:rPr lang="en-US" sz="2400" dirty="0" smtClean="0">
                <a:latin typeface="Centaur" panose="02030504050205020304" pitchFamily="18" charset="0"/>
              </a:rPr>
              <a:t>Fill </a:t>
            </a:r>
            <a:r>
              <a:rPr lang="en-US" sz="2400" dirty="0">
                <a:latin typeface="Centaur" panose="02030504050205020304" pitchFamily="18" charset="0"/>
              </a:rPr>
              <a:t>out </a:t>
            </a:r>
            <a:r>
              <a:rPr lang="en-US" sz="2400" b="1" dirty="0">
                <a:latin typeface="Centaur" panose="02030504050205020304" pitchFamily="18" charset="0"/>
              </a:rPr>
              <a:t>Dream Team Worksheet</a:t>
            </a:r>
            <a:r>
              <a:rPr lang="en-US" sz="2400" dirty="0">
                <a:latin typeface="Centaur" panose="02030504050205020304" pitchFamily="18" charset="0"/>
              </a:rPr>
              <a:t> (guide), </a:t>
            </a:r>
            <a:r>
              <a:rPr lang="en-US" sz="2400" b="1" dirty="0">
                <a:latin typeface="Centaur" panose="02030504050205020304" pitchFamily="18" charset="0"/>
              </a:rPr>
              <a:t>Intent to Apply</a:t>
            </a:r>
            <a:r>
              <a:rPr lang="en-US" sz="2400" dirty="0">
                <a:latin typeface="Centaur" panose="02030504050205020304" pitchFamily="18" charset="0"/>
              </a:rPr>
              <a:t> form, and submit to </a:t>
            </a:r>
            <a:r>
              <a:rPr lang="en-US" sz="2400" u="sng" dirty="0">
                <a:latin typeface="Centaur" panose="02030504050205020304" pitchFamily="18" charset="0"/>
                <a:hlinkClick r:id="rId3"/>
              </a:rPr>
              <a:t>birdfriendlycommunities@mrbo.org</a:t>
            </a:r>
            <a:endParaRPr lang="en-US" sz="2400" dirty="0">
              <a:latin typeface="Centaur" panose="02030504050205020304" pitchFamily="18" charset="0"/>
            </a:endParaRPr>
          </a:p>
          <a:p>
            <a:pPr fontAlgn="base"/>
            <a:endParaRPr lang="en-US" sz="2400" dirty="0" smtClean="0">
              <a:latin typeface="Centaur" panose="02030504050205020304" pitchFamily="18" charset="0"/>
            </a:endParaRPr>
          </a:p>
          <a:p>
            <a:pPr algn="ctr" fontAlgn="base"/>
            <a:r>
              <a:rPr lang="en-US" sz="2400" dirty="0" smtClean="0">
                <a:latin typeface="Centaur" panose="02030504050205020304" pitchFamily="18" charset="0"/>
              </a:rPr>
              <a:t>We </a:t>
            </a:r>
            <a:r>
              <a:rPr lang="en-US" sz="2400" dirty="0">
                <a:latin typeface="Centaur" panose="02030504050205020304" pitchFamily="18" charset="0"/>
              </a:rPr>
              <a:t>will then invite you to login and manage your online application!</a:t>
            </a:r>
          </a:p>
          <a:p>
            <a:pPr algn="ctr"/>
            <a:endParaRPr lang="en-US" sz="2400" b="1" dirty="0" smtClean="0">
              <a:latin typeface="Centaur" panose="02030504050205020304" pitchFamily="18" charset="0"/>
            </a:endParaRPr>
          </a:p>
          <a:p>
            <a:pPr algn="ctr"/>
            <a:r>
              <a:rPr lang="en-US" sz="2400" b="1" dirty="0" smtClean="0">
                <a:latin typeface="Centaur" panose="02030504050205020304" pitchFamily="18" charset="0"/>
              </a:rPr>
              <a:t>We </a:t>
            </a:r>
            <a:r>
              <a:rPr lang="en-US" sz="2400" b="1" dirty="0">
                <a:latin typeface="Centaur" panose="02030504050205020304" pitchFamily="18" charset="0"/>
              </a:rPr>
              <a:t>want to celebrate and recognize your community’s hard work!</a:t>
            </a:r>
            <a:endParaRPr lang="en-US" sz="2400" dirty="0">
              <a:latin typeface="Centaur" panose="02030504050205020304" pitchFamily="18" charset="0"/>
            </a:endParaRPr>
          </a:p>
          <a:p>
            <a:pPr algn="ctr"/>
            <a:r>
              <a:rPr lang="en-US" sz="2400" b="1" dirty="0">
                <a:latin typeface="Centaur" panose="02030504050205020304" pitchFamily="18" charset="0"/>
              </a:rPr>
              <a:t>Let’s get Columbia on the map and be the first Bird City Missouri designation</a:t>
            </a:r>
            <a:r>
              <a:rPr lang="en-US" sz="2400" b="1" dirty="0" smtClean="0">
                <a:latin typeface="Centaur" panose="02030504050205020304" pitchFamily="18" charset="0"/>
              </a:rPr>
              <a:t>!</a:t>
            </a:r>
            <a:endParaRPr lang="en-US" sz="2400" dirty="0">
              <a:latin typeface="Centaur" panose="02030504050205020304" pitchFamily="18" charset="0"/>
            </a:endParaRPr>
          </a:p>
        </p:txBody>
      </p:sp>
      <p:grpSp>
        <p:nvGrpSpPr>
          <p:cNvPr id="2" name="Group 1"/>
          <p:cNvGrpSpPr/>
          <p:nvPr/>
        </p:nvGrpSpPr>
        <p:grpSpPr>
          <a:xfrm>
            <a:off x="152400" y="990598"/>
            <a:ext cx="8699837" cy="1946356"/>
            <a:chOff x="152400" y="990598"/>
            <a:chExt cx="8699837" cy="1946356"/>
          </a:xfrm>
        </p:grpSpPr>
        <p:pic>
          <p:nvPicPr>
            <p:cNvPr id="17" name="Picture 2"/>
            <p:cNvPicPr>
              <a:picLocks noChangeAspect="1" noChangeArrowheads="1"/>
            </p:cNvPicPr>
            <p:nvPr/>
          </p:nvPicPr>
          <p:blipFill>
            <a:blip r:embed="rId4" cstate="print"/>
            <a:srcRect/>
            <a:stretch>
              <a:fillRect/>
            </a:stretch>
          </p:blipFill>
          <p:spPr bwMode="auto">
            <a:xfrm>
              <a:off x="6947237" y="1580890"/>
              <a:ext cx="1905000" cy="765772"/>
            </a:xfrm>
            <a:prstGeom prst="rect">
              <a:avLst/>
            </a:prstGeom>
            <a:noFill/>
            <a:ln w="9525">
              <a:noFill/>
              <a:miter lim="800000"/>
              <a:headEnd/>
              <a:tailEnd/>
            </a:ln>
            <a:effectLst/>
          </p:spPr>
        </p:pic>
        <p:pic>
          <p:nvPicPr>
            <p:cNvPr id="14" name="Picture 13"/>
            <p:cNvPicPr>
              <a:picLocks noChangeAspect="1"/>
            </p:cNvPicPr>
            <p:nvPr/>
          </p:nvPicPr>
          <p:blipFill>
            <a:blip r:embed="rId5"/>
            <a:stretch>
              <a:fillRect/>
            </a:stretch>
          </p:blipFill>
          <p:spPr>
            <a:xfrm>
              <a:off x="152400" y="990598"/>
              <a:ext cx="2133600" cy="194635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7000" y="1114422"/>
              <a:ext cx="1698708" cy="1698708"/>
            </a:xfrm>
            <a:prstGeom prst="rect">
              <a:avLst/>
            </a:prstGeom>
          </p:spPr>
        </p:pic>
        <p:pic>
          <p:nvPicPr>
            <p:cNvPr id="8" name="Picture 7"/>
            <p:cNvPicPr>
              <a:picLocks noChangeAspect="1"/>
            </p:cNvPicPr>
            <p:nvPr/>
          </p:nvPicPr>
          <p:blipFill>
            <a:blip r:embed="rId7"/>
            <a:stretch>
              <a:fillRect/>
            </a:stretch>
          </p:blipFill>
          <p:spPr>
            <a:xfrm>
              <a:off x="4746708" y="1098258"/>
              <a:ext cx="1819529" cy="1829055"/>
            </a:xfrm>
            <a:prstGeom prst="rect">
              <a:avLst/>
            </a:prstGeom>
          </p:spPr>
        </p:pic>
      </p:grpSp>
      <p:pic>
        <p:nvPicPr>
          <p:cNvPr id="10" name="Picture 9"/>
          <p:cNvPicPr>
            <a:picLocks noChangeAspect="1"/>
          </p:cNvPicPr>
          <p:nvPr/>
        </p:nvPicPr>
        <p:blipFill>
          <a:blip r:embed="rId8"/>
          <a:stretch>
            <a:fillRect/>
          </a:stretch>
        </p:blipFill>
        <p:spPr>
          <a:xfrm>
            <a:off x="0" y="0"/>
            <a:ext cx="1333871" cy="991444"/>
          </a:xfrm>
          <a:prstGeom prst="rect">
            <a:avLst/>
          </a:prstGeom>
        </p:spPr>
      </p:pic>
    </p:spTree>
    <p:extLst>
      <p:ext uri="{BB962C8B-B14F-4D97-AF65-F5344CB8AC3E}">
        <p14:creationId xmlns:p14="http://schemas.microsoft.com/office/powerpoint/2010/main" val="554692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04800" y="152400"/>
            <a:ext cx="8686800" cy="685800"/>
          </a:xfrm>
        </p:spPr>
        <p:txBody>
          <a:bodyPr>
            <a:noAutofit/>
          </a:bodyPr>
          <a:lstStyle/>
          <a:p>
            <a:pPr algn="ctr">
              <a:buNone/>
              <a:defRPr/>
            </a:pPr>
            <a:r>
              <a:rPr lang="en-US" sz="3600" b="1" u="sng" dirty="0" smtClean="0">
                <a:latin typeface="Centaur" panose="02030504050205020304" pitchFamily="18" charset="0"/>
              </a:rPr>
              <a:t>What we need from you</a:t>
            </a:r>
          </a:p>
          <a:p>
            <a:pPr algn="ctr">
              <a:buNone/>
              <a:defRPr/>
            </a:pPr>
            <a:endParaRPr lang="en-US" sz="3600" b="1" u="sng" dirty="0" smtClean="0">
              <a:latin typeface="Centaur" panose="02030504050205020304" pitchFamily="18"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62</a:t>
            </a:fld>
            <a:endParaRPr lang="en-US"/>
          </a:p>
        </p:txBody>
      </p:sp>
      <p:pic>
        <p:nvPicPr>
          <p:cNvPr id="9" name="Picture 2"/>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sp>
        <p:nvSpPr>
          <p:cNvPr id="8" name="Rectangle 7"/>
          <p:cNvSpPr/>
          <p:nvPr/>
        </p:nvSpPr>
        <p:spPr>
          <a:xfrm>
            <a:off x="152400" y="723720"/>
            <a:ext cx="9050189" cy="6124754"/>
          </a:xfrm>
          <a:prstGeom prst="rect">
            <a:avLst/>
          </a:prstGeom>
        </p:spPr>
        <p:txBody>
          <a:bodyPr wrap="square">
            <a:spAutoFit/>
          </a:bodyPr>
          <a:lstStyle/>
          <a:p>
            <a:pPr marL="457200" indent="-457200">
              <a:buFont typeface="+mj-lt"/>
              <a:buAutoNum type="arabicPeriod"/>
            </a:pPr>
            <a:r>
              <a:rPr lang="en-US" sz="2800" dirty="0" smtClean="0">
                <a:solidFill>
                  <a:srgbClr val="000000"/>
                </a:solidFill>
                <a:latin typeface="Centaur" panose="02030504050205020304" pitchFamily="18" charset="0"/>
              </a:rPr>
              <a:t>“Formally” include </a:t>
            </a:r>
            <a:r>
              <a:rPr lang="en-US" sz="2800" i="1" dirty="0" smtClean="0">
                <a:solidFill>
                  <a:srgbClr val="000000"/>
                </a:solidFill>
                <a:latin typeface="Centaur" panose="02030504050205020304" pitchFamily="18" charset="0"/>
              </a:rPr>
              <a:t>Five Principles for Responsible Outdoor Lighting </a:t>
            </a:r>
            <a:r>
              <a:rPr lang="en-US" sz="2800" dirty="0" smtClean="0">
                <a:solidFill>
                  <a:srgbClr val="000000"/>
                </a:solidFill>
                <a:latin typeface="Centaur" panose="02030504050205020304" pitchFamily="18" charset="0"/>
              </a:rPr>
              <a:t>in your conservation and restoration efforts.</a:t>
            </a:r>
            <a:br>
              <a:rPr lang="en-US" sz="2800" dirty="0" smtClean="0">
                <a:solidFill>
                  <a:srgbClr val="000000"/>
                </a:solidFill>
                <a:latin typeface="Centaur" panose="02030504050205020304" pitchFamily="18" charset="0"/>
              </a:rPr>
            </a:br>
            <a:endParaRPr lang="en-US" sz="2800" dirty="0" smtClean="0">
              <a:solidFill>
                <a:srgbClr val="000000"/>
              </a:solidFill>
              <a:latin typeface="Centaur" panose="02030504050205020304" pitchFamily="18" charset="0"/>
            </a:endParaRPr>
          </a:p>
          <a:p>
            <a:pPr marL="457200" indent="-457200">
              <a:buFont typeface="+mj-lt"/>
              <a:buAutoNum type="arabicPeriod"/>
            </a:pPr>
            <a:r>
              <a:rPr lang="en-US" sz="2800" dirty="0" smtClean="0">
                <a:solidFill>
                  <a:srgbClr val="000000"/>
                </a:solidFill>
                <a:latin typeface="Centaur" panose="02030504050205020304" pitchFamily="18" charset="0"/>
              </a:rPr>
              <a:t>Become a member!</a:t>
            </a:r>
            <a:br>
              <a:rPr lang="en-US" sz="2800" dirty="0" smtClean="0">
                <a:solidFill>
                  <a:srgbClr val="000000"/>
                </a:solidFill>
                <a:latin typeface="Centaur" panose="02030504050205020304" pitchFamily="18" charset="0"/>
              </a:rPr>
            </a:br>
            <a:r>
              <a:rPr lang="en-US" sz="2800" dirty="0" smtClean="0">
                <a:solidFill>
                  <a:srgbClr val="000000"/>
                </a:solidFill>
                <a:latin typeface="Centaur" panose="02030504050205020304" pitchFamily="18" charset="0"/>
              </a:rPr>
              <a:t/>
            </a:r>
            <a:br>
              <a:rPr lang="en-US" sz="2800" dirty="0" smtClean="0">
                <a:solidFill>
                  <a:srgbClr val="000000"/>
                </a:solidFill>
                <a:latin typeface="Centaur" panose="02030504050205020304" pitchFamily="18" charset="0"/>
              </a:rPr>
            </a:br>
            <a:endParaRPr lang="en-US" sz="2800" dirty="0" smtClean="0">
              <a:solidFill>
                <a:srgbClr val="000000"/>
              </a:solidFill>
              <a:latin typeface="Centaur" panose="02030504050205020304" pitchFamily="18" charset="0"/>
            </a:endParaRPr>
          </a:p>
          <a:p>
            <a:pPr marL="457200" indent="-457200">
              <a:buFont typeface="+mj-lt"/>
              <a:buAutoNum type="arabicPeriod"/>
            </a:pPr>
            <a:r>
              <a:rPr lang="en-US" sz="2800" dirty="0" smtClean="0">
                <a:solidFill>
                  <a:srgbClr val="000000"/>
                </a:solidFill>
                <a:latin typeface="Centaur" panose="02030504050205020304" pitchFamily="18" charset="0"/>
              </a:rPr>
              <a:t>Bring your expertise and join a </a:t>
            </a:r>
            <a:r>
              <a:rPr lang="en-US" sz="2800" b="1" u="sng" dirty="0" err="1" smtClean="0">
                <a:solidFill>
                  <a:srgbClr val="000000"/>
                </a:solidFill>
                <a:latin typeface="Centaur" panose="02030504050205020304" pitchFamily="18" charset="0"/>
              </a:rPr>
              <a:t>DarkSky</a:t>
            </a:r>
            <a:r>
              <a:rPr lang="en-US" sz="2800" b="1" u="sng" dirty="0" smtClean="0">
                <a:solidFill>
                  <a:srgbClr val="000000"/>
                </a:solidFill>
                <a:latin typeface="Centaur" panose="02030504050205020304" pitchFamily="18" charset="0"/>
              </a:rPr>
              <a:t> Missouri committee</a:t>
            </a:r>
            <a:r>
              <a:rPr lang="en-US" sz="2800" dirty="0" smtClean="0">
                <a:solidFill>
                  <a:srgbClr val="000000"/>
                </a:solidFill>
                <a:latin typeface="Centaur" panose="02030504050205020304" pitchFamily="18" charset="0"/>
              </a:rPr>
              <a:t>:</a:t>
            </a:r>
          </a:p>
          <a:p>
            <a:pPr marL="971550" lvl="1" indent="-514350">
              <a:buAutoNum type="alphaLcParenR"/>
            </a:pPr>
            <a:r>
              <a:rPr lang="en-US" sz="2800" b="1" dirty="0" smtClean="0">
                <a:solidFill>
                  <a:srgbClr val="FF0000"/>
                </a:solidFill>
                <a:latin typeface="Centaur" panose="02030504050205020304" pitchFamily="18" charset="0"/>
              </a:rPr>
              <a:t>Outreach</a:t>
            </a:r>
            <a:r>
              <a:rPr lang="en-US" sz="2800" dirty="0" smtClean="0">
                <a:solidFill>
                  <a:srgbClr val="000000"/>
                </a:solidFill>
                <a:latin typeface="Centaur" panose="02030504050205020304" pitchFamily="18" charset="0"/>
              </a:rPr>
              <a:t>: Advocate for responsible lighting</a:t>
            </a:r>
          </a:p>
          <a:p>
            <a:pPr marL="971550" lvl="1" indent="-514350">
              <a:buAutoNum type="alphaLcParenR"/>
            </a:pPr>
            <a:r>
              <a:rPr lang="en-US" sz="2800" b="1" dirty="0" smtClean="0">
                <a:solidFill>
                  <a:schemeClr val="accent6"/>
                </a:solidFill>
                <a:latin typeface="Centaur" panose="02030504050205020304" pitchFamily="18" charset="0"/>
              </a:rPr>
              <a:t>Engagement</a:t>
            </a:r>
            <a:r>
              <a:rPr lang="en-US" sz="2800" dirty="0" smtClean="0">
                <a:solidFill>
                  <a:srgbClr val="000000"/>
                </a:solidFill>
                <a:latin typeface="Centaur" panose="02030504050205020304" pitchFamily="18" charset="0"/>
              </a:rPr>
              <a:t>: Help run newsletter, social media etc.</a:t>
            </a:r>
          </a:p>
          <a:p>
            <a:pPr marL="971550" lvl="1" indent="-514350">
              <a:buAutoNum type="alphaLcParenR"/>
            </a:pPr>
            <a:r>
              <a:rPr lang="en-US" sz="2800" b="1" dirty="0" smtClean="0">
                <a:solidFill>
                  <a:srgbClr val="00B050"/>
                </a:solidFill>
                <a:latin typeface="Centaur" panose="02030504050205020304" pitchFamily="18" charset="0"/>
              </a:rPr>
              <a:t>University and School engagement</a:t>
            </a:r>
            <a:r>
              <a:rPr lang="en-US" sz="2800" dirty="0" smtClean="0">
                <a:solidFill>
                  <a:srgbClr val="000000"/>
                </a:solidFill>
                <a:latin typeface="Centaur" panose="02030504050205020304" pitchFamily="18" charset="0"/>
              </a:rPr>
              <a:t>: Engage students</a:t>
            </a:r>
          </a:p>
          <a:p>
            <a:pPr marL="971550" lvl="1" indent="-514350">
              <a:buAutoNum type="alphaLcParenR"/>
            </a:pPr>
            <a:r>
              <a:rPr lang="en-US" sz="2800" b="1" dirty="0" smtClean="0">
                <a:solidFill>
                  <a:schemeClr val="accent5"/>
                </a:solidFill>
                <a:latin typeface="Centaur" panose="02030504050205020304" pitchFamily="18" charset="0"/>
              </a:rPr>
              <a:t>Laws and Ordinances</a:t>
            </a:r>
            <a:r>
              <a:rPr lang="en-US" sz="2800" dirty="0" smtClean="0">
                <a:solidFill>
                  <a:srgbClr val="000000"/>
                </a:solidFill>
                <a:latin typeface="Centaur" panose="02030504050205020304" pitchFamily="18" charset="0"/>
              </a:rPr>
              <a:t>: Engage lawmakers and policymakers</a:t>
            </a:r>
          </a:p>
          <a:p>
            <a:pPr marL="971550" lvl="1" indent="-514350">
              <a:buAutoNum type="alphaLcParenR"/>
            </a:pPr>
            <a:r>
              <a:rPr lang="en-US" sz="2800" b="1" dirty="0" smtClean="0">
                <a:solidFill>
                  <a:srgbClr val="7030A0"/>
                </a:solidFill>
                <a:latin typeface="Centaur" panose="02030504050205020304" pitchFamily="18" charset="0"/>
              </a:rPr>
              <a:t>Membership</a:t>
            </a:r>
            <a:r>
              <a:rPr lang="en-US" sz="2800" dirty="0" smtClean="0">
                <a:solidFill>
                  <a:srgbClr val="000000"/>
                </a:solidFill>
                <a:latin typeface="Centaur" panose="02030504050205020304" pitchFamily="18" charset="0"/>
              </a:rPr>
              <a:t>: Help boost membership</a:t>
            </a:r>
            <a:br>
              <a:rPr lang="en-US" sz="2800" dirty="0" smtClean="0">
                <a:solidFill>
                  <a:srgbClr val="000000"/>
                </a:solidFill>
                <a:latin typeface="Centaur" panose="02030504050205020304" pitchFamily="18" charset="0"/>
              </a:rPr>
            </a:br>
            <a:endParaRPr lang="en-US" sz="2800" dirty="0" smtClean="0">
              <a:solidFill>
                <a:srgbClr val="000000"/>
              </a:solidFill>
              <a:latin typeface="Centaur" panose="02030504050205020304" pitchFamily="18" charset="0"/>
            </a:endParaRPr>
          </a:p>
          <a:p>
            <a:pPr marL="514350" indent="-514350">
              <a:buAutoNum type="arabicPeriod"/>
            </a:pPr>
            <a:r>
              <a:rPr lang="en-US" sz="2800" dirty="0" smtClean="0">
                <a:solidFill>
                  <a:srgbClr val="000000"/>
                </a:solidFill>
                <a:latin typeface="Centaur" panose="02030504050205020304" pitchFamily="18" charset="0"/>
              </a:rPr>
              <a:t>Participate in our </a:t>
            </a:r>
            <a:r>
              <a:rPr lang="en-US" sz="2800" b="1" u="sng" dirty="0" err="1" smtClean="0">
                <a:solidFill>
                  <a:srgbClr val="000000"/>
                </a:solidFill>
                <a:latin typeface="Centaur" panose="02030504050205020304" pitchFamily="18" charset="0"/>
              </a:rPr>
              <a:t>DarkSky</a:t>
            </a:r>
            <a:r>
              <a:rPr lang="en-US" sz="2800" b="1" u="sng" dirty="0" smtClean="0">
                <a:solidFill>
                  <a:srgbClr val="000000"/>
                </a:solidFill>
                <a:latin typeface="Centaur" panose="02030504050205020304" pitchFamily="18" charset="0"/>
              </a:rPr>
              <a:t> Training program</a:t>
            </a:r>
          </a:p>
        </p:txBody>
      </p:sp>
      <p:pic>
        <p:nvPicPr>
          <p:cNvPr id="2" name="Picture 1"/>
          <p:cNvPicPr>
            <a:picLocks noChangeAspect="1"/>
          </p:cNvPicPr>
          <p:nvPr/>
        </p:nvPicPr>
        <p:blipFill>
          <a:blip r:embed="rId3"/>
          <a:stretch>
            <a:fillRect/>
          </a:stretch>
        </p:blipFill>
        <p:spPr>
          <a:xfrm>
            <a:off x="3429000" y="1676400"/>
            <a:ext cx="1709706" cy="1676400"/>
          </a:xfrm>
          <a:prstGeom prst="rect">
            <a:avLst/>
          </a:prstGeom>
        </p:spPr>
      </p:pic>
      <p:pic>
        <p:nvPicPr>
          <p:cNvPr id="10" name="Picture 9"/>
          <p:cNvPicPr>
            <a:picLocks noChangeAspect="1"/>
          </p:cNvPicPr>
          <p:nvPr/>
        </p:nvPicPr>
        <p:blipFill>
          <a:blip r:embed="rId4"/>
          <a:stretch>
            <a:fillRect/>
          </a:stretch>
        </p:blipFill>
        <p:spPr>
          <a:xfrm>
            <a:off x="1" y="0"/>
            <a:ext cx="1066800" cy="792935"/>
          </a:xfrm>
          <a:prstGeom prst="rect">
            <a:avLst/>
          </a:prstGeom>
        </p:spPr>
      </p:pic>
    </p:spTree>
    <p:extLst>
      <p:ext uri="{BB962C8B-B14F-4D97-AF65-F5344CB8AC3E}">
        <p14:creationId xmlns:p14="http://schemas.microsoft.com/office/powerpoint/2010/main" val="221997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63</a:t>
            </a:fld>
            <a:endParaRPr lang="en-US"/>
          </a:p>
        </p:txBody>
      </p:sp>
      <p:pic>
        <p:nvPicPr>
          <p:cNvPr id="9" name="Picture 8"/>
          <p:cNvPicPr>
            <a:picLocks noChangeAspect="1"/>
          </p:cNvPicPr>
          <p:nvPr/>
        </p:nvPicPr>
        <p:blipFill>
          <a:blip r:embed="rId2"/>
          <a:stretch>
            <a:fillRect/>
          </a:stretch>
        </p:blipFill>
        <p:spPr>
          <a:xfrm>
            <a:off x="0" y="762000"/>
            <a:ext cx="3261360" cy="2416485"/>
          </a:xfrm>
          <a:prstGeom prst="rect">
            <a:avLst/>
          </a:prstGeom>
        </p:spPr>
      </p:pic>
      <p:sp>
        <p:nvSpPr>
          <p:cNvPr id="12" name="Title 1"/>
          <p:cNvSpPr txBox="1">
            <a:spLocks/>
          </p:cNvSpPr>
          <p:nvPr/>
        </p:nvSpPr>
        <p:spPr>
          <a:xfrm>
            <a:off x="0" y="67320"/>
            <a:ext cx="8686800" cy="77088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sng" strike="noStrike" kern="1200" cap="none" spc="0" normalizeH="0" baseline="0" noProof="0" dirty="0" smtClean="0">
                <a:ln>
                  <a:noFill/>
                </a:ln>
                <a:solidFill>
                  <a:srgbClr val="FF0000"/>
                </a:solidFill>
                <a:effectLst/>
                <a:uLnTx/>
                <a:uFillTx/>
                <a:latin typeface="Centaur" panose="02030504050205020304" pitchFamily="18" charset="0"/>
                <a:ea typeface="+mj-ea"/>
                <a:cs typeface="+mj-cs"/>
              </a:rPr>
              <a:t>!! BECOME A MEMBER OF DARK SKY Missouri!!</a:t>
            </a:r>
            <a:endParaRPr kumimoji="0" lang="en-US" sz="3200" b="1" i="0" u="sng" strike="noStrike" kern="1200" cap="none" spc="0" normalizeH="0" baseline="0" noProof="0" dirty="0">
              <a:ln>
                <a:noFill/>
              </a:ln>
              <a:solidFill>
                <a:srgbClr val="FF0000"/>
              </a:solidFill>
              <a:effectLst/>
              <a:uLnTx/>
              <a:uFillTx/>
              <a:latin typeface="Centaur" panose="02030504050205020304" pitchFamily="18" charset="0"/>
              <a:ea typeface="+mj-ea"/>
              <a:cs typeface="+mj-cs"/>
            </a:endParaRPr>
          </a:p>
        </p:txBody>
      </p:sp>
      <p:pic>
        <p:nvPicPr>
          <p:cNvPr id="6147" name="Picture 3"/>
          <p:cNvPicPr>
            <a:picLocks noChangeAspect="1" noChangeArrowheads="1"/>
          </p:cNvPicPr>
          <p:nvPr/>
        </p:nvPicPr>
        <p:blipFill>
          <a:blip r:embed="rId3"/>
          <a:srcRect/>
          <a:stretch>
            <a:fillRect/>
          </a:stretch>
        </p:blipFill>
        <p:spPr bwMode="auto">
          <a:xfrm>
            <a:off x="3581400" y="838200"/>
            <a:ext cx="5486400" cy="5486400"/>
          </a:xfrm>
          <a:prstGeom prst="rect">
            <a:avLst/>
          </a:prstGeom>
          <a:noFill/>
          <a:ln w="9525">
            <a:noFill/>
            <a:miter lim="800000"/>
            <a:headEnd/>
            <a:tailEnd/>
          </a:ln>
          <a:effectLst/>
        </p:spPr>
      </p:pic>
      <p:pic>
        <p:nvPicPr>
          <p:cNvPr id="14" name="Picture 2"/>
          <p:cNvPicPr>
            <a:picLocks noChangeAspect="1" noChangeArrowheads="1"/>
          </p:cNvPicPr>
          <p:nvPr/>
        </p:nvPicPr>
        <p:blipFill>
          <a:blip r:embed="rId4"/>
          <a:srcRect/>
          <a:stretch>
            <a:fillRect/>
          </a:stretch>
        </p:blipFill>
        <p:spPr bwMode="auto">
          <a:xfrm>
            <a:off x="1" y="3870818"/>
            <a:ext cx="3505200" cy="2034681"/>
          </a:xfrm>
          <a:prstGeom prst="rect">
            <a:avLst/>
          </a:prstGeom>
          <a:noFill/>
          <a:ln w="9525">
            <a:noFill/>
            <a:miter lim="800000"/>
            <a:headEnd/>
            <a:tailEnd/>
          </a:ln>
          <a:effectLst/>
        </p:spPr>
      </p:pic>
    </p:spTree>
    <p:extLst>
      <p:ext uri="{BB962C8B-B14F-4D97-AF65-F5344CB8AC3E}">
        <p14:creationId xmlns:p14="http://schemas.microsoft.com/office/powerpoint/2010/main" val="12265119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64</a:t>
            </a:fld>
            <a:endParaRPr lang="en-US"/>
          </a:p>
        </p:txBody>
      </p:sp>
      <p:sp>
        <p:nvSpPr>
          <p:cNvPr id="10" name="TextBox 9"/>
          <p:cNvSpPr txBox="1"/>
          <p:nvPr/>
        </p:nvSpPr>
        <p:spPr>
          <a:xfrm>
            <a:off x="3581400" y="6096000"/>
            <a:ext cx="5248616" cy="523220"/>
          </a:xfrm>
          <a:prstGeom prst="rect">
            <a:avLst/>
          </a:prstGeom>
          <a:noFill/>
        </p:spPr>
        <p:txBody>
          <a:bodyPr wrap="none" rtlCol="0">
            <a:spAutoFit/>
          </a:bodyPr>
          <a:lstStyle/>
          <a:p>
            <a:r>
              <a:rPr lang="en-US" sz="2800" b="1" dirty="0" smtClean="0">
                <a:solidFill>
                  <a:srgbClr val="FF0000"/>
                </a:solidFill>
                <a:latin typeface="Centaur" pitchFamily="18" charset="0"/>
              </a:rPr>
              <a:t>FACEBOOK</a:t>
            </a:r>
            <a:r>
              <a:rPr lang="en-US" sz="2800" dirty="0" smtClean="0">
                <a:latin typeface="Centaur" pitchFamily="18" charset="0"/>
              </a:rPr>
              <a:t>: DARKSKYMISSOURI</a:t>
            </a:r>
            <a:endParaRPr lang="en-US" sz="2800" dirty="0">
              <a:latin typeface="Centaur" pitchFamily="18" charset="0"/>
            </a:endParaRPr>
          </a:p>
        </p:txBody>
      </p:sp>
      <p:pic>
        <p:nvPicPr>
          <p:cNvPr id="2050" name="Picture 2"/>
          <p:cNvPicPr>
            <a:picLocks noChangeAspect="1" noChangeArrowheads="1"/>
          </p:cNvPicPr>
          <p:nvPr/>
        </p:nvPicPr>
        <p:blipFill>
          <a:blip r:embed="rId2"/>
          <a:srcRect/>
          <a:stretch>
            <a:fillRect/>
          </a:stretch>
        </p:blipFill>
        <p:spPr bwMode="auto">
          <a:xfrm>
            <a:off x="3733308" y="609600"/>
            <a:ext cx="5410692" cy="5376008"/>
          </a:xfrm>
          <a:prstGeom prst="rect">
            <a:avLst/>
          </a:prstGeom>
          <a:noFill/>
          <a:ln w="9525">
            <a:noFill/>
            <a:miter lim="800000"/>
            <a:headEnd/>
            <a:tailEnd/>
          </a:ln>
          <a:effectLst/>
        </p:spPr>
      </p:pic>
      <p:sp>
        <p:nvSpPr>
          <p:cNvPr id="12" name="Title 1"/>
          <p:cNvSpPr txBox="1">
            <a:spLocks/>
          </p:cNvSpPr>
          <p:nvPr/>
        </p:nvSpPr>
        <p:spPr>
          <a:xfrm>
            <a:off x="914400" y="67321"/>
            <a:ext cx="6934200" cy="59463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sng" strike="noStrike" kern="1200" cap="none" spc="0" normalizeH="0" baseline="0" noProof="0" dirty="0" smtClean="0">
                <a:ln>
                  <a:noFill/>
                </a:ln>
                <a:solidFill>
                  <a:srgbClr val="FF0000"/>
                </a:solidFill>
                <a:effectLst/>
                <a:uLnTx/>
                <a:uFillTx/>
                <a:latin typeface="Centaur" panose="02030504050205020304" pitchFamily="18" charset="0"/>
                <a:ea typeface="+mj-ea"/>
                <a:cs typeface="+mj-cs"/>
              </a:rPr>
              <a:t>!! BECOME DARK SKY ADVOCATES !!</a:t>
            </a:r>
            <a:endParaRPr kumimoji="0" lang="en-US" sz="3200" b="1" i="0" u="sng" strike="noStrike" kern="1200" cap="none" spc="0" normalizeH="0" baseline="0" noProof="0" dirty="0">
              <a:ln>
                <a:noFill/>
              </a:ln>
              <a:solidFill>
                <a:srgbClr val="FF0000"/>
              </a:solidFill>
              <a:effectLst/>
              <a:uLnTx/>
              <a:uFillTx/>
              <a:latin typeface="Centaur" panose="02030504050205020304" pitchFamily="18" charset="0"/>
              <a:ea typeface="+mj-ea"/>
              <a:cs typeface="+mj-cs"/>
            </a:endParaRPr>
          </a:p>
        </p:txBody>
      </p:sp>
      <p:grpSp>
        <p:nvGrpSpPr>
          <p:cNvPr id="15" name="Group 14"/>
          <p:cNvGrpSpPr/>
          <p:nvPr/>
        </p:nvGrpSpPr>
        <p:grpSpPr>
          <a:xfrm>
            <a:off x="0" y="762000"/>
            <a:ext cx="3575355" cy="2747665"/>
            <a:chOff x="0" y="762000"/>
            <a:chExt cx="3575355" cy="2747665"/>
          </a:xfrm>
        </p:grpSpPr>
        <p:pic>
          <p:nvPicPr>
            <p:cNvPr id="13" name="Picture 2"/>
            <p:cNvPicPr>
              <a:picLocks noChangeAspect="1" noChangeArrowheads="1"/>
            </p:cNvPicPr>
            <p:nvPr/>
          </p:nvPicPr>
          <p:blipFill>
            <a:blip r:embed="rId3"/>
            <a:srcRect/>
            <a:stretch>
              <a:fillRect/>
            </a:stretch>
          </p:blipFill>
          <p:spPr bwMode="auto">
            <a:xfrm>
              <a:off x="0" y="762000"/>
              <a:ext cx="3575355" cy="2291872"/>
            </a:xfrm>
            <a:prstGeom prst="rect">
              <a:avLst/>
            </a:prstGeom>
            <a:noFill/>
            <a:ln w="9525">
              <a:noFill/>
              <a:miter lim="800000"/>
              <a:headEnd/>
              <a:tailEnd/>
            </a:ln>
            <a:effectLst/>
          </p:spPr>
        </p:pic>
        <p:sp>
          <p:nvSpPr>
            <p:cNvPr id="14" name="TextBox 13"/>
            <p:cNvSpPr txBox="1"/>
            <p:nvPr/>
          </p:nvSpPr>
          <p:spPr>
            <a:xfrm>
              <a:off x="304800" y="3048000"/>
              <a:ext cx="2971800" cy="461665"/>
            </a:xfrm>
            <a:prstGeom prst="rect">
              <a:avLst/>
            </a:prstGeom>
            <a:noFill/>
          </p:spPr>
          <p:txBody>
            <a:bodyPr wrap="square" rtlCol="0">
              <a:spAutoFit/>
            </a:bodyPr>
            <a:lstStyle/>
            <a:p>
              <a:pPr algn="ctr"/>
              <a:r>
                <a:rPr lang="en-US" sz="2400" dirty="0" err="1" smtClean="0"/>
                <a:t>Printco@Alpine</a:t>
              </a:r>
              <a:r>
                <a:rPr lang="en-US" sz="2400" dirty="0" smtClean="0"/>
                <a:t>, </a:t>
              </a:r>
              <a:r>
                <a:rPr lang="en-US" sz="2400" dirty="0" err="1" smtClean="0"/>
                <a:t>Tx</a:t>
              </a:r>
              <a:endParaRPr lang="en-US" sz="2400" dirty="0"/>
            </a:p>
          </p:txBody>
        </p:sp>
      </p:grpSp>
      <p:grpSp>
        <p:nvGrpSpPr>
          <p:cNvPr id="16" name="Group 15"/>
          <p:cNvGrpSpPr/>
          <p:nvPr/>
        </p:nvGrpSpPr>
        <p:grpSpPr>
          <a:xfrm>
            <a:off x="304800" y="3657600"/>
            <a:ext cx="2743200" cy="2895600"/>
            <a:chOff x="0" y="761999"/>
            <a:chExt cx="3090974" cy="3509666"/>
          </a:xfrm>
        </p:grpSpPr>
        <p:pic>
          <p:nvPicPr>
            <p:cNvPr id="17" name="Picture 2"/>
            <p:cNvPicPr>
              <a:picLocks noChangeAspect="1" noChangeArrowheads="1"/>
            </p:cNvPicPr>
            <p:nvPr/>
          </p:nvPicPr>
          <p:blipFill>
            <a:blip r:embed="rId4"/>
            <a:srcRect/>
            <a:stretch>
              <a:fillRect/>
            </a:stretch>
          </p:blipFill>
          <p:spPr bwMode="auto">
            <a:xfrm>
              <a:off x="1" y="761999"/>
              <a:ext cx="3048000" cy="2996339"/>
            </a:xfrm>
            <a:prstGeom prst="rect">
              <a:avLst/>
            </a:prstGeom>
            <a:noFill/>
            <a:ln w="9525">
              <a:noFill/>
              <a:miter lim="800000"/>
              <a:headEnd/>
              <a:tailEnd/>
            </a:ln>
            <a:effectLst/>
          </p:spPr>
        </p:pic>
        <p:sp>
          <p:nvSpPr>
            <p:cNvPr id="18" name="TextBox 17"/>
            <p:cNvSpPr txBox="1"/>
            <p:nvPr/>
          </p:nvSpPr>
          <p:spPr>
            <a:xfrm>
              <a:off x="0" y="3810000"/>
              <a:ext cx="3090974" cy="461665"/>
            </a:xfrm>
            <a:prstGeom prst="rect">
              <a:avLst/>
            </a:prstGeom>
            <a:noFill/>
          </p:spPr>
          <p:txBody>
            <a:bodyPr wrap="none" rtlCol="0">
              <a:spAutoFit/>
            </a:bodyPr>
            <a:lstStyle/>
            <a:p>
              <a:pPr algn="ctr"/>
              <a:r>
                <a:rPr lang="en-US" sz="2400" dirty="0" err="1" smtClean="0"/>
                <a:t>Walmart</a:t>
              </a:r>
              <a:r>
                <a:rPr lang="en-US" sz="2400" dirty="0" smtClean="0"/>
                <a:t> @Flagstaff, </a:t>
              </a:r>
              <a:r>
                <a:rPr lang="en-US" sz="2400" dirty="0" err="1" smtClean="0"/>
                <a:t>Az</a:t>
              </a:r>
              <a:endParaRPr lang="en-US" sz="2400" dirty="0"/>
            </a:p>
          </p:txBody>
        </p:sp>
      </p:grpSp>
    </p:spTree>
    <p:extLst>
      <p:ext uri="{BB962C8B-B14F-4D97-AF65-F5344CB8AC3E}">
        <p14:creationId xmlns:p14="http://schemas.microsoft.com/office/powerpoint/2010/main" val="25209443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086600" cy="715962"/>
          </a:xfrm>
        </p:spPr>
        <p:txBody>
          <a:bodyPr>
            <a:normAutofit/>
          </a:bodyPr>
          <a:lstStyle/>
          <a:p>
            <a:r>
              <a:rPr lang="en-US" sz="3200" dirty="0" smtClean="0"/>
              <a:t>ALAN and Natural Cycles of Darkness</a:t>
            </a:r>
            <a:endParaRPr lang="en-US" sz="3200" dirty="0"/>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0" name="Picture 9"/>
          <p:cNvPicPr>
            <a:picLocks noChangeAspect="1"/>
          </p:cNvPicPr>
          <p:nvPr/>
        </p:nvPicPr>
        <p:blipFill>
          <a:blip r:embed="rId2"/>
          <a:stretch>
            <a:fillRect/>
          </a:stretch>
        </p:blipFill>
        <p:spPr>
          <a:xfrm>
            <a:off x="47661" y="1143001"/>
            <a:ext cx="9084147" cy="2751652"/>
          </a:xfrm>
          <a:prstGeom prst="rect">
            <a:avLst/>
          </a:prstGeom>
        </p:spPr>
      </p:pic>
      <p:pic>
        <p:nvPicPr>
          <p:cNvPr id="3" name="Picture 2"/>
          <p:cNvPicPr>
            <a:picLocks noChangeAspect="1"/>
          </p:cNvPicPr>
          <p:nvPr/>
        </p:nvPicPr>
        <p:blipFill>
          <a:blip r:embed="rId3"/>
          <a:stretch>
            <a:fillRect/>
          </a:stretch>
        </p:blipFill>
        <p:spPr>
          <a:xfrm>
            <a:off x="117122" y="4114800"/>
            <a:ext cx="8945223" cy="1686160"/>
          </a:xfrm>
          <a:prstGeom prst="rect">
            <a:avLst/>
          </a:prstGeom>
        </p:spPr>
      </p:pic>
      <p:pic>
        <p:nvPicPr>
          <p:cNvPr id="9" name="Picture 2"/>
          <p:cNvPicPr>
            <a:picLocks noChangeAspect="1" noChangeArrowheads="1"/>
          </p:cNvPicPr>
          <p:nvPr/>
        </p:nvPicPr>
        <p:blipFill>
          <a:blip r:embed="rId4" cstate="print"/>
          <a:srcRect/>
          <a:stretch>
            <a:fillRect/>
          </a:stretch>
        </p:blipFill>
        <p:spPr bwMode="auto">
          <a:xfrm>
            <a:off x="7239000" y="1"/>
            <a:ext cx="1905000" cy="765772"/>
          </a:xfrm>
          <a:prstGeom prst="rect">
            <a:avLst/>
          </a:prstGeom>
          <a:noFill/>
          <a:ln w="9525">
            <a:noFill/>
            <a:miter lim="800000"/>
            <a:headEnd/>
            <a:tailEnd/>
          </a:ln>
          <a:effectLst/>
        </p:spPr>
      </p:pic>
      <p:pic>
        <p:nvPicPr>
          <p:cNvPr id="8" name="Picture 7"/>
          <p:cNvPicPr>
            <a:picLocks noChangeAspect="1"/>
          </p:cNvPicPr>
          <p:nvPr/>
        </p:nvPicPr>
        <p:blipFill>
          <a:blip r:embed="rId5"/>
          <a:stretch>
            <a:fillRect/>
          </a:stretch>
        </p:blipFill>
        <p:spPr>
          <a:xfrm>
            <a:off x="0" y="0"/>
            <a:ext cx="1030257" cy="765773"/>
          </a:xfrm>
          <a:prstGeom prst="rect">
            <a:avLst/>
          </a:prstGeom>
        </p:spPr>
      </p:pic>
    </p:spTree>
    <p:extLst>
      <p:ext uri="{BB962C8B-B14F-4D97-AF65-F5344CB8AC3E}">
        <p14:creationId xmlns:p14="http://schemas.microsoft.com/office/powerpoint/2010/main" val="405864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228600" y="838200"/>
            <a:ext cx="8686800" cy="5632311"/>
          </a:xfrm>
          <a:prstGeom prst="rect">
            <a:avLst/>
          </a:prstGeom>
          <a:noFill/>
          <a:ln w="9525">
            <a:noFill/>
            <a:miter lim="800000"/>
            <a:headEnd/>
            <a:tailEnd/>
          </a:ln>
          <a:effectLst/>
        </p:spPr>
        <p:txBody>
          <a:bodyPr wrap="square">
            <a:spAutoFit/>
          </a:bodyPr>
          <a:lstStyle/>
          <a:p>
            <a:pPr marL="577850" indent="-457200">
              <a:buSzPct val="135000"/>
              <a:buFont typeface="Arial" pitchFamily="34" charset="0"/>
              <a:buChar char="•"/>
            </a:pPr>
            <a:r>
              <a:rPr lang="en-US" sz="3000" dirty="0" smtClean="0">
                <a:latin typeface="Centaur" pitchFamily="18" charset="0"/>
              </a:rPr>
              <a:t>So, ALAN is </a:t>
            </a:r>
            <a:r>
              <a:rPr lang="en-US" sz="3000" u="sng" dirty="0" smtClean="0">
                <a:latin typeface="Centaur" pitchFamily="18" charset="0"/>
              </a:rPr>
              <a:t>completely disrupting the cycles associated with moon-phase</a:t>
            </a:r>
            <a:r>
              <a:rPr lang="en-US" sz="3000" dirty="0" smtClean="0">
                <a:latin typeface="Centaur" pitchFamily="18" charset="0"/>
              </a:rPr>
              <a:t>, since cloudy nights in cities mimics clear nights with Moonlight vis-à-vis sky brightness, which could severely confuse migratory birds.</a:t>
            </a:r>
          </a:p>
          <a:p>
            <a:pPr marL="577850" indent="-457200">
              <a:buSzPct val="135000"/>
              <a:buFont typeface="Arial" pitchFamily="34" charset="0"/>
              <a:buChar char="•"/>
            </a:pPr>
            <a:r>
              <a:rPr lang="en-US" sz="3000" dirty="0" smtClean="0">
                <a:latin typeface="Centaur" pitchFamily="18" charset="0"/>
              </a:rPr>
              <a:t>Also note that birds tend to </a:t>
            </a:r>
            <a:r>
              <a:rPr lang="en-US" sz="3000" u="sng" dirty="0" smtClean="0">
                <a:latin typeface="Centaur" pitchFamily="18" charset="0"/>
              </a:rPr>
              <a:t>follow waterways and rivers on their migration routes</a:t>
            </a:r>
            <a:r>
              <a:rPr lang="en-US" sz="3000" dirty="0" smtClean="0">
                <a:latin typeface="Centaur" pitchFamily="18" charset="0"/>
              </a:rPr>
              <a:t>, and these are locations were humans tend to settle as well.</a:t>
            </a:r>
          </a:p>
          <a:p>
            <a:pPr marL="577850" indent="-457200">
              <a:buSzPct val="135000"/>
              <a:buFont typeface="Arial" pitchFamily="34" charset="0"/>
              <a:buChar char="•"/>
            </a:pPr>
            <a:r>
              <a:rPr lang="en-US" sz="3000" dirty="0" smtClean="0">
                <a:latin typeface="Centaur" pitchFamily="18" charset="0"/>
              </a:rPr>
              <a:t>For example: STL, KC, Chicago, </a:t>
            </a:r>
            <a:r>
              <a:rPr lang="en-US" sz="3000" dirty="0" err="1" smtClean="0">
                <a:latin typeface="Centaur" pitchFamily="18" charset="0"/>
              </a:rPr>
              <a:t>Minniapolis</a:t>
            </a:r>
            <a:r>
              <a:rPr lang="en-US" sz="3000" dirty="0" smtClean="0">
                <a:latin typeface="Centaur" pitchFamily="18" charset="0"/>
              </a:rPr>
              <a:t>, Memphis, Baton Rouge, New Orleans are only a few cities along just the Mississippi river!</a:t>
            </a:r>
          </a:p>
          <a:p>
            <a:pPr marL="577850" indent="-457200">
              <a:buSzPct val="135000"/>
              <a:buFont typeface="Arial" pitchFamily="34" charset="0"/>
              <a:buChar char="•"/>
            </a:pPr>
            <a:r>
              <a:rPr lang="en-US" sz="3000" u="sng" dirty="0" smtClean="0">
                <a:latin typeface="Centaur" pitchFamily="18" charset="0"/>
              </a:rPr>
              <a:t>Cities = High-rise buildings and lots of light pollution</a:t>
            </a:r>
            <a:r>
              <a:rPr lang="en-US" sz="3000" dirty="0" smtClean="0">
                <a:latin typeface="Centaur" pitchFamily="18" charset="0"/>
              </a:rPr>
              <a:t>, and this is not good for migrating birds </a:t>
            </a:r>
            <a:r>
              <a:rPr lang="en-US" sz="3000" dirty="0" smtClean="0">
                <a:latin typeface="Centaur" pitchFamily="18" charset="0"/>
                <a:sym typeface="Wingdings" pitchFamily="2" charset="2"/>
              </a:rPr>
              <a:t></a:t>
            </a:r>
            <a:endParaRPr lang="en-US" sz="3000" dirty="0" smtClean="0">
              <a:latin typeface="Centaur" pitchFamily="18" charset="0"/>
            </a:endParaRPr>
          </a:p>
        </p:txBody>
      </p:sp>
      <p:sp>
        <p:nvSpPr>
          <p:cNvPr id="8" name="Title 1"/>
          <p:cNvSpPr txBox="1">
            <a:spLocks/>
          </p:cNvSpPr>
          <p:nvPr/>
        </p:nvSpPr>
        <p:spPr>
          <a:xfrm>
            <a:off x="914400" y="274638"/>
            <a:ext cx="6934200" cy="639762"/>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Centaur" panose="02030504050205020304" pitchFamily="18" charset="0"/>
                <a:ea typeface="+mj-ea"/>
                <a:cs typeface="+mj-cs"/>
              </a:rPr>
              <a:t>ALAN And Bird</a:t>
            </a:r>
            <a:r>
              <a:rPr kumimoji="0" lang="en-US" sz="3200" b="0" i="0" u="none" strike="noStrike" kern="1200" cap="none" spc="0" normalizeH="0" noProof="0" dirty="0" smtClean="0">
                <a:ln>
                  <a:noFill/>
                </a:ln>
                <a:solidFill>
                  <a:schemeClr val="tx1"/>
                </a:solidFill>
                <a:effectLst/>
                <a:uLnTx/>
                <a:uFillTx/>
                <a:latin typeface="Centaur" panose="02030504050205020304" pitchFamily="18" charset="0"/>
                <a:ea typeface="+mj-ea"/>
                <a:cs typeface="+mj-cs"/>
              </a:rPr>
              <a:t> Migration</a:t>
            </a:r>
            <a:endParaRPr kumimoji="0" lang="en-US" sz="3200" b="0" i="0" u="none" strike="noStrike" kern="1200" cap="none" spc="0" normalizeH="0" baseline="0" noProof="0" dirty="0">
              <a:ln>
                <a:noFill/>
              </a:ln>
              <a:solidFill>
                <a:schemeClr val="tx1"/>
              </a:solidFill>
              <a:effectLst/>
              <a:uLnTx/>
              <a:uFillTx/>
              <a:latin typeface="Centaur" panose="02030504050205020304" pitchFamily="18" charset="0"/>
              <a:ea typeface="+mj-ea"/>
              <a:cs typeface="+mj-cs"/>
            </a:endParaRPr>
          </a:p>
        </p:txBody>
      </p:sp>
      <p:pic>
        <p:nvPicPr>
          <p:cNvPr id="7" name="Picture 2"/>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pic>
        <p:nvPicPr>
          <p:cNvPr id="6" name="Picture 5"/>
          <p:cNvPicPr>
            <a:picLocks noChangeAspect="1"/>
          </p:cNvPicPr>
          <p:nvPr/>
        </p:nvPicPr>
        <p:blipFill>
          <a:blip r:embed="rId3"/>
          <a:stretch>
            <a:fillRect/>
          </a:stretch>
        </p:blipFill>
        <p:spPr>
          <a:xfrm>
            <a:off x="0" y="0"/>
            <a:ext cx="1230217" cy="914400"/>
          </a:xfrm>
          <a:prstGeom prst="rect">
            <a:avLst/>
          </a:prstGeom>
        </p:spPr>
      </p:pic>
    </p:spTree>
    <p:extLst>
      <p:ext uri="{BB962C8B-B14F-4D97-AF65-F5344CB8AC3E}">
        <p14:creationId xmlns:p14="http://schemas.microsoft.com/office/powerpoint/2010/main" val="195439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anim calcmode="lin" valueType="num">
                                      <p:cBhvr additive="base">
                                        <p:cTn id="7" dur="500" fill="hold"/>
                                        <p:tgtEl>
                                          <p:spTgt spid="4099">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099">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4099">
                                            <p:txEl>
                                              <p:pRg st="0" end="0"/>
                                            </p:txEl>
                                          </p:spTgt>
                                        </p:tgtEl>
                                        <p:attrNameLst>
                                          <p:attrName>style.visibility</p:attrName>
                                        </p:attrNameLst>
                                      </p:cBhvr>
                                      <p:to>
                                        <p:strVal val="visible"/>
                                      </p:to>
                                    </p:set>
                                    <p:anim calcmode="lin" valueType="num">
                                      <p:cBhvr additive="base">
                                        <p:cTn id="12" dur="500" fill="hold"/>
                                        <p:tgtEl>
                                          <p:spTgt spid="4099">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4099">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 calcmode="lin" valueType="num">
                                      <p:cBhvr additive="base">
                                        <p:cTn id="17" dur="500" fill="hold"/>
                                        <p:tgtEl>
                                          <p:spTgt spid="4099">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099">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4099">
                                            <p:txEl>
                                              <p:pRg st="3" end="3"/>
                                            </p:txEl>
                                          </p:spTgt>
                                        </p:tgtEl>
                                        <p:attrNameLst>
                                          <p:attrName>style.visibility</p:attrName>
                                        </p:attrNameLst>
                                      </p:cBhvr>
                                      <p:to>
                                        <p:strVal val="visible"/>
                                      </p:to>
                                    </p:set>
                                    <p:anim calcmode="lin" valueType="num">
                                      <p:cBhvr additive="base">
                                        <p:cTn id="22" dur="500" fill="hold"/>
                                        <p:tgtEl>
                                          <p:spTgt spid="4099">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409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04800" y="152400"/>
            <a:ext cx="7851775" cy="685800"/>
          </a:xfrm>
        </p:spPr>
        <p:txBody>
          <a:bodyPr>
            <a:noAutofit/>
          </a:bodyPr>
          <a:lstStyle/>
          <a:p>
            <a:pPr algn="ctr">
              <a:buNone/>
              <a:defRPr/>
            </a:pPr>
            <a:r>
              <a:rPr lang="en-US" sz="3600" b="1" u="sng" dirty="0" smtClean="0">
                <a:latin typeface="Centaur" panose="02030504050205020304" pitchFamily="18" charset="0"/>
              </a:rPr>
              <a:t>Mindful Use of Light</a:t>
            </a:r>
          </a:p>
          <a:p>
            <a:pPr algn="ctr">
              <a:buNone/>
              <a:defRPr/>
            </a:pPr>
            <a:endParaRPr lang="en-US" sz="3600" u="sng" dirty="0" smtClean="0">
              <a:latin typeface="Centaur" panose="02030504050205020304" pitchFamily="18" charset="0"/>
            </a:endParaRPr>
          </a:p>
        </p:txBody>
      </p:sp>
      <p:sp>
        <p:nvSpPr>
          <p:cNvPr id="3" name="Rectangle 2"/>
          <p:cNvSpPr/>
          <p:nvPr/>
        </p:nvSpPr>
        <p:spPr>
          <a:xfrm>
            <a:off x="93811" y="990599"/>
            <a:ext cx="8973989" cy="5262979"/>
          </a:xfrm>
          <a:prstGeom prst="rect">
            <a:avLst/>
          </a:prstGeom>
        </p:spPr>
        <p:txBody>
          <a:bodyPr wrap="square">
            <a:spAutoFit/>
          </a:bodyPr>
          <a:lstStyle/>
          <a:p>
            <a:pPr marL="457200" indent="-457200">
              <a:buFont typeface="+mj-lt"/>
              <a:buAutoNum type="arabicPeriod"/>
            </a:pPr>
            <a:r>
              <a:rPr lang="en-US" sz="2800" b="1" dirty="0" smtClean="0">
                <a:latin typeface="Centaur" panose="02030504050205020304" pitchFamily="18" charset="0"/>
              </a:rPr>
              <a:t>Lighting Fixtures help reduce:</a:t>
            </a:r>
          </a:p>
          <a:p>
            <a:pPr marL="971550" lvl="1" indent="-514350">
              <a:buAutoNum type="alphaLcParenR"/>
            </a:pPr>
            <a:r>
              <a:rPr lang="en-US" sz="2800" b="1" dirty="0" smtClean="0">
                <a:solidFill>
                  <a:schemeClr val="accent1"/>
                </a:solidFill>
                <a:latin typeface="Centaur" panose="02030504050205020304" pitchFamily="18" charset="0"/>
              </a:rPr>
              <a:t>Light Trespass</a:t>
            </a:r>
          </a:p>
          <a:p>
            <a:pPr marL="971550" lvl="1" indent="-514350">
              <a:buAutoNum type="alphaLcParenR"/>
            </a:pPr>
            <a:r>
              <a:rPr lang="en-US" sz="2800" b="1" dirty="0" smtClean="0">
                <a:solidFill>
                  <a:schemeClr val="accent1"/>
                </a:solidFill>
                <a:latin typeface="Centaur" panose="02030504050205020304" pitchFamily="18" charset="0"/>
              </a:rPr>
              <a:t>Glare</a:t>
            </a:r>
          </a:p>
          <a:p>
            <a:pPr marL="971550" lvl="1" indent="-514350">
              <a:buAutoNum type="alphaLcParenR"/>
            </a:pPr>
            <a:r>
              <a:rPr lang="en-US" sz="2800" b="1" dirty="0" smtClean="0">
                <a:solidFill>
                  <a:schemeClr val="accent1"/>
                </a:solidFill>
                <a:latin typeface="Centaur" panose="02030504050205020304" pitchFamily="18" charset="0"/>
              </a:rPr>
              <a:t>Sky Glow</a:t>
            </a:r>
            <a:r>
              <a:rPr lang="en-US" sz="2800" b="1" dirty="0" smtClean="0">
                <a:solidFill>
                  <a:srgbClr val="000000"/>
                </a:solidFill>
                <a:latin typeface="Centaur" panose="02030504050205020304" pitchFamily="18" charset="0"/>
              </a:rPr>
              <a:t/>
            </a:r>
            <a:br>
              <a:rPr lang="en-US" sz="2800" b="1" dirty="0" smtClean="0">
                <a:solidFill>
                  <a:srgbClr val="000000"/>
                </a:solidFill>
                <a:latin typeface="Centaur" panose="02030504050205020304" pitchFamily="18" charset="0"/>
              </a:rPr>
            </a:br>
            <a:endParaRPr lang="en-US" sz="2800" b="1" dirty="0" smtClean="0">
              <a:solidFill>
                <a:srgbClr val="000000"/>
              </a:solidFill>
              <a:latin typeface="Centaur" panose="02030504050205020304" pitchFamily="18" charset="0"/>
            </a:endParaRPr>
          </a:p>
          <a:p>
            <a:pPr marL="457200" indent="-457200">
              <a:buFont typeface="+mj-lt"/>
              <a:buAutoNum type="arabicPeriod"/>
            </a:pPr>
            <a:r>
              <a:rPr lang="en-US" sz="2800" b="1" dirty="0" smtClean="0">
                <a:latin typeface="Centaur" panose="02030504050205020304" pitchFamily="18" charset="0"/>
              </a:rPr>
              <a:t>Efficient lighting and Overconsumption</a:t>
            </a:r>
          </a:p>
          <a:p>
            <a:pPr marL="971550" lvl="1" indent="-514350">
              <a:buAutoNum type="alphaLcParenR"/>
            </a:pPr>
            <a:r>
              <a:rPr lang="en-US" sz="2800" b="1" dirty="0" smtClean="0">
                <a:solidFill>
                  <a:schemeClr val="accent1"/>
                </a:solidFill>
                <a:latin typeface="Centaur" panose="02030504050205020304" pitchFamily="18" charset="0"/>
              </a:rPr>
              <a:t>Too many light fixtures (clutter)</a:t>
            </a:r>
          </a:p>
          <a:p>
            <a:pPr marL="971550" lvl="1" indent="-514350">
              <a:buAutoNum type="alphaLcParenR"/>
            </a:pPr>
            <a:r>
              <a:rPr lang="en-US" sz="2800" b="1" dirty="0" smtClean="0">
                <a:solidFill>
                  <a:schemeClr val="accent1"/>
                </a:solidFill>
                <a:latin typeface="Centaur" panose="02030504050205020304" pitchFamily="18" charset="0"/>
              </a:rPr>
              <a:t>Too much light (Lumen levels)</a:t>
            </a:r>
            <a:r>
              <a:rPr lang="en-US" sz="2800" b="1" dirty="0" smtClean="0">
                <a:solidFill>
                  <a:srgbClr val="000000"/>
                </a:solidFill>
                <a:latin typeface="Centaur" panose="02030504050205020304" pitchFamily="18" charset="0"/>
              </a:rPr>
              <a:t/>
            </a:r>
            <a:br>
              <a:rPr lang="en-US" sz="2800" b="1" dirty="0" smtClean="0">
                <a:solidFill>
                  <a:srgbClr val="000000"/>
                </a:solidFill>
                <a:latin typeface="Centaur" panose="02030504050205020304" pitchFamily="18" charset="0"/>
              </a:rPr>
            </a:br>
            <a:endParaRPr lang="en-US" sz="2800" b="1" dirty="0" smtClean="0">
              <a:solidFill>
                <a:srgbClr val="000000"/>
              </a:solidFill>
              <a:latin typeface="Centaur" panose="02030504050205020304" pitchFamily="18" charset="0"/>
            </a:endParaRPr>
          </a:p>
          <a:p>
            <a:pPr marL="514350" indent="-514350">
              <a:buAutoNum type="arabicPeriod"/>
            </a:pPr>
            <a:r>
              <a:rPr lang="en-US" sz="2800" b="1" dirty="0" smtClean="0">
                <a:solidFill>
                  <a:srgbClr val="FF0000"/>
                </a:solidFill>
                <a:effectLst>
                  <a:outerShdw blurRad="38100" dist="38100" dir="2700000" algn="tl">
                    <a:srgbClr val="000000">
                      <a:alpha val="43137"/>
                    </a:srgbClr>
                  </a:outerShdw>
                </a:effectLst>
                <a:latin typeface="Centaur" panose="02030504050205020304" pitchFamily="18" charset="0"/>
              </a:rPr>
              <a:t>“Warm” Light </a:t>
            </a:r>
            <a:br>
              <a:rPr lang="en-US" sz="2800" b="1" dirty="0" smtClean="0">
                <a:solidFill>
                  <a:srgbClr val="FF0000"/>
                </a:solidFill>
                <a:effectLst>
                  <a:outerShdw blurRad="38100" dist="38100" dir="2700000" algn="tl">
                    <a:srgbClr val="000000">
                      <a:alpha val="43137"/>
                    </a:srgbClr>
                  </a:outerShdw>
                </a:effectLst>
                <a:latin typeface="Centaur" panose="02030504050205020304" pitchFamily="18" charset="0"/>
              </a:rPr>
            </a:br>
            <a:r>
              <a:rPr lang="en-US" sz="2800" b="1" dirty="0" smtClean="0">
                <a:solidFill>
                  <a:srgbClr val="FF0000"/>
                </a:solidFill>
                <a:effectLst>
                  <a:outerShdw blurRad="38100" dist="38100" dir="2700000" algn="tl">
                    <a:srgbClr val="000000">
                      <a:alpha val="43137"/>
                    </a:srgbClr>
                  </a:outerShdw>
                </a:effectLst>
                <a:latin typeface="Centaur" panose="02030504050205020304" pitchFamily="18" charset="0"/>
              </a:rPr>
              <a:t>Colors is least</a:t>
            </a:r>
            <a:br>
              <a:rPr lang="en-US" sz="2800" b="1" dirty="0" smtClean="0">
                <a:solidFill>
                  <a:srgbClr val="FF0000"/>
                </a:solidFill>
                <a:effectLst>
                  <a:outerShdw blurRad="38100" dist="38100" dir="2700000" algn="tl">
                    <a:srgbClr val="000000">
                      <a:alpha val="43137"/>
                    </a:srgbClr>
                  </a:outerShdw>
                </a:effectLst>
                <a:latin typeface="Centaur" panose="02030504050205020304" pitchFamily="18" charset="0"/>
              </a:rPr>
            </a:br>
            <a:r>
              <a:rPr lang="en-US" sz="2800" b="1" dirty="0" smtClean="0">
                <a:solidFill>
                  <a:srgbClr val="FF0000"/>
                </a:solidFill>
                <a:effectLst>
                  <a:outerShdw blurRad="38100" dist="38100" dir="2700000" algn="tl">
                    <a:srgbClr val="000000">
                      <a:alpha val="43137"/>
                    </a:srgbClr>
                  </a:outerShdw>
                </a:effectLst>
                <a:latin typeface="Centaur" panose="02030504050205020304" pitchFamily="18" charset="0"/>
              </a:rPr>
              <a:t>disruptive</a:t>
            </a:r>
            <a:endParaRPr lang="en-US" sz="2800" dirty="0" smtClean="0">
              <a:solidFill>
                <a:srgbClr val="FF0000"/>
              </a:solidFill>
              <a:effectLst>
                <a:outerShdw blurRad="38100" dist="38100" dir="2700000" algn="tl">
                  <a:srgbClr val="000000">
                    <a:alpha val="43137"/>
                  </a:srgbClr>
                </a:outerShdw>
              </a:effectLst>
              <a:latin typeface="Centaur" panose="02030504050205020304" pitchFamily="18"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67</a:t>
            </a:fld>
            <a:endParaRPr lang="en-US"/>
          </a:p>
        </p:txBody>
      </p:sp>
      <p:pic>
        <p:nvPicPr>
          <p:cNvPr id="9" name="Picture 2"/>
          <p:cNvPicPr>
            <a:picLocks noChangeAspect="1" noChangeArrowheads="1"/>
          </p:cNvPicPr>
          <p:nvPr/>
        </p:nvPicPr>
        <p:blipFill>
          <a:blip r:embed="rId2" cstate="print"/>
          <a:srcRect/>
          <a:stretch>
            <a:fillRect/>
          </a:stretch>
        </p:blipFill>
        <p:spPr bwMode="auto">
          <a:xfrm>
            <a:off x="7239000" y="1"/>
            <a:ext cx="1905000" cy="765772"/>
          </a:xfrm>
          <a:prstGeom prst="rect">
            <a:avLst/>
          </a:prstGeom>
          <a:noFill/>
          <a:ln w="9525">
            <a:noFill/>
            <a:miter lim="800000"/>
            <a:headEnd/>
            <a:tailEnd/>
          </a:ln>
          <a:effectLst/>
        </p:spPr>
      </p:pic>
      <p:pic>
        <p:nvPicPr>
          <p:cNvPr id="8" name="Picture 7"/>
          <p:cNvPicPr>
            <a:picLocks noChangeAspect="1"/>
          </p:cNvPicPr>
          <p:nvPr/>
        </p:nvPicPr>
        <p:blipFill>
          <a:blip r:embed="rId3"/>
          <a:stretch>
            <a:fillRect/>
          </a:stretch>
        </p:blipFill>
        <p:spPr>
          <a:xfrm>
            <a:off x="6019800" y="990599"/>
            <a:ext cx="2819400" cy="1438035"/>
          </a:xfrm>
          <a:prstGeom prst="rect">
            <a:avLst/>
          </a:prstGeom>
        </p:spPr>
      </p:pic>
      <p:pic>
        <p:nvPicPr>
          <p:cNvPr id="10" name="Picture 6" descr="Color Temperature Scale for light bulbs | AtlantaLightBulbs.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4516815"/>
            <a:ext cx="5032375" cy="22046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6013269" y="2746301"/>
            <a:ext cx="2825931" cy="1502205"/>
          </a:xfrm>
          <a:prstGeom prst="rect">
            <a:avLst/>
          </a:prstGeom>
        </p:spPr>
      </p:pic>
      <p:pic>
        <p:nvPicPr>
          <p:cNvPr id="11" name="Picture 10"/>
          <p:cNvPicPr>
            <a:picLocks noChangeAspect="1"/>
          </p:cNvPicPr>
          <p:nvPr/>
        </p:nvPicPr>
        <p:blipFill>
          <a:blip r:embed="rId6"/>
          <a:stretch>
            <a:fillRect/>
          </a:stretch>
        </p:blipFill>
        <p:spPr>
          <a:xfrm>
            <a:off x="0" y="0"/>
            <a:ext cx="1333871" cy="991444"/>
          </a:xfrm>
          <a:prstGeom prst="rect">
            <a:avLst/>
          </a:prstGeom>
        </p:spPr>
      </p:pic>
    </p:spTree>
    <p:extLst>
      <p:ext uri="{BB962C8B-B14F-4D97-AF65-F5344CB8AC3E}">
        <p14:creationId xmlns:p14="http://schemas.microsoft.com/office/powerpoint/2010/main" val="232405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04800" y="152400"/>
            <a:ext cx="8686800" cy="685800"/>
          </a:xfrm>
        </p:spPr>
        <p:txBody>
          <a:bodyPr vert="horz" lIns="91440" tIns="45720" rIns="91440" bIns="45720" rtlCol="0" anchor="t">
            <a:noAutofit/>
          </a:bodyPr>
          <a:lstStyle/>
          <a:p>
            <a:pPr algn="ctr">
              <a:buNone/>
              <a:defRPr/>
            </a:pPr>
            <a:r>
              <a:rPr lang="en-US" sz="3600" u="sng" dirty="0" smtClean="0">
                <a:latin typeface="Centaur"/>
              </a:rPr>
              <a:t>Actions: My Neighbors Lighting</a:t>
            </a:r>
            <a:endParaRPr lang="en-US" dirty="0"/>
          </a:p>
          <a:p>
            <a:pPr algn="ctr">
              <a:buNone/>
              <a:defRPr/>
            </a:pPr>
            <a:endParaRPr lang="en-US" sz="3600" u="sng" dirty="0">
              <a:latin typeface="Centaur" panose="02030504050205020304" pitchFamily="18"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pic>
        <p:nvPicPr>
          <p:cNvPr id="3" name="Picture 2"/>
          <p:cNvPicPr>
            <a:picLocks noChangeAspect="1"/>
          </p:cNvPicPr>
          <p:nvPr/>
        </p:nvPicPr>
        <p:blipFill>
          <a:blip r:embed="rId2"/>
          <a:stretch>
            <a:fillRect/>
          </a:stretch>
        </p:blipFill>
        <p:spPr>
          <a:xfrm>
            <a:off x="2133600" y="972208"/>
            <a:ext cx="4648200" cy="4661911"/>
          </a:xfrm>
          <a:prstGeom prst="rect">
            <a:avLst/>
          </a:prstGeom>
        </p:spPr>
      </p:pic>
      <p:sp>
        <p:nvSpPr>
          <p:cNvPr id="2" name="Rectangle 1"/>
          <p:cNvSpPr/>
          <p:nvPr/>
        </p:nvSpPr>
        <p:spPr>
          <a:xfrm>
            <a:off x="304800" y="5768127"/>
            <a:ext cx="8686800" cy="646331"/>
          </a:xfrm>
          <a:prstGeom prst="rect">
            <a:avLst/>
          </a:prstGeom>
        </p:spPr>
        <p:txBody>
          <a:bodyPr wrap="square">
            <a:spAutoFit/>
          </a:bodyPr>
          <a:lstStyle/>
          <a:p>
            <a:pPr algn="ctr"/>
            <a:r>
              <a:rPr lang="en-US" i="1" dirty="0">
                <a:latin typeface="Times New Roman" panose="02020603050405020304" pitchFamily="18" charset="0"/>
                <a:cs typeface="Times New Roman" panose="02020603050405020304" pitchFamily="18" charset="0"/>
                <a:hlinkClick r:id="rId3"/>
              </a:rPr>
              <a:t>https://darksky.org/resources/what-is-light-pollution/light-pollution-solutions/lighting/my-neighbors-lighting</a:t>
            </a:r>
            <a:r>
              <a:rPr lang="en-US" i="1" dirty="0" smtClean="0">
                <a:latin typeface="Times New Roman" panose="02020603050405020304" pitchFamily="18" charset="0"/>
                <a:cs typeface="Times New Roman" panose="02020603050405020304" pitchFamily="18" charset="0"/>
                <a:hlinkClick r:id="rId3"/>
              </a:rPr>
              <a:t>/</a:t>
            </a:r>
            <a:r>
              <a:rPr lang="en-US" i="1" dirty="0" smtClean="0">
                <a:latin typeface="Times New Roman" panose="02020603050405020304" pitchFamily="18" charset="0"/>
                <a:cs typeface="Times New Roman" panose="02020603050405020304" pitchFamily="18" charset="0"/>
              </a:rPr>
              <a:t> </a:t>
            </a: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09014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04800" y="152400"/>
            <a:ext cx="8686800" cy="685800"/>
          </a:xfrm>
        </p:spPr>
        <p:txBody>
          <a:bodyPr vert="horz" lIns="91440" tIns="45720" rIns="91440" bIns="45720" rtlCol="0" anchor="t">
            <a:noAutofit/>
          </a:bodyPr>
          <a:lstStyle/>
          <a:p>
            <a:pPr algn="ctr">
              <a:buNone/>
              <a:defRPr/>
            </a:pPr>
            <a:r>
              <a:rPr lang="en-US" sz="3600" u="sng" dirty="0" smtClean="0">
                <a:latin typeface="Centaur"/>
              </a:rPr>
              <a:t>Actions: </a:t>
            </a:r>
            <a:r>
              <a:rPr lang="en-US" sz="3600" u="sng" dirty="0" err="1" smtClean="0">
                <a:latin typeface="Centaur"/>
              </a:rPr>
              <a:t>DarkSky</a:t>
            </a:r>
            <a:r>
              <a:rPr lang="en-US" sz="3600" u="sng" dirty="0" smtClean="0">
                <a:latin typeface="Centaur"/>
              </a:rPr>
              <a:t> Places Program</a:t>
            </a:r>
            <a:endParaRPr lang="en-US" dirty="0"/>
          </a:p>
          <a:p>
            <a:pPr algn="ctr">
              <a:buNone/>
              <a:defRPr/>
            </a:pPr>
            <a:endParaRPr lang="en-US" sz="3600" u="sng" dirty="0">
              <a:latin typeface="Centaur" panose="02030504050205020304" pitchFamily="18"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a:p>
        </p:txBody>
      </p:sp>
      <p:pic>
        <p:nvPicPr>
          <p:cNvPr id="2" name="Picture 1"/>
          <p:cNvPicPr>
            <a:picLocks noChangeAspect="1"/>
          </p:cNvPicPr>
          <p:nvPr/>
        </p:nvPicPr>
        <p:blipFill>
          <a:blip r:embed="rId2"/>
          <a:stretch>
            <a:fillRect/>
          </a:stretch>
        </p:blipFill>
        <p:spPr>
          <a:xfrm>
            <a:off x="1981200" y="1143000"/>
            <a:ext cx="4953000" cy="4853940"/>
          </a:xfrm>
          <a:prstGeom prst="rect">
            <a:avLst/>
          </a:prstGeom>
        </p:spPr>
      </p:pic>
      <p:sp>
        <p:nvSpPr>
          <p:cNvPr id="3" name="Rectangle 2"/>
          <p:cNvSpPr/>
          <p:nvPr/>
        </p:nvSpPr>
        <p:spPr>
          <a:xfrm>
            <a:off x="1028700" y="5987018"/>
            <a:ext cx="7239000" cy="369332"/>
          </a:xfrm>
          <a:prstGeom prst="rect">
            <a:avLst/>
          </a:prstGeom>
        </p:spPr>
        <p:txBody>
          <a:bodyPr wrap="square">
            <a:spAutoFit/>
          </a:bodyPr>
          <a:lstStyle/>
          <a:p>
            <a:pPr algn="ctr"/>
            <a:r>
              <a:rPr lang="en-US" i="1" dirty="0">
                <a:latin typeface="Times New Roman" panose="02020603050405020304" pitchFamily="18" charset="0"/>
                <a:cs typeface="Times New Roman" panose="02020603050405020304" pitchFamily="18" charset="0"/>
                <a:hlinkClick r:id="rId3"/>
              </a:rPr>
              <a:t>https://darksky.org/what-we-do/international-dark-sky-places/apply</a:t>
            </a:r>
            <a:r>
              <a:rPr lang="en-US" i="1" dirty="0" smtClean="0">
                <a:latin typeface="Times New Roman" panose="02020603050405020304" pitchFamily="18" charset="0"/>
                <a:cs typeface="Times New Roman" panose="02020603050405020304" pitchFamily="18" charset="0"/>
                <a:hlinkClick r:id="rId3"/>
              </a:rPr>
              <a:t>/</a:t>
            </a:r>
            <a:r>
              <a:rPr lang="en-US" i="1" dirty="0" smtClean="0">
                <a:latin typeface="Times New Roman" panose="02020603050405020304" pitchFamily="18" charset="0"/>
                <a:cs typeface="Times New Roman" panose="02020603050405020304" pitchFamily="18" charset="0"/>
              </a:rPr>
              <a:t> </a:t>
            </a: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27775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304800" y="152400"/>
            <a:ext cx="8686800" cy="685800"/>
          </a:xfrm>
        </p:spPr>
        <p:txBody>
          <a:bodyPr vert="horz" lIns="91440" tIns="45720" rIns="91440" bIns="45720" rtlCol="0" anchor="t">
            <a:noAutofit/>
          </a:bodyPr>
          <a:lstStyle/>
          <a:p>
            <a:pPr algn="ctr">
              <a:buNone/>
              <a:defRPr/>
            </a:pPr>
            <a:r>
              <a:rPr lang="en-US" sz="3600" u="sng" dirty="0" smtClean="0">
                <a:latin typeface="Centaur"/>
              </a:rPr>
              <a:t>Actions: </a:t>
            </a:r>
            <a:r>
              <a:rPr lang="en-US" sz="3600" u="sng" dirty="0" err="1" smtClean="0">
                <a:latin typeface="Centaur"/>
              </a:rPr>
              <a:t>DarkSky</a:t>
            </a:r>
            <a:r>
              <a:rPr lang="en-US" sz="3600" u="sng" dirty="0" smtClean="0">
                <a:latin typeface="Centaur"/>
              </a:rPr>
              <a:t> </a:t>
            </a:r>
            <a:r>
              <a:rPr lang="en-US" sz="3600" u="sng" dirty="0" smtClean="0">
                <a:latin typeface="Centaur"/>
              </a:rPr>
              <a:t>Model Ordinances</a:t>
            </a:r>
            <a:endParaRPr lang="en-US" dirty="0"/>
          </a:p>
          <a:p>
            <a:pPr algn="ctr">
              <a:buNone/>
              <a:defRPr/>
            </a:pPr>
            <a:endParaRPr lang="en-US" sz="3600" u="sng" dirty="0">
              <a:latin typeface="Centaur" panose="02030504050205020304" pitchFamily="18"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9</a:t>
            </a:fld>
            <a:endParaRPr lang="en-US"/>
          </a:p>
        </p:txBody>
      </p:sp>
      <p:pic>
        <p:nvPicPr>
          <p:cNvPr id="3" name="Picture 2"/>
          <p:cNvPicPr>
            <a:picLocks noChangeAspect="1"/>
          </p:cNvPicPr>
          <p:nvPr/>
        </p:nvPicPr>
        <p:blipFill>
          <a:blip r:embed="rId2"/>
          <a:stretch>
            <a:fillRect/>
          </a:stretch>
        </p:blipFill>
        <p:spPr>
          <a:xfrm>
            <a:off x="1752600" y="990600"/>
            <a:ext cx="5181600" cy="4900427"/>
          </a:xfrm>
          <a:prstGeom prst="rect">
            <a:avLst/>
          </a:prstGeom>
        </p:spPr>
      </p:pic>
      <p:sp>
        <p:nvSpPr>
          <p:cNvPr id="5" name="Rectangle 4"/>
          <p:cNvSpPr/>
          <p:nvPr/>
        </p:nvSpPr>
        <p:spPr>
          <a:xfrm>
            <a:off x="152400" y="5881791"/>
            <a:ext cx="8382000" cy="646331"/>
          </a:xfrm>
          <a:prstGeom prst="rect">
            <a:avLst/>
          </a:prstGeom>
        </p:spPr>
        <p:txBody>
          <a:bodyPr wrap="square">
            <a:spAutoFit/>
          </a:bodyPr>
          <a:lstStyle/>
          <a:p>
            <a:pPr algn="ctr"/>
            <a:r>
              <a:rPr lang="en-US" i="1" dirty="0">
                <a:latin typeface="Times New Roman" panose="02020603050405020304" pitchFamily="18" charset="0"/>
                <a:cs typeface="Times New Roman" panose="02020603050405020304" pitchFamily="18" charset="0"/>
                <a:hlinkClick r:id="rId3"/>
              </a:rPr>
              <a:t>https://darksky.org/what-we-do/advancing-responsible-outdoor-lighting/darksky-recognized-codes-and-statutes</a:t>
            </a:r>
            <a:r>
              <a:rPr lang="en-US" i="1" dirty="0" smtClean="0">
                <a:latin typeface="Times New Roman" panose="02020603050405020304" pitchFamily="18" charset="0"/>
                <a:cs typeface="Times New Roman" panose="02020603050405020304" pitchFamily="18" charset="0"/>
                <a:hlinkClick r:id="rId3"/>
              </a:rPr>
              <a:t>/</a:t>
            </a:r>
            <a:r>
              <a:rPr lang="en-US" i="1" dirty="0" smtClean="0">
                <a:latin typeface="Times New Roman" panose="02020603050405020304" pitchFamily="18" charset="0"/>
                <a:cs typeface="Times New Roman" panose="02020603050405020304" pitchFamily="18" charset="0"/>
              </a:rPr>
              <a:t> </a:t>
            </a:r>
            <a:endParaRPr lang="en-US"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70383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17830</TotalTime>
  <Words>2099</Words>
  <Application>Microsoft Office PowerPoint</Application>
  <PresentationFormat>On-screen Show (4:3)</PresentationFormat>
  <Paragraphs>314</Paragraphs>
  <Slides>67</Slides>
  <Notes>6</Notes>
  <HiddenSlides>3</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67</vt:i4>
      </vt:variant>
    </vt:vector>
  </HeadingPairs>
  <TitlesOfParts>
    <vt:vector size="76" baseType="lpstr">
      <vt:lpstr>Arial</vt:lpstr>
      <vt:lpstr>Calibri</vt:lpstr>
      <vt:lpstr>Cambria</vt:lpstr>
      <vt:lpstr>Centaur</vt:lpstr>
      <vt:lpstr>Courier New</vt:lpstr>
      <vt:lpstr>Impact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Perspective</vt:lpstr>
      <vt:lpstr>Spring time in America</vt:lpstr>
      <vt:lpstr>Blue Skies, Twilight, and  Darkness at Night</vt:lpstr>
      <vt:lpstr>Blue Skies, Twilight, and  Darkness at Night</vt:lpstr>
      <vt:lpstr>“Darkness” at night</vt:lpstr>
      <vt:lpstr>Monarchs, Milkweed, Milky Way, and friends</vt:lpstr>
      <vt:lpstr>Defining the Problem</vt:lpstr>
      <vt:lpstr>Natural Illumination Night and Day</vt:lpstr>
      <vt:lpstr>What is Light Pollution? [ALAN = Artificial Light At Night]</vt:lpstr>
      <vt:lpstr>“Darkness” at night: Sky Glow</vt:lpstr>
      <vt:lpstr>Light Intensity and Color are both important</vt:lpstr>
      <vt:lpstr>Color is important but check spectrum!</vt:lpstr>
      <vt:lpstr>PowerPoint Presentation</vt:lpstr>
      <vt:lpstr>PowerPoint Presentation</vt:lpstr>
      <vt:lpstr>Responsible Lighting at Night</vt:lpstr>
      <vt:lpstr>Maintaining Natural Darkness  at Night</vt:lpstr>
      <vt:lpstr>Principles For Responsible Lighting</vt:lpstr>
      <vt:lpstr>Examples: Residential</vt:lpstr>
      <vt:lpstr>Responsible Lighting: Examples</vt:lpstr>
      <vt:lpstr>PowerPoint Presentation</vt:lpstr>
      <vt:lpstr>PowerPoint Presentation</vt:lpstr>
      <vt:lpstr>Maintaining Natural Darkness  at Night</vt:lpstr>
      <vt:lpstr>PowerPoint Presentation</vt:lpstr>
      <vt:lpstr>Why Protect Dark Skies</vt:lpstr>
      <vt:lpstr>Why Combat Light Pollution?</vt:lpstr>
      <vt:lpstr>Human Health</vt:lpstr>
      <vt:lpstr>ALAN and Humans</vt:lpstr>
      <vt:lpstr>PowerPoint Presentation</vt:lpstr>
      <vt:lpstr>Pollinators and ALAN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there be night…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ALAN and Natural Cycles of Darkness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 So Starry, Starry Night –  Quantifying and Combating Light Pollution</dc:title>
  <dc:creator>Michelle</dc:creator>
  <cp:lastModifiedBy>user</cp:lastModifiedBy>
  <cp:revision>325</cp:revision>
  <dcterms:created xsi:type="dcterms:W3CDTF">2006-08-16T00:00:00Z</dcterms:created>
  <dcterms:modified xsi:type="dcterms:W3CDTF">2025-10-28T17:55:38Z</dcterms:modified>
</cp:coreProperties>
</file>