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5"/>
  </p:notesMasterIdLst>
  <p:sldIdLst>
    <p:sldId id="445" r:id="rId2"/>
    <p:sldId id="532" r:id="rId3"/>
    <p:sldId id="515" r:id="rId4"/>
    <p:sldId id="499" r:id="rId5"/>
    <p:sldId id="500" r:id="rId6"/>
    <p:sldId id="501" r:id="rId7"/>
    <p:sldId id="502" r:id="rId8"/>
    <p:sldId id="516" r:id="rId9"/>
    <p:sldId id="534" r:id="rId10"/>
    <p:sldId id="517" r:id="rId11"/>
    <p:sldId id="497" r:id="rId12"/>
    <p:sldId id="522" r:id="rId13"/>
    <p:sldId id="523" r:id="rId14"/>
    <p:sldId id="449" r:id="rId15"/>
    <p:sldId id="450" r:id="rId16"/>
    <p:sldId id="451" r:id="rId17"/>
    <p:sldId id="506" r:id="rId18"/>
    <p:sldId id="452" r:id="rId19"/>
    <p:sldId id="530" r:id="rId20"/>
    <p:sldId id="518" r:id="rId21"/>
    <p:sldId id="533" r:id="rId22"/>
    <p:sldId id="519" r:id="rId23"/>
    <p:sldId id="486" r:id="rId24"/>
    <p:sldId id="525" r:id="rId25"/>
    <p:sldId id="526" r:id="rId26"/>
    <p:sldId id="513" r:id="rId27"/>
    <p:sldId id="514" r:id="rId28"/>
    <p:sldId id="507" r:id="rId29"/>
    <p:sldId id="453" r:id="rId30"/>
    <p:sldId id="524" r:id="rId31"/>
    <p:sldId id="537" r:id="rId32"/>
    <p:sldId id="528" r:id="rId33"/>
    <p:sldId id="539" r:id="rId34"/>
    <p:sldId id="540" r:id="rId35"/>
    <p:sldId id="428" r:id="rId36"/>
    <p:sldId id="536" r:id="rId37"/>
    <p:sldId id="469" r:id="rId38"/>
    <p:sldId id="470" r:id="rId39"/>
    <p:sldId id="479" r:id="rId40"/>
    <p:sldId id="466" r:id="rId41"/>
    <p:sldId id="471" r:id="rId42"/>
    <p:sldId id="495" r:id="rId43"/>
    <p:sldId id="467" r:id="rId44"/>
    <p:sldId id="473" r:id="rId45"/>
    <p:sldId id="487" r:id="rId46"/>
    <p:sldId id="509" r:id="rId47"/>
    <p:sldId id="511" r:id="rId48"/>
    <p:sldId id="478" r:id="rId49"/>
    <p:sldId id="510" r:id="rId50"/>
    <p:sldId id="521" r:id="rId51"/>
    <p:sldId id="531" r:id="rId52"/>
    <p:sldId id="535" r:id="rId53"/>
    <p:sldId id="543" r:id="rId54"/>
    <p:sldId id="457" r:id="rId55"/>
    <p:sldId id="541" r:id="rId56"/>
    <p:sldId id="542" r:id="rId57"/>
    <p:sldId id="480" r:id="rId58"/>
    <p:sldId id="529" r:id="rId59"/>
    <p:sldId id="520" r:id="rId60"/>
    <p:sldId id="474" r:id="rId61"/>
    <p:sldId id="481" r:id="rId62"/>
    <p:sldId id="482" r:id="rId63"/>
    <p:sldId id="484" r:id="rId64"/>
    <p:sldId id="485" r:id="rId65"/>
    <p:sldId id="458" r:id="rId66"/>
    <p:sldId id="459" r:id="rId67"/>
    <p:sldId id="460" r:id="rId68"/>
    <p:sldId id="446" r:id="rId69"/>
    <p:sldId id="401" r:id="rId70"/>
    <p:sldId id="396" r:id="rId71"/>
    <p:sldId id="397" r:id="rId72"/>
    <p:sldId id="398" r:id="rId73"/>
    <p:sldId id="415" r:id="rId74"/>
    <p:sldId id="416" r:id="rId75"/>
    <p:sldId id="417" r:id="rId76"/>
    <p:sldId id="418" r:id="rId77"/>
    <p:sldId id="419" r:id="rId78"/>
    <p:sldId id="420" r:id="rId79"/>
    <p:sldId id="425" r:id="rId80"/>
    <p:sldId id="476" r:id="rId81"/>
    <p:sldId id="477" r:id="rId82"/>
    <p:sldId id="538" r:id="rId83"/>
    <p:sldId id="444" r:id="rId8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31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6A68B9-8E55-494F-A0BF-7779808A96E4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2EA580-0A8F-402B-B1C9-551936B548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785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44BEA-9881-4B85-9DF7-8DC41D01D190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27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darksky.truman.edu/campus-resources/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igbenddarkskyreserve.org/lighting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nps.gov/articles/measuring-light-pollution-across-a-landscape.htm" TargetMode="External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ollinator.org/" TargetMode="Externa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birdcast.info/migration-tools/live-migration-maps/" TargetMode="External"/><Relationship Id="rId5" Type="http://schemas.openxmlformats.org/officeDocument/2006/relationships/hyperlink" Target="https://www.allaboutbirds.org/news/mesmerizing-migration-watch-118-bird-species-migrate-across-a-map-of-the-western-hemisphere/" TargetMode="External"/><Relationship Id="rId4" Type="http://schemas.openxmlformats.org/officeDocument/2006/relationships/image" Target="../media/image63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flap.org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abcbirds.org/blog/truth-about-birds-and-glass-collisions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missouriskies.org/" TargetMode="External"/><Relationship Id="rId4" Type="http://schemas.openxmlformats.org/officeDocument/2006/relationships/image" Target="../media/image7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hyperlink" Target="https://birdcast.info/news/major-collision-event-in-chicago-4-5-october-2023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oftlighthouston.com/gallery" TargetMode="External"/><Relationship Id="rId13" Type="http://schemas.openxmlformats.org/officeDocument/2006/relationships/hyperlink" Target="https://www.rasc.ca/sites/default/files/publications/JRASC-LPA-Special-Issue-lr.pdf" TargetMode="External"/><Relationship Id="rId3" Type="http://schemas.openxmlformats.org/officeDocument/2006/relationships/hyperlink" Target="https://flagstaffdarkskies.org/" TargetMode="External"/><Relationship Id="rId7" Type="http://schemas.openxmlformats.org/officeDocument/2006/relationships/hyperlink" Target="https://darkskymissouri.org/get-involved/take-dark-sky-training" TargetMode="External"/><Relationship Id="rId12" Type="http://schemas.openxmlformats.org/officeDocument/2006/relationships/hyperlink" Target="https://www.science.org/toc/science/380/6650" TargetMode="External"/><Relationship Id="rId2" Type="http://schemas.openxmlformats.org/officeDocument/2006/relationships/hyperlink" Target="https://www.bigbenddarkskyreserve.org/" TargetMode="Externa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arkskymissouri.org/" TargetMode="External"/><Relationship Id="rId11" Type="http://schemas.openxmlformats.org/officeDocument/2006/relationships/hyperlink" Target="https://compasse.aas.org/" TargetMode="External"/><Relationship Id="rId5" Type="http://schemas.openxmlformats.org/officeDocument/2006/relationships/hyperlink" Target="https://darksky.org/what-we-do/darksky-approved/products-companies/" TargetMode="External"/><Relationship Id="rId15" Type="http://schemas.openxmlformats.org/officeDocument/2006/relationships/image" Target="../media/image58.png"/><Relationship Id="rId10" Type="http://schemas.openxmlformats.org/officeDocument/2006/relationships/hyperlink" Target="https://darksky.org/resources/public-outreach-materials/" TargetMode="External"/><Relationship Id="rId4" Type="http://schemas.openxmlformats.org/officeDocument/2006/relationships/hyperlink" Target="https://extension.usu.edu/iort/cp-darkskies/" TargetMode="External"/><Relationship Id="rId9" Type="http://schemas.openxmlformats.org/officeDocument/2006/relationships/hyperlink" Target="https://darksky.truman.edu/" TargetMode="External"/><Relationship Id="rId1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hyperlink" Target="https://www.amazon.com/LOHAS-LED-Equivalent-Lighting-Decorative/dp/B0CPDS4VLV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amazon.com/Cree-Lighting-Connected-Compatible-CMA19-60W-AL-9ACK-B3/dp/B09XYXVZH9" TargetMode="External"/><Relationship Id="rId5" Type="http://schemas.openxmlformats.org/officeDocument/2006/relationships/hyperlink" Target="https://www.amazon.com/Neporal-Equivalent-Blocking-Healthy-Nursery/dp/B08P5M8KHY" TargetMode="External"/><Relationship Id="rId4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hyperlink" Target="https://www.darksky.org/our-work/lighting/lighting-for-industry/fsa/fsa-products/" TargetMode="External"/><Relationship Id="rId7" Type="http://schemas.openxmlformats.org/officeDocument/2006/relationships/image" Target="../media/image77.gif"/><Relationship Id="rId2" Type="http://schemas.openxmlformats.org/officeDocument/2006/relationships/hyperlink" Target="https://www.darksky.org/wp-content/uploads/bsk-pdf-manager/2020/01/Home-Lighting-Assessment-Print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2.png"/><Relationship Id="rId4" Type="http://schemas.openxmlformats.org/officeDocument/2006/relationships/hyperlink" Target="https://www.darksky.org/our-work/lighting/public-policy/lighting-ordinances/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6fHxNn-FEnc" TargetMode="External"/><Relationship Id="rId7" Type="http://schemas.openxmlformats.org/officeDocument/2006/relationships/image" Target="../media/image1.png"/><Relationship Id="rId2" Type="http://schemas.openxmlformats.org/officeDocument/2006/relationships/hyperlink" Target="https://www.darkskymissouri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2.png"/><Relationship Id="rId4" Type="http://schemas.openxmlformats.org/officeDocument/2006/relationships/hyperlink" Target="https://www.globeatnight.org/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ghtsoutheartland.org/" TargetMode="External"/><Relationship Id="rId2" Type="http://schemas.openxmlformats.org/officeDocument/2006/relationships/hyperlink" Target="https://www.audubon.org/lights-out-program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82.png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audubon.org/lights-out-program" TargetMode="External"/><Relationship Id="rId4" Type="http://schemas.openxmlformats.org/officeDocument/2006/relationships/image" Target="../media/image8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audubon.org/lights-out-program" TargetMode="External"/><Relationship Id="rId4" Type="http://schemas.openxmlformats.org/officeDocument/2006/relationships/image" Target="../media/image84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hyperlink" Target="https://www.darksky.org/our-work/lighting/lighting-for-industry/fsa/fsa-products/" TargetMode="External"/><Relationship Id="rId7" Type="http://schemas.openxmlformats.org/officeDocument/2006/relationships/image" Target="../media/image77.gif"/><Relationship Id="rId2" Type="http://schemas.openxmlformats.org/officeDocument/2006/relationships/hyperlink" Target="https://www.darksky.org/wp-content/uploads/bsk-pdf-manager/2020/01/Home-Lighting-Assessment-Print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2.png"/><Relationship Id="rId4" Type="http://schemas.openxmlformats.org/officeDocument/2006/relationships/hyperlink" Target="https://www.darksky.org/our-work/lighting/public-policy/lighting-ordinances/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6fHxNn-FEnc" TargetMode="External"/><Relationship Id="rId7" Type="http://schemas.openxmlformats.org/officeDocument/2006/relationships/image" Target="../media/image1.png"/><Relationship Id="rId2" Type="http://schemas.openxmlformats.org/officeDocument/2006/relationships/hyperlink" Target="https://www.darkskymissouri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2.png"/><Relationship Id="rId4" Type="http://schemas.openxmlformats.org/officeDocument/2006/relationships/hyperlink" Target="https://www.globeatnight.org/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8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58.png"/><Relationship Id="rId7" Type="http://schemas.openxmlformats.org/officeDocument/2006/relationships/image" Target="../media/image9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Relationship Id="rId9" Type="http://schemas.openxmlformats.org/officeDocument/2006/relationships/image" Target="../media/image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94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5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flap.org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9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00.png"/><Relationship Id="rId4" Type="http://schemas.openxmlformats.org/officeDocument/2006/relationships/hyperlink" Target="https://flap.org/stop-birds-from-hitting-windows/" TargetMode="Externa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hyperlink" Target="https://birdcast.info/" TargetMode="External"/><Relationship Id="rId13" Type="http://schemas.openxmlformats.org/officeDocument/2006/relationships/hyperlink" Target="https://darkskytexas.org/" TargetMode="External"/><Relationship Id="rId3" Type="http://schemas.openxmlformats.org/officeDocument/2006/relationships/hyperlink" Target="https://figuresinthesky.visualcinnamon.com/" TargetMode="External"/><Relationship Id="rId7" Type="http://schemas.openxmlformats.org/officeDocument/2006/relationships/hyperlink" Target="https://www.rasc.ca/lpa/resources" TargetMode="External"/><Relationship Id="rId12" Type="http://schemas.openxmlformats.org/officeDocument/2006/relationships/hyperlink" Target="https://flagstaffdarkskies.org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acstaff.bloomu.edu/mshepard/star_deck/star_deck_uses.htm" TargetMode="External"/><Relationship Id="rId11" Type="http://schemas.openxmlformats.org/officeDocument/2006/relationships/hyperlink" Target="https://extension.usu.edu/iort/cp-darkskies/" TargetMode="External"/><Relationship Id="rId5" Type="http://schemas.openxmlformats.org/officeDocument/2006/relationships/hyperlink" Target="https://www.lightpollutionmap.info/" TargetMode="External"/><Relationship Id="rId10" Type="http://schemas.openxmlformats.org/officeDocument/2006/relationships/hyperlink" Target="https://www.bigbenddarkskyreserve.org/lighting-tips-and-tricks" TargetMode="External"/><Relationship Id="rId4" Type="http://schemas.openxmlformats.org/officeDocument/2006/relationships/hyperlink" Target="https://stellarium.org/" TargetMode="External"/><Relationship Id="rId9" Type="http://schemas.openxmlformats.org/officeDocument/2006/relationships/hyperlink" Target="https://www.lightsoutheartland.org/" TargetMode="External"/><Relationship Id="rId14" Type="http://schemas.openxmlformats.org/officeDocument/2006/relationships/image" Target="../media/image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1598-018-21577-6.pdf" TargetMode="External"/><Relationship Id="rId7" Type="http://schemas.openxmlformats.org/officeDocument/2006/relationships/image" Target="../media/image1.png"/><Relationship Id="rId2" Type="http://schemas.openxmlformats.org/officeDocument/2006/relationships/hyperlink" Target="https://flap.org/wp-content/uploads/2019/11/US-Fish-and-Wildlife-Best-Practices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2.png"/><Relationship Id="rId4" Type="http://schemas.openxmlformats.org/officeDocument/2006/relationships/hyperlink" Target="https://birdcast.info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://darksky.org/images/header//idsa_img_customHeader-bg-118981.jpg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66" name="Straight Connector 65"/>
          <p:cNvCxnSpPr/>
          <p:nvPr/>
        </p:nvCxnSpPr>
        <p:spPr>
          <a:xfrm flipV="1">
            <a:off x="11113" y="3120369"/>
            <a:ext cx="787400" cy="5560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381000" y="838201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500" b="1" dirty="0" smtClean="0">
                <a:solidFill>
                  <a:srgbClr val="FF0000"/>
                </a:solidFill>
                <a:latin typeface="Centaur" panose="02030504050205020304" pitchFamily="18" charset="0"/>
              </a:rPr>
              <a:t>“Dark Sky as a Natural Resource”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04651" y="1596429"/>
            <a:ext cx="8229600" cy="6095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0000"/>
                </a:solidFill>
                <a:latin typeface="Centaur" panose="02030504050205020304" pitchFamily="18" charset="0"/>
              </a:rPr>
              <a:t>31</a:t>
            </a:r>
            <a:r>
              <a:rPr lang="en-US" sz="3600" b="1" baseline="30000" dirty="0" smtClean="0">
                <a:solidFill>
                  <a:srgbClr val="FF0000"/>
                </a:solidFill>
                <a:latin typeface="Centaur" panose="02030504050205020304" pitchFamily="18" charset="0"/>
              </a:rPr>
              <a:t>st</a:t>
            </a:r>
            <a:r>
              <a:rPr lang="en-US" sz="3600" b="1" dirty="0" smtClean="0">
                <a:solidFill>
                  <a:srgbClr val="FF0000"/>
                </a:solidFill>
                <a:latin typeface="Centaur" panose="02030504050205020304" pitchFamily="18" charset="0"/>
              </a:rPr>
              <a:t> July 2024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1"/>
            <a:ext cx="1904999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0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28600" y="5188803"/>
            <a:ext cx="4495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Centaur" panose="02030504050205020304" pitchFamily="18" charset="0"/>
              </a:rPr>
              <a:t>Professor of Physics and Astronomy,</a:t>
            </a:r>
            <a:br>
              <a:rPr lang="en-US" sz="2400" dirty="0" smtClean="0">
                <a:latin typeface="Centaur" panose="02030504050205020304" pitchFamily="18" charset="0"/>
              </a:rPr>
            </a:br>
            <a:r>
              <a:rPr lang="en-US" sz="2400" dirty="0" smtClean="0">
                <a:latin typeface="Centaur" panose="02030504050205020304" pitchFamily="18" charset="0"/>
              </a:rPr>
              <a:t>Truman State University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257800" y="5188803"/>
            <a:ext cx="3352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Centaur" panose="02030504050205020304" pitchFamily="18" charset="0"/>
              </a:rPr>
              <a:t>Chair,</a:t>
            </a:r>
          </a:p>
          <a:p>
            <a:r>
              <a:rPr lang="en-US" sz="2400" dirty="0" err="1" smtClean="0">
                <a:latin typeface="Centaur" panose="02030504050205020304" pitchFamily="18" charset="0"/>
              </a:rPr>
              <a:t>DarkSky</a:t>
            </a:r>
            <a:r>
              <a:rPr lang="en-US" sz="2400" dirty="0" smtClean="0">
                <a:latin typeface="Centaur" panose="02030504050205020304" pitchFamily="18" charset="0"/>
              </a:rPr>
              <a:t> Missouri</a:t>
            </a:r>
            <a:endParaRPr lang="en-US" sz="2400" dirty="0">
              <a:latin typeface="Centaur" panose="02030504050205020304" pitchFamily="18" charset="0"/>
            </a:endParaRPr>
          </a:p>
        </p:txBody>
      </p:sp>
      <p:pic>
        <p:nvPicPr>
          <p:cNvPr id="1026" name="Picture 2" descr="https://moprairie.org/wp-content/uploads/2020/06/mo_prairie_foundation_protecting_native_grasslands-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550" y="2483327"/>
            <a:ext cx="5524500" cy="210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457200" y="4648200"/>
            <a:ext cx="8229600" cy="609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  <a:latin typeface="Centaur" panose="02030504050205020304" pitchFamily="18" charset="0"/>
              </a:rPr>
              <a:t>Vayujeet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Centaur" panose="02030504050205020304" pitchFamily="18" charset="0"/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  <a:latin typeface="Centaur" panose="02030504050205020304" pitchFamily="18" charset="0"/>
              </a:rPr>
              <a:t>Gokhale</a:t>
            </a:r>
            <a:endParaRPr lang="en-US" b="1" dirty="0" smtClean="0">
              <a:solidFill>
                <a:schemeClr val="accent6">
                  <a:lumMod val="75000"/>
                </a:schemeClr>
              </a:solidFill>
              <a:latin typeface="Centaur" panose="020305040502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95500" y="6262207"/>
            <a:ext cx="4800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https://darksky.truman.edu/campus-resources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/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41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7444"/>
            <a:ext cx="8229600" cy="1047956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Centaur" panose="02030504050205020304" pitchFamily="18" charset="0"/>
              </a:rPr>
              <a:t>Natural Illumination</a:t>
            </a:r>
            <a:br>
              <a:rPr lang="en-US" sz="3200" dirty="0" smtClean="0">
                <a:latin typeface="Centaur" panose="02030504050205020304" pitchFamily="18" charset="0"/>
              </a:rPr>
            </a:br>
            <a:r>
              <a:rPr lang="en-US" sz="3200" dirty="0" smtClean="0">
                <a:latin typeface="Centaur" panose="02030504050205020304" pitchFamily="18" charset="0"/>
              </a:rPr>
              <a:t>Night and Day</a:t>
            </a:r>
            <a:endParaRPr lang="en-US" sz="3200" dirty="0">
              <a:latin typeface="Centaur" panose="02030504050205020304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25662" y="1295401"/>
            <a:ext cx="8008738" cy="5192478"/>
            <a:chOff x="525662" y="1295401"/>
            <a:chExt cx="8008738" cy="519247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5662" y="1295401"/>
              <a:ext cx="8008738" cy="5192478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 rot="16200000">
              <a:off x="7450722" y="3564523"/>
              <a:ext cx="18288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i="1" dirty="0" smtClean="0"/>
                <a:t>Credit: T. </a:t>
              </a:r>
              <a:r>
                <a:rPr lang="en-US" sz="1600" i="1" dirty="0" err="1" smtClean="0"/>
                <a:t>Longcore</a:t>
              </a:r>
              <a:endParaRPr lang="en-US" sz="1600" dirty="0"/>
            </a:p>
          </p:txBody>
        </p:sp>
      </p:grpSp>
      <p:grpSp>
        <p:nvGrpSpPr>
          <p:cNvPr id="6" name="Group 20"/>
          <p:cNvGrpSpPr/>
          <p:nvPr/>
        </p:nvGrpSpPr>
        <p:grpSpPr>
          <a:xfrm>
            <a:off x="4876800" y="2895600"/>
            <a:ext cx="3135512" cy="2438399"/>
            <a:chOff x="4876800" y="2895600"/>
            <a:chExt cx="3135512" cy="2438399"/>
          </a:xfrm>
        </p:grpSpPr>
        <p:grpSp>
          <p:nvGrpSpPr>
            <p:cNvPr id="8" name="Group 5"/>
            <p:cNvGrpSpPr/>
            <p:nvPr/>
          </p:nvGrpSpPr>
          <p:grpSpPr>
            <a:xfrm>
              <a:off x="4876800" y="2895600"/>
              <a:ext cx="3135512" cy="2438399"/>
              <a:chOff x="4876800" y="2895600"/>
              <a:chExt cx="3135512" cy="2438399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4876800" y="2895600"/>
                <a:ext cx="3124200" cy="838200"/>
              </a:xfrm>
              <a:prstGeom prst="rect">
                <a:avLst/>
              </a:prstGeom>
              <a:solidFill>
                <a:schemeClr val="bg1">
                  <a:lumMod val="95000"/>
                  <a:alpha val="60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4876800" y="3733800"/>
                <a:ext cx="3124200" cy="381000"/>
              </a:xfrm>
              <a:prstGeom prst="rect">
                <a:avLst/>
              </a:prstGeom>
              <a:solidFill>
                <a:schemeClr val="bg1">
                  <a:lumMod val="85000"/>
                  <a:alpha val="60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876800" y="4114800"/>
                <a:ext cx="3124200" cy="304800"/>
              </a:xfrm>
              <a:prstGeom prst="rect">
                <a:avLst/>
              </a:prstGeom>
              <a:solidFill>
                <a:schemeClr val="bg1">
                  <a:lumMod val="75000"/>
                  <a:alpha val="60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4876800" y="4419600"/>
                <a:ext cx="3124200" cy="381000"/>
              </a:xfrm>
              <a:prstGeom prst="rect">
                <a:avLst/>
              </a:prstGeom>
              <a:solidFill>
                <a:schemeClr val="bg1">
                  <a:lumMod val="65000"/>
                  <a:alpha val="60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4888112" y="4791075"/>
                <a:ext cx="3124200" cy="542924"/>
              </a:xfrm>
              <a:prstGeom prst="rect">
                <a:avLst/>
              </a:prstGeom>
              <a:solidFill>
                <a:schemeClr val="bg1">
                  <a:lumMod val="50000"/>
                  <a:alpha val="60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5"/>
            <p:cNvGrpSpPr/>
            <p:nvPr/>
          </p:nvGrpSpPr>
          <p:grpSpPr>
            <a:xfrm>
              <a:off x="5603271" y="3130034"/>
              <a:ext cx="1608440" cy="2127766"/>
              <a:chOff x="5603271" y="3130034"/>
              <a:chExt cx="1608440" cy="2127766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5652182" y="3130034"/>
                <a:ext cx="15595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Urban Lighting</a:t>
                </a:r>
                <a:endParaRPr lang="en-US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5603271" y="3745468"/>
                <a:ext cx="1316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Parking Lots</a:t>
                </a:r>
                <a:endParaRPr lang="en-US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5705767" y="4097499"/>
                <a:ext cx="11112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Billboards</a:t>
                </a:r>
                <a:endParaRPr lang="en-US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5638800" y="4431268"/>
                <a:ext cx="13157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Urban Parks</a:t>
                </a:r>
                <a:endParaRPr lang="en-US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5821434" y="4888468"/>
                <a:ext cx="10365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Sky Glow</a:t>
                </a:r>
                <a:endParaRPr lang="en-US" dirty="0"/>
              </a:p>
            </p:txBody>
          </p:sp>
        </p:grpSp>
      </p:grpSp>
      <p:sp>
        <p:nvSpPr>
          <p:cNvPr id="22" name="TextBox 21"/>
          <p:cNvSpPr txBox="1"/>
          <p:nvPr/>
        </p:nvSpPr>
        <p:spPr>
          <a:xfrm>
            <a:off x="3331486" y="6488668"/>
            <a:ext cx="5736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Centaur" panose="02030504050205020304" pitchFamily="18" charset="0"/>
              </a:rPr>
              <a:t>Dark Sky International: State of the Science 2023, John </a:t>
            </a:r>
            <a:r>
              <a:rPr lang="en-US" i="1" dirty="0" err="1" smtClean="0">
                <a:latin typeface="Centaur" panose="02030504050205020304" pitchFamily="18" charset="0"/>
              </a:rPr>
              <a:t>Barentine</a:t>
            </a:r>
            <a:endParaRPr lang="en-US" i="1" dirty="0">
              <a:latin typeface="Centaur" panose="02030504050205020304" pitchFamily="18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727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0"/>
            <a:ext cx="9144000" cy="2895600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anose="02030504050205020304" pitchFamily="18" charset="0"/>
              </a:rPr>
              <a:t>Use of Artificial Light at Night, </a:t>
            </a:r>
            <a:br>
              <a:rPr lang="en-US" sz="5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anose="02030504050205020304" pitchFamily="18" charset="0"/>
              </a:rPr>
            </a:br>
            <a:r>
              <a:rPr lang="en-US" sz="5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anose="02030504050205020304" pitchFamily="18" charset="0"/>
              </a:rPr>
              <a:t>is a form of Pollution</a:t>
            </a:r>
            <a:endParaRPr lang="en-US" sz="5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aur" panose="02030504050205020304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419600"/>
            <a:ext cx="9144000" cy="1752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Light Pollution</a:t>
            </a:r>
            <a:endParaRPr kumimoji="0" lang="en-US" sz="66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0857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71600"/>
            <a:ext cx="8229600" cy="2438400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Impact" panose="020B0806030902050204" pitchFamily="34" charset="0"/>
              </a:rPr>
              <a:t>Chapter 1: Artificial Light at Night</a:t>
            </a:r>
            <a:endParaRPr lang="en-US" sz="5400" dirty="0">
              <a:solidFill>
                <a:srgbClr val="FF0000"/>
              </a:solidFill>
              <a:latin typeface="Impact" panose="020B0806030902050204" pitchFamily="34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5638800" y="5181600"/>
            <a:ext cx="3352800" cy="12003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“…let there be night”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696809"/>
            <a:ext cx="2819400" cy="14380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800" y="3696809"/>
            <a:ext cx="2825931" cy="150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66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Purpose of Outdoor Lighting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84238"/>
            <a:ext cx="8839200" cy="2382542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sz="2800" dirty="0" smtClean="0">
                <a:latin typeface="Centaur" panose="02030504050205020304" pitchFamily="18" charset="0"/>
              </a:rPr>
              <a:t>0.   </a:t>
            </a:r>
            <a:r>
              <a:rPr lang="en-US" sz="2800" b="1" dirty="0" smtClean="0">
                <a:latin typeface="Centaur" panose="02030504050205020304" pitchFamily="18" charset="0"/>
              </a:rPr>
              <a:t>To be able to see </a:t>
            </a:r>
            <a:r>
              <a:rPr lang="en-US" sz="2800" b="1" u="sng" dirty="0" smtClean="0">
                <a:solidFill>
                  <a:srgbClr val="FF0000"/>
                </a:solidFill>
                <a:latin typeface="Centaur" panose="02030504050205020304" pitchFamily="18" charset="0"/>
              </a:rPr>
              <a:t>better</a:t>
            </a:r>
            <a:r>
              <a:rPr lang="en-US" sz="2800" dirty="0" smtClean="0">
                <a:latin typeface="Centaur" panose="02030504050205020304" pitchFamily="18" charset="0"/>
              </a:rPr>
              <a:t>,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800" dirty="0" smtClean="0">
                <a:latin typeface="Centaur" panose="02030504050205020304" pitchFamily="18" charset="0"/>
              </a:rPr>
              <a:t>Enhance </a:t>
            </a:r>
            <a:r>
              <a:rPr lang="en-US" sz="2800" b="1" u="sng" dirty="0" smtClean="0">
                <a:latin typeface="Centaur" panose="02030504050205020304" pitchFamily="18" charset="0"/>
              </a:rPr>
              <a:t>safety</a:t>
            </a:r>
            <a:r>
              <a:rPr lang="en-US" sz="2800" dirty="0" smtClean="0">
                <a:latin typeface="Centaur" panose="02030504050205020304" pitchFamily="18" charset="0"/>
              </a:rPr>
              <a:t> for people,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800" dirty="0" smtClean="0">
                <a:latin typeface="Centaur" panose="02030504050205020304" pitchFamily="18" charset="0"/>
              </a:rPr>
              <a:t>Improve </a:t>
            </a:r>
            <a:r>
              <a:rPr lang="en-US" sz="2800" b="1" u="sng" dirty="0" smtClean="0">
                <a:latin typeface="Centaur" panose="02030504050205020304" pitchFamily="18" charset="0"/>
              </a:rPr>
              <a:t>security</a:t>
            </a:r>
            <a:r>
              <a:rPr lang="en-US" sz="2800" dirty="0" smtClean="0">
                <a:latin typeface="Centaur" panose="02030504050205020304" pitchFamily="18" charset="0"/>
              </a:rPr>
              <a:t> for property,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800" dirty="0" smtClean="0">
                <a:latin typeface="Centaur" panose="02030504050205020304" pitchFamily="18" charset="0"/>
              </a:rPr>
              <a:t>Aesthetic value,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800" dirty="0" smtClean="0">
                <a:latin typeface="Centaur" panose="02030504050205020304" pitchFamily="18" charset="0"/>
              </a:rPr>
              <a:t>Economic development.</a:t>
            </a:r>
            <a:endParaRPr lang="en-US" sz="2800" dirty="0">
              <a:latin typeface="Centaur" panose="02030504050205020304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52400" y="4047534"/>
            <a:ext cx="4038600" cy="2505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  <a:defRPr/>
            </a:pPr>
            <a:r>
              <a:rPr lang="en-US" sz="2800" b="1" dirty="0">
                <a:latin typeface="Centaur" panose="02030504050205020304" pitchFamily="18" charset="0"/>
              </a:rPr>
              <a:t>Roadway and street </a:t>
            </a:r>
            <a:r>
              <a:rPr lang="en-US" sz="2800" b="1" dirty="0" smtClean="0">
                <a:latin typeface="Centaur" panose="02030504050205020304" pitchFamily="18" charset="0"/>
              </a:rPr>
              <a:t>lights</a:t>
            </a:r>
            <a:r>
              <a:rPr lang="en-US" sz="2800" dirty="0" smtClean="0">
                <a:latin typeface="Centaur" panose="02030504050205020304" pitchFamily="18" charset="0"/>
              </a:rPr>
              <a:t>,</a:t>
            </a:r>
            <a:endParaRPr lang="en-US" sz="2800" dirty="0">
              <a:latin typeface="Centaur" panose="02030504050205020304" pitchFamily="18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800" b="1" dirty="0" smtClean="0">
                <a:latin typeface="Centaur" panose="02030504050205020304" pitchFamily="18" charset="0"/>
              </a:rPr>
              <a:t>Parking lots</a:t>
            </a:r>
            <a:r>
              <a:rPr lang="en-US" sz="2800" dirty="0" smtClean="0">
                <a:latin typeface="Centaur" panose="02030504050205020304" pitchFamily="18" charset="0"/>
              </a:rPr>
              <a:t>,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800" dirty="0" smtClean="0">
                <a:latin typeface="Centaur" panose="02030504050205020304" pitchFamily="18" charset="0"/>
              </a:rPr>
              <a:t>Sports fields,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800" dirty="0" smtClean="0">
                <a:latin typeface="Centaur" panose="02030504050205020304" pitchFamily="18" charset="0"/>
              </a:rPr>
              <a:t>Housing complexes and Residential,</a:t>
            </a:r>
            <a:endParaRPr lang="en-US" sz="2800" dirty="0">
              <a:latin typeface="Centaur" panose="02030504050205020304" pitchFamily="18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343400" y="4070349"/>
            <a:ext cx="4648200" cy="26511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 startAt="5"/>
              <a:defRPr/>
            </a:pPr>
            <a:r>
              <a:rPr lang="en-US" sz="2800" dirty="0" smtClean="0">
                <a:latin typeface="Centaur" panose="02030504050205020304" pitchFamily="18" charset="0"/>
              </a:rPr>
              <a:t>Downtown areas,</a:t>
            </a:r>
          </a:p>
          <a:p>
            <a:pPr marL="514350" indent="-514350">
              <a:buFont typeface="+mj-lt"/>
              <a:buAutoNum type="arabicPeriod" startAt="5"/>
              <a:defRPr/>
            </a:pPr>
            <a:r>
              <a:rPr lang="en-US" sz="2800" dirty="0" smtClean="0">
                <a:latin typeface="Centaur" panose="02030504050205020304" pitchFamily="18" charset="0"/>
              </a:rPr>
              <a:t>Malls and shops,</a:t>
            </a:r>
          </a:p>
          <a:p>
            <a:pPr marL="514350" indent="-514350">
              <a:buFont typeface="+mj-lt"/>
              <a:buAutoNum type="arabicPeriod" startAt="5"/>
              <a:defRPr/>
            </a:pPr>
            <a:r>
              <a:rPr lang="en-US" sz="2800" b="1" dirty="0" smtClean="0">
                <a:latin typeface="Centaur" panose="02030504050205020304" pitchFamily="18" charset="0"/>
              </a:rPr>
              <a:t>Gas stations &amp; car dealerships</a:t>
            </a:r>
            <a:r>
              <a:rPr lang="en-US" sz="2800" dirty="0" smtClean="0">
                <a:latin typeface="Centaur" panose="02030504050205020304" pitchFamily="18" charset="0"/>
              </a:rPr>
              <a:t>,</a:t>
            </a:r>
          </a:p>
          <a:p>
            <a:pPr marL="514350" indent="-514350">
              <a:buFont typeface="+mj-lt"/>
              <a:buAutoNum type="arabicPeriod" startAt="5"/>
              <a:defRPr/>
            </a:pPr>
            <a:r>
              <a:rPr lang="en-US" sz="2800" dirty="0" smtClean="0">
                <a:latin typeface="Centaur" panose="02030504050205020304" pitchFamily="18" charset="0"/>
              </a:rPr>
              <a:t>Parks,</a:t>
            </a:r>
          </a:p>
          <a:p>
            <a:pPr marL="514350" indent="-514350">
              <a:buFont typeface="+mj-lt"/>
              <a:buAutoNum type="arabicPeriod" startAt="5"/>
              <a:defRPr/>
            </a:pPr>
            <a:r>
              <a:rPr lang="en-US" sz="2800" b="1" dirty="0" smtClean="0">
                <a:latin typeface="Centaur" panose="02030504050205020304" pitchFamily="18" charset="0"/>
              </a:rPr>
              <a:t>Electronic Billboards</a:t>
            </a:r>
            <a:r>
              <a:rPr lang="en-US" sz="2800" dirty="0" smtClean="0">
                <a:latin typeface="Centaur" panose="02030504050205020304" pitchFamily="18" charset="0"/>
              </a:rPr>
              <a:t>, etc.</a:t>
            </a:r>
            <a:endParaRPr lang="en-US" sz="2800" dirty="0">
              <a:latin typeface="Centaur" panose="02030504050205020304" pitchFamily="18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57200" y="3322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Common Applications</a:t>
            </a:r>
            <a:endParaRPr lang="en-US" sz="32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4685" y="1075660"/>
            <a:ext cx="4384384" cy="212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88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47956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What is Light Pollution?</a:t>
            </a:r>
            <a:br>
              <a:rPr lang="en-US" sz="3200" dirty="0" smtClean="0"/>
            </a:br>
            <a:r>
              <a:rPr lang="en-US" sz="3200" dirty="0" smtClean="0"/>
              <a:t>[ALAN = </a:t>
            </a:r>
            <a:r>
              <a:rPr lang="en-US" sz="3200" dirty="0" smtClean="0">
                <a:solidFill>
                  <a:srgbClr val="FF0000"/>
                </a:solidFill>
              </a:rPr>
              <a:t>A</a:t>
            </a:r>
            <a:r>
              <a:rPr lang="en-US" sz="3200" dirty="0" smtClean="0"/>
              <a:t>rtificial </a:t>
            </a:r>
            <a:r>
              <a:rPr lang="en-US" sz="3200" dirty="0" smtClean="0">
                <a:solidFill>
                  <a:srgbClr val="FFC000"/>
                </a:solidFill>
              </a:rPr>
              <a:t>L</a:t>
            </a:r>
            <a:r>
              <a:rPr lang="en-US" sz="3200" dirty="0" smtClean="0"/>
              <a:t>ight </a:t>
            </a:r>
            <a:r>
              <a:rPr lang="en-US" sz="3200" dirty="0" smtClean="0">
                <a:solidFill>
                  <a:srgbClr val="92D050"/>
                </a:solidFill>
              </a:rPr>
              <a:t>A</a:t>
            </a:r>
            <a:r>
              <a:rPr lang="en-US" sz="3200" dirty="0" smtClean="0"/>
              <a:t>t </a:t>
            </a:r>
            <a:r>
              <a:rPr lang="en-US" sz="3200" dirty="0" smtClean="0">
                <a:solidFill>
                  <a:srgbClr val="00B0F0"/>
                </a:solidFill>
              </a:rPr>
              <a:t>N</a:t>
            </a:r>
            <a:r>
              <a:rPr lang="en-US" sz="3200" dirty="0" smtClean="0"/>
              <a:t>ight]</a:t>
            </a:r>
            <a:endParaRPr lang="en-US" sz="3200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s://www.solais.com/uploadedFiles/blog/1585925577_Light_Pollution_Diagram_680px-300x2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200356"/>
            <a:ext cx="6619665" cy="5505244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 rot="16200000">
            <a:off x="7315200" y="3564523"/>
            <a:ext cx="1828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 smtClean="0"/>
              <a:t>Photo Credit: IDA</a:t>
            </a:r>
            <a:endParaRPr lang="en-US" sz="16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4433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Light Intensity and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</a:t>
            </a:r>
            <a:r>
              <a:rPr lang="en-US" sz="2800" dirty="0" smtClean="0"/>
              <a:t> are both important</a:t>
            </a:r>
            <a:endParaRPr lang="en-US" sz="2800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Color Temperature Scale for light bulbs | AtlantaLightBulbs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1026506"/>
            <a:ext cx="5032375" cy="2204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8269" y="5636173"/>
            <a:ext cx="5288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6600"/>
                </a:solidFill>
                <a:latin typeface="Centaur" panose="02030504050205020304" pitchFamily="18" charset="0"/>
              </a:rPr>
              <a:t>Orange</a:t>
            </a:r>
            <a:r>
              <a:rPr lang="en-US" sz="2400" b="1" dirty="0" smtClean="0">
                <a:solidFill>
                  <a:srgbClr val="FF0000"/>
                </a:solidFill>
                <a:latin typeface="Centaur" panose="02030504050205020304" pitchFamily="18" charset="0"/>
              </a:rPr>
              <a:t>/Red good</a:t>
            </a:r>
            <a:r>
              <a:rPr lang="en-US" sz="2400" b="1" dirty="0" smtClean="0">
                <a:latin typeface="Centaur" panose="02030504050205020304" pitchFamily="18" charset="0"/>
              </a:rPr>
              <a:t>, </a:t>
            </a:r>
            <a:r>
              <a:rPr lang="en-US" sz="2400" b="1" dirty="0" smtClean="0">
                <a:solidFill>
                  <a:srgbClr val="FFFF00"/>
                </a:solidFill>
                <a:latin typeface="Centaur" panose="02030504050205020304" pitchFamily="18" charset="0"/>
              </a:rPr>
              <a:t>yellow bad</a:t>
            </a:r>
            <a:r>
              <a:rPr lang="en-US" sz="2400" b="1" dirty="0" smtClean="0">
                <a:latin typeface="Centaur" panose="02030504050205020304" pitchFamily="18" charset="0"/>
              </a:rPr>
              <a:t>, </a:t>
            </a:r>
            <a:r>
              <a:rPr lang="en-US" sz="2400" b="1" dirty="0" smtClean="0">
                <a:solidFill>
                  <a:schemeClr val="accent1"/>
                </a:solidFill>
                <a:latin typeface="Centaur" panose="02030504050205020304" pitchFamily="18" charset="0"/>
              </a:rPr>
              <a:t>blue light ugly</a:t>
            </a:r>
            <a:endParaRPr lang="en-US" sz="2400" b="1" dirty="0">
              <a:solidFill>
                <a:schemeClr val="accent1"/>
              </a:solidFill>
              <a:latin typeface="Centaur" panose="020305040502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644" y="3242052"/>
            <a:ext cx="4446736" cy="232054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781675" y="990600"/>
            <a:ext cx="2694136" cy="2514600"/>
            <a:chOff x="5791200" y="1866900"/>
            <a:chExt cx="2694136" cy="2514600"/>
          </a:xfrm>
        </p:grpSpPr>
        <p:pic>
          <p:nvPicPr>
            <p:cNvPr id="10" name="Picture 4" descr="What Are Lumens? Lumens Chart, Definition &amp; Light Bulb Facts at ...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0736" y="1866900"/>
              <a:ext cx="2514600" cy="2514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5791200" y="3447853"/>
              <a:ext cx="1295400" cy="838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7472808" y="2144785"/>
              <a:ext cx="1012528" cy="547119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923111" y="3894494"/>
            <a:ext cx="29331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entaur" panose="02030504050205020304" pitchFamily="18" charset="0"/>
              </a:rPr>
              <a:t>For outdoor lighting, aim for</a:t>
            </a:r>
            <a:br>
              <a:rPr lang="en-US" sz="2000" b="1" dirty="0" smtClean="0">
                <a:latin typeface="Centaur" panose="02030504050205020304" pitchFamily="18" charset="0"/>
              </a:rPr>
            </a:br>
            <a:r>
              <a:rPr lang="en-US" sz="2000" b="1" dirty="0" smtClean="0">
                <a:solidFill>
                  <a:srgbClr val="FFCC66"/>
                </a:solidFill>
                <a:latin typeface="Centaur" panose="02030504050205020304" pitchFamily="18" charset="0"/>
              </a:rPr>
              <a:t>3000</a:t>
            </a:r>
            <a:r>
              <a:rPr lang="en-US" sz="2000" b="1" dirty="0" smtClean="0">
                <a:latin typeface="Centaur" panose="02030504050205020304" pitchFamily="18" charset="0"/>
              </a:rPr>
              <a:t> K and below, preferably</a:t>
            </a:r>
            <a:br>
              <a:rPr lang="en-US" sz="2000" b="1" dirty="0" smtClean="0">
                <a:latin typeface="Centaur" panose="02030504050205020304" pitchFamily="18" charset="0"/>
              </a:rPr>
            </a:br>
            <a:r>
              <a:rPr lang="en-US" sz="2000" b="1" dirty="0" smtClean="0">
                <a:latin typeface="Centaur" panose="02030504050205020304" pitchFamily="18" charset="0"/>
              </a:rPr>
              <a:t>about </a:t>
            </a:r>
            <a:r>
              <a:rPr lang="en-US" sz="2000" b="1" dirty="0" smtClean="0">
                <a:solidFill>
                  <a:srgbClr val="FF0000"/>
                </a:solidFill>
                <a:latin typeface="Centaur" panose="02030504050205020304" pitchFamily="18" charset="0"/>
              </a:rPr>
              <a:t>2000</a:t>
            </a:r>
            <a:r>
              <a:rPr lang="en-US" sz="2000" b="1" dirty="0" smtClean="0">
                <a:latin typeface="Centaur" panose="02030504050205020304" pitchFamily="18" charset="0"/>
              </a:rPr>
              <a:t> K.</a:t>
            </a:r>
            <a:endParaRPr lang="en-US" sz="2000" b="1" dirty="0">
              <a:latin typeface="Centaur" panose="02030504050205020304" pitchFamily="18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13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15200" cy="715962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</a:t>
            </a:r>
            <a:r>
              <a:rPr lang="en-US" sz="2800" dirty="0" smtClean="0"/>
              <a:t> is important but check </a:t>
            </a:r>
            <a:r>
              <a:rPr 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spectrum</a:t>
            </a:r>
            <a:r>
              <a:rPr lang="en-US" sz="2800" dirty="0" smtClean="0"/>
              <a:t>!</a:t>
            </a:r>
            <a:endParaRPr lang="en-US" sz="2800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91" y="1221250"/>
            <a:ext cx="2964668" cy="23230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3694660"/>
            <a:ext cx="5257800" cy="27438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5994" y="1219200"/>
            <a:ext cx="2970006" cy="23161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2264" y="1219200"/>
            <a:ext cx="2951736" cy="2325110"/>
          </a:xfrm>
          <a:prstGeom prst="rect">
            <a:avLst/>
          </a:prstGeom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2451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04800" y="1371600"/>
            <a:ext cx="8229600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mpact" panose="020B0806030902050204" pitchFamily="34" charset="0"/>
                <a:ea typeface="+mj-ea"/>
                <a:cs typeface="+mj-cs"/>
              </a:rPr>
              <a:t>Chapter 2: How to reduce Light Pollution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mpact" panose="020B0806030902050204" pitchFamily="34" charset="0"/>
              <a:ea typeface="+mj-ea"/>
              <a:cs typeface="+mj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10000" y="5638800"/>
            <a:ext cx="533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Between the swan and Hercules,</a:t>
            </a:r>
            <a:br>
              <a:rPr lang="en-US" sz="2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Where even dark clouds glow…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200" y="3276600"/>
            <a:ext cx="88392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200" b="1" dirty="0" smtClean="0">
                <a:solidFill>
                  <a:srgbClr val="00B050"/>
                </a:solidFill>
                <a:latin typeface="Centaur" panose="02030504050205020304" pitchFamily="18" charset="0"/>
                <a:cs typeface="Times New Roman" pitchFamily="18" charset="0"/>
              </a:rPr>
              <a:t>Efficiency versus over-consumption</a:t>
            </a:r>
            <a:endParaRPr lang="en-US" sz="5200" b="1" dirty="0">
              <a:solidFill>
                <a:srgbClr val="00B050"/>
              </a:solidFill>
              <a:latin typeface="Centaur" panose="0203050405020502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57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Centaur" panose="02030504050205020304" pitchFamily="18" charset="0"/>
              </a:rPr>
              <a:t>How to combat Light Pollution?</a:t>
            </a:r>
            <a:endParaRPr lang="en-US" sz="3200" dirty="0">
              <a:latin typeface="Centaur" panose="020305040502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914400"/>
            <a:ext cx="8293100" cy="538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6528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Centaur" panose="02030504050205020304" pitchFamily="18" charset="0"/>
              </a:rPr>
              <a:t>How to combat Light Pollution?</a:t>
            </a:r>
            <a:endParaRPr lang="en-US" sz="3200" dirty="0">
              <a:latin typeface="Centaur" panose="020305040502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93811" y="990600"/>
            <a:ext cx="897398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Centaur" panose="02030504050205020304" pitchFamily="18" charset="0"/>
              </a:rPr>
              <a:t>Best practice lighting design incorporates the following design </a:t>
            </a: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principles:</a:t>
            </a:r>
          </a:p>
          <a:p>
            <a:pPr marL="514350" indent="-514350">
              <a:buAutoNum type="arabicParenR"/>
            </a:pPr>
            <a:r>
              <a:rPr lang="en-US" sz="2800" dirty="0" smtClean="0">
                <a:solidFill>
                  <a:srgbClr val="FF0000"/>
                </a:solidFill>
                <a:latin typeface="Centaur" panose="02030504050205020304" pitchFamily="18" charset="0"/>
              </a:rPr>
              <a:t>Start </a:t>
            </a:r>
            <a:r>
              <a:rPr lang="en-US" sz="2800" dirty="0">
                <a:solidFill>
                  <a:srgbClr val="FF0000"/>
                </a:solidFill>
                <a:latin typeface="Centaur" panose="02030504050205020304" pitchFamily="18" charset="0"/>
              </a:rPr>
              <a:t>with natural darkness </a:t>
            </a:r>
            <a:r>
              <a:rPr lang="en-US" sz="2800" dirty="0">
                <a:solidFill>
                  <a:srgbClr val="000000"/>
                </a:solidFill>
                <a:latin typeface="Centaur" panose="02030504050205020304" pitchFamily="18" charset="0"/>
              </a:rPr>
              <a:t>and only add light for specific purposes. </a:t>
            </a:r>
            <a:endParaRPr lang="en-US" sz="2800" dirty="0" smtClean="0">
              <a:solidFill>
                <a:srgbClr val="000000"/>
              </a:solidFill>
              <a:latin typeface="Centaur" panose="02030504050205020304" pitchFamily="18" charset="0"/>
            </a:endParaRPr>
          </a:p>
          <a:p>
            <a:pPr marL="514350" indent="-514350">
              <a:buAutoNum type="arabicParenR"/>
            </a:pP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Use </a:t>
            </a:r>
            <a:r>
              <a:rPr lang="en-US" sz="2800" u="sng" dirty="0">
                <a:solidFill>
                  <a:srgbClr val="000000"/>
                </a:solidFill>
                <a:latin typeface="Centaur" panose="02030504050205020304" pitchFamily="18" charset="0"/>
              </a:rPr>
              <a:t>adaptive light controls </a:t>
            </a:r>
            <a:r>
              <a:rPr lang="en-US" sz="2800" dirty="0">
                <a:solidFill>
                  <a:srgbClr val="000000"/>
                </a:solidFill>
                <a:latin typeface="Centaur" panose="02030504050205020304" pitchFamily="18" charset="0"/>
              </a:rPr>
              <a:t>to manage light timing, intensity and </a:t>
            </a: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color</a:t>
            </a:r>
            <a:r>
              <a:rPr lang="en-US" sz="2800" dirty="0">
                <a:solidFill>
                  <a:srgbClr val="000000"/>
                </a:solidFill>
                <a:latin typeface="Centaur" panose="02030504050205020304" pitchFamily="18" charset="0"/>
              </a:rPr>
              <a:t>. </a:t>
            </a:r>
            <a:endParaRPr lang="en-US" sz="2800" dirty="0" smtClean="0">
              <a:solidFill>
                <a:srgbClr val="000000"/>
              </a:solidFill>
              <a:latin typeface="Centaur" panose="02030504050205020304" pitchFamily="18" charset="0"/>
            </a:endParaRPr>
          </a:p>
          <a:p>
            <a:pPr marL="514350" indent="-514350">
              <a:buAutoNum type="arabicParenR"/>
            </a:pP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Light </a:t>
            </a:r>
            <a:r>
              <a:rPr lang="en-US" sz="2800" u="sng" dirty="0">
                <a:solidFill>
                  <a:srgbClr val="000000"/>
                </a:solidFill>
                <a:latin typeface="Centaur" panose="02030504050205020304" pitchFamily="18" charset="0"/>
              </a:rPr>
              <a:t>only the object or area intended </a:t>
            </a:r>
            <a:r>
              <a:rPr lang="en-US" sz="2800" dirty="0">
                <a:solidFill>
                  <a:srgbClr val="000000"/>
                </a:solidFill>
                <a:latin typeface="Centaur" panose="02030504050205020304" pitchFamily="18" charset="0"/>
              </a:rPr>
              <a:t>– keep lights close to the ground, directed and shielded to avoid light spill. </a:t>
            </a:r>
            <a:endParaRPr lang="en-US" sz="2800" dirty="0" smtClean="0">
              <a:solidFill>
                <a:srgbClr val="000000"/>
              </a:solidFill>
              <a:latin typeface="Centaur" panose="02030504050205020304" pitchFamily="18" charset="0"/>
            </a:endParaRPr>
          </a:p>
          <a:p>
            <a:pPr marL="514350" indent="-514350">
              <a:buAutoNum type="arabicParenR"/>
            </a:pP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Use </a:t>
            </a:r>
            <a:r>
              <a:rPr lang="en-US" sz="2800" dirty="0">
                <a:solidFill>
                  <a:srgbClr val="000000"/>
                </a:solidFill>
                <a:latin typeface="Centaur" panose="02030504050205020304" pitchFamily="18" charset="0"/>
              </a:rPr>
              <a:t>the </a:t>
            </a:r>
            <a:r>
              <a:rPr lang="en-US" sz="2800" u="sng" dirty="0">
                <a:solidFill>
                  <a:srgbClr val="000000"/>
                </a:solidFill>
                <a:latin typeface="Centaur" panose="02030504050205020304" pitchFamily="18" charset="0"/>
              </a:rPr>
              <a:t>lowest intensity </a:t>
            </a:r>
            <a:r>
              <a:rPr lang="en-US" sz="2800" dirty="0">
                <a:solidFill>
                  <a:srgbClr val="000000"/>
                </a:solidFill>
                <a:latin typeface="Centaur" panose="02030504050205020304" pitchFamily="18" charset="0"/>
              </a:rPr>
              <a:t>lighting appropriate for the task. </a:t>
            </a:r>
            <a:endParaRPr lang="en-US" sz="2800" dirty="0" smtClean="0">
              <a:solidFill>
                <a:srgbClr val="000000"/>
              </a:solidFill>
              <a:latin typeface="Centaur" panose="02030504050205020304" pitchFamily="18" charset="0"/>
            </a:endParaRPr>
          </a:p>
          <a:p>
            <a:pPr marL="514350" indent="-514350">
              <a:buAutoNum type="arabicParenR"/>
            </a:pP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Use </a:t>
            </a:r>
            <a:r>
              <a:rPr lang="en-US" sz="2800" u="sng" dirty="0">
                <a:solidFill>
                  <a:srgbClr val="000000"/>
                </a:solidFill>
                <a:latin typeface="Centaur" panose="02030504050205020304" pitchFamily="18" charset="0"/>
              </a:rPr>
              <a:t>non-reflective, </a:t>
            </a:r>
            <a:r>
              <a:rPr lang="en-US" sz="2800" u="sng" dirty="0" smtClean="0">
                <a:solidFill>
                  <a:srgbClr val="000000"/>
                </a:solidFill>
                <a:latin typeface="Centaur" panose="02030504050205020304" pitchFamily="18" charset="0"/>
              </a:rPr>
              <a:t>dark-colored </a:t>
            </a:r>
            <a:r>
              <a:rPr lang="en-US" sz="2800" u="sng" dirty="0">
                <a:solidFill>
                  <a:srgbClr val="000000"/>
                </a:solidFill>
                <a:latin typeface="Centaur" panose="02030504050205020304" pitchFamily="18" charset="0"/>
              </a:rPr>
              <a:t>surfaces</a:t>
            </a:r>
            <a:r>
              <a:rPr lang="en-US" sz="2800" dirty="0">
                <a:solidFill>
                  <a:srgbClr val="000000"/>
                </a:solidFill>
                <a:latin typeface="Centaur" panose="02030504050205020304" pitchFamily="18" charset="0"/>
              </a:rPr>
              <a:t>. </a:t>
            </a:r>
            <a:endParaRPr lang="en-US" sz="2800" dirty="0" smtClean="0">
              <a:solidFill>
                <a:srgbClr val="000000"/>
              </a:solidFill>
              <a:latin typeface="Centaur" panose="02030504050205020304" pitchFamily="18" charset="0"/>
            </a:endParaRPr>
          </a:p>
          <a:p>
            <a:pPr marL="514350" indent="-514350">
              <a:buAutoNum type="arabicParenR"/>
            </a:pP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Use </a:t>
            </a:r>
            <a:r>
              <a:rPr lang="en-US" sz="2800" dirty="0">
                <a:solidFill>
                  <a:srgbClr val="000000"/>
                </a:solidFill>
                <a:latin typeface="Centaur" panose="02030504050205020304" pitchFamily="18" charset="0"/>
              </a:rPr>
              <a:t>lights with </a:t>
            </a:r>
            <a:r>
              <a:rPr lang="en-US" sz="2800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Centaur" panose="02030504050205020304" pitchFamily="18" charset="0"/>
              </a:rPr>
              <a:t>reduced or filtered blue, violet and ultra-violet wavelengths</a:t>
            </a:r>
            <a:r>
              <a:rPr lang="en-US" sz="2800" dirty="0">
                <a:solidFill>
                  <a:srgbClr val="000000"/>
                </a:solidFill>
                <a:latin typeface="Centaur" panose="02030504050205020304" pitchFamily="18" charset="0"/>
              </a:rPr>
              <a:t>.</a:t>
            </a:r>
            <a:endParaRPr lang="en-US" sz="2800" dirty="0" smtClean="0">
              <a:solidFill>
                <a:srgbClr val="000000"/>
              </a:solidFill>
              <a:latin typeface="Centaur" panose="020305040502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4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886115">
            <a:off x="4850561" y="558029"/>
            <a:ext cx="282679" cy="36268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886115">
            <a:off x="3069143" y="118792"/>
            <a:ext cx="282679" cy="36268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886115">
            <a:off x="5530212" y="47713"/>
            <a:ext cx="282679" cy="36268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886115">
            <a:off x="7780368" y="504725"/>
            <a:ext cx="282679" cy="36268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471871" y="76200"/>
            <a:ext cx="6934200" cy="59463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Milkweed and the Milky Way</a:t>
            </a:r>
            <a:endParaRPr kumimoji="0" lang="en-US" sz="42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6099269" y="914400"/>
            <a:ext cx="2587531" cy="5807075"/>
            <a:chOff x="6099269" y="914400"/>
            <a:chExt cx="2587531" cy="580707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9269" y="914400"/>
              <a:ext cx="2587531" cy="389801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53200" y="4887656"/>
              <a:ext cx="1852871" cy="1833819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3279674" y="914400"/>
            <a:ext cx="2621244" cy="5826125"/>
            <a:chOff x="3279674" y="914400"/>
            <a:chExt cx="2621244" cy="582612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79674" y="914400"/>
              <a:ext cx="2621244" cy="389801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33800" y="4934484"/>
              <a:ext cx="1905002" cy="1806041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304800" y="914400"/>
            <a:ext cx="2590800" cy="5854700"/>
            <a:chOff x="304800" y="914400"/>
            <a:chExt cx="2590800" cy="58547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4800" y="914400"/>
              <a:ext cx="2590800" cy="389801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9600" y="4971013"/>
              <a:ext cx="1905000" cy="1798087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861707">
            <a:off x="1441177" y="152239"/>
            <a:ext cx="534072" cy="358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42074">
            <a:off x="7903086" y="123082"/>
            <a:ext cx="534072" cy="35872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39687">
            <a:off x="1027525" y="369887"/>
            <a:ext cx="282679" cy="36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74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Centaur" panose="02030504050205020304" pitchFamily="18" charset="0"/>
              </a:rPr>
              <a:t>Reducing Light Pollution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Centaur" panose="020305040502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697468"/>
            <a:ext cx="2710353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94980" y="773668"/>
            <a:ext cx="2967294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" y="3733800"/>
            <a:ext cx="287586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86400" y="3810000"/>
            <a:ext cx="3012914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1295400" y="3364468"/>
            <a:ext cx="971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 smtClean="0">
                <a:latin typeface="Centaur" pitchFamily="18" charset="0"/>
              </a:rPr>
              <a:t>Shielding</a:t>
            </a:r>
            <a:endParaRPr lang="en-US" b="1" u="sng" dirty="0">
              <a:latin typeface="Centaur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16215" y="3440668"/>
            <a:ext cx="6751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 smtClean="0">
                <a:latin typeface="Centaur" pitchFamily="18" charset="0"/>
              </a:rPr>
              <a:t>Color</a:t>
            </a:r>
            <a:endParaRPr lang="en-US" b="1" u="sng" dirty="0">
              <a:latin typeface="Centaur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19200" y="6324600"/>
            <a:ext cx="920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 smtClean="0">
                <a:latin typeface="Centaur" pitchFamily="18" charset="0"/>
              </a:rPr>
              <a:t>Intensity</a:t>
            </a:r>
            <a:endParaRPr lang="en-US" b="1" u="sng" dirty="0">
              <a:latin typeface="Centaur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248400" y="6400800"/>
            <a:ext cx="1792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 smtClean="0">
                <a:latin typeface="Centaur" pitchFamily="18" charset="0"/>
              </a:rPr>
              <a:t>Purpose &amp;  Timing</a:t>
            </a:r>
            <a:endParaRPr lang="en-US" b="1" u="sng" dirty="0">
              <a:latin typeface="Centaur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 rot="16200000">
            <a:off x="1458104" y="3518356"/>
            <a:ext cx="592026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www.bigbenddarkskyreserve.org/lighting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28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Centaur" panose="02030504050205020304" pitchFamily="18" charset="0"/>
              </a:rPr>
              <a:t>Examples: Residential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Centaur" panose="020305040502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8" name="Group 7"/>
          <p:cNvGrpSpPr/>
          <p:nvPr/>
        </p:nvGrpSpPr>
        <p:grpSpPr>
          <a:xfrm>
            <a:off x="76200" y="739696"/>
            <a:ext cx="4243799" cy="6175990"/>
            <a:chOff x="76200" y="739696"/>
            <a:chExt cx="4243799" cy="617599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00" y="739696"/>
              <a:ext cx="4243799" cy="567668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19205" y="6454021"/>
              <a:ext cx="31577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Near Big Bend NP, Texas</a:t>
              </a:r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248835" y="1295400"/>
            <a:ext cx="3437965" cy="4204849"/>
            <a:chOff x="5248835" y="1295400"/>
            <a:chExt cx="3437965" cy="420484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48835" y="1295400"/>
              <a:ext cx="3437965" cy="3781761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920094" y="5038584"/>
              <a:ext cx="20954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Las Cruces, NM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155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Centaur" panose="02030504050205020304" pitchFamily="18" charset="0"/>
              </a:rPr>
              <a:t>Reducing LP: Real Life Examples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Centaur" panose="020305040502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838200"/>
            <a:ext cx="4764087" cy="3053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oup 14"/>
          <p:cNvGrpSpPr/>
          <p:nvPr/>
        </p:nvGrpSpPr>
        <p:grpSpPr>
          <a:xfrm>
            <a:off x="5486400" y="838200"/>
            <a:ext cx="3090974" cy="3509666"/>
            <a:chOff x="0" y="761999"/>
            <a:chExt cx="3090974" cy="3509666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" y="761999"/>
              <a:ext cx="3048000" cy="2996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" name="TextBox 16"/>
            <p:cNvSpPr txBox="1"/>
            <p:nvPr/>
          </p:nvSpPr>
          <p:spPr>
            <a:xfrm>
              <a:off x="0" y="3810000"/>
              <a:ext cx="30909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err="1" smtClean="0"/>
                <a:t>Walmart</a:t>
              </a:r>
              <a:r>
                <a:rPr lang="en-US" sz="2400" dirty="0" smtClean="0"/>
                <a:t> @Flagstaff, </a:t>
              </a:r>
              <a:r>
                <a:rPr lang="en-US" sz="2400" dirty="0" err="1" smtClean="0"/>
                <a:t>Az</a:t>
              </a:r>
              <a:endParaRPr lang="en-US" sz="2400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066800" y="3886200"/>
            <a:ext cx="2556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/>
              <a:t>Printco@Alpine</a:t>
            </a:r>
            <a:r>
              <a:rPr lang="en-US" sz="2400" dirty="0" smtClean="0"/>
              <a:t>, </a:t>
            </a:r>
            <a:r>
              <a:rPr lang="en-US" sz="2400" dirty="0" err="1" smtClean="0"/>
              <a:t>Tx</a:t>
            </a:r>
            <a:endParaRPr lang="en-US" sz="2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419600"/>
            <a:ext cx="7086600" cy="22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Box 19"/>
          <p:cNvSpPr txBox="1"/>
          <p:nvPr/>
        </p:nvSpPr>
        <p:spPr>
          <a:xfrm>
            <a:off x="7086600" y="4800600"/>
            <a:ext cx="19632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Oil Tanks@</a:t>
            </a:r>
            <a:br>
              <a:rPr lang="en-US" sz="2400" dirty="0" smtClean="0"/>
            </a:br>
            <a:r>
              <a:rPr lang="en-US" sz="2400" dirty="0" err="1" smtClean="0"/>
              <a:t>Balmorhea</a:t>
            </a:r>
            <a:r>
              <a:rPr lang="en-US" sz="2400" dirty="0" smtClean="0"/>
              <a:t>, </a:t>
            </a:r>
            <a:r>
              <a:rPr lang="en-US" sz="2400" dirty="0" err="1" smtClean="0"/>
              <a:t>Tx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6528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"/>
          <p:cNvGrpSpPr/>
          <p:nvPr/>
        </p:nvGrpSpPr>
        <p:grpSpPr>
          <a:xfrm>
            <a:off x="84317" y="1066800"/>
            <a:ext cx="8983483" cy="2819400"/>
            <a:chOff x="-26126" y="1981200"/>
            <a:chExt cx="9170126" cy="2828109"/>
          </a:xfrm>
        </p:grpSpPr>
        <p:grpSp>
          <p:nvGrpSpPr>
            <p:cNvPr id="4" name="Group 7"/>
            <p:cNvGrpSpPr/>
            <p:nvPr/>
          </p:nvGrpSpPr>
          <p:grpSpPr>
            <a:xfrm>
              <a:off x="0" y="1981200"/>
              <a:ext cx="9144000" cy="2819400"/>
              <a:chOff x="152400" y="3429000"/>
              <a:chExt cx="7341130" cy="228600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58912" y="3429000"/>
                <a:ext cx="2734618" cy="2286000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2400" y="3429000"/>
                <a:ext cx="4612518" cy="2286000"/>
              </a:xfrm>
              <a:prstGeom prst="rect">
                <a:avLst/>
              </a:prstGeom>
            </p:spPr>
          </p:pic>
          <p:sp>
            <p:nvSpPr>
              <p:cNvPr id="28" name="Rectangle 27"/>
              <p:cNvSpPr/>
              <p:nvPr/>
            </p:nvSpPr>
            <p:spPr>
              <a:xfrm>
                <a:off x="2286000" y="4343400"/>
                <a:ext cx="381000" cy="30480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" name="Straight Arrow Connector 28"/>
              <p:cNvCxnSpPr/>
              <p:nvPr/>
            </p:nvCxnSpPr>
            <p:spPr>
              <a:xfrm flipV="1">
                <a:off x="2667000" y="3429000"/>
                <a:ext cx="2057400" cy="9144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>
                <a:off x="2667000" y="4648200"/>
                <a:ext cx="2057400" cy="10668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3" name="TextBox 42"/>
            <p:cNvSpPr txBox="1"/>
            <p:nvPr/>
          </p:nvSpPr>
          <p:spPr>
            <a:xfrm>
              <a:off x="-26126" y="4563088"/>
              <a:ext cx="172996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https://lightpollutionmap.info/</a:t>
              </a:r>
              <a:endParaRPr lang="en-US" sz="1000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0" name="Rectangle 29"/>
          <p:cNvSpPr/>
          <p:nvPr/>
        </p:nvSpPr>
        <p:spPr>
          <a:xfrm>
            <a:off x="84317" y="3886200"/>
            <a:ext cx="898348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latin typeface="Centaur" panose="02030504050205020304" pitchFamily="18" charset="0"/>
              </a:rPr>
              <a:t>“The loss of the night sky is placed in the broader context of </a:t>
            </a:r>
            <a:r>
              <a:rPr lang="en-US" sz="2600" dirty="0" smtClean="0">
                <a:latin typeface="Centaur" panose="02030504050205020304" pitchFamily="18" charset="0"/>
              </a:rPr>
              <a:t/>
            </a:r>
            <a:br>
              <a:rPr lang="en-US" sz="2600" dirty="0" smtClean="0">
                <a:latin typeface="Centaur" panose="02030504050205020304" pitchFamily="18" charset="0"/>
              </a:rPr>
            </a:br>
            <a:r>
              <a:rPr lang="en-US" sz="2600" b="1" u="sng" dirty="0" smtClean="0">
                <a:latin typeface="Centaur" panose="02030504050205020304" pitchFamily="18" charset="0"/>
              </a:rPr>
              <a:t>society’s </a:t>
            </a:r>
            <a:r>
              <a:rPr lang="en-US" sz="2600" b="1" u="sng" dirty="0">
                <a:latin typeface="Centaur" panose="02030504050205020304" pitchFamily="18" charset="0"/>
              </a:rPr>
              <a:t>difficulty in fully articulating non-consumptive values such as natural beauty</a:t>
            </a:r>
            <a:r>
              <a:rPr lang="en-US" sz="2600" dirty="0">
                <a:latin typeface="Centaur" panose="02030504050205020304" pitchFamily="18" charset="0"/>
              </a:rPr>
              <a:t>.” 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The Challenge</a:t>
            </a:r>
            <a:endParaRPr lang="en-US" dirty="0"/>
          </a:p>
        </p:txBody>
      </p:sp>
      <p:grpSp>
        <p:nvGrpSpPr>
          <p:cNvPr id="5" name="Group 13"/>
          <p:cNvGrpSpPr/>
          <p:nvPr/>
        </p:nvGrpSpPr>
        <p:grpSpPr>
          <a:xfrm>
            <a:off x="223414" y="5021586"/>
            <a:ext cx="2667000" cy="1784350"/>
            <a:chOff x="223414" y="5021586"/>
            <a:chExt cx="2667000" cy="1784350"/>
          </a:xfrm>
        </p:grpSpPr>
        <p:sp>
          <p:nvSpPr>
            <p:cNvPr id="12" name="Cloud Callout 11"/>
            <p:cNvSpPr/>
            <p:nvPr/>
          </p:nvSpPr>
          <p:spPr>
            <a:xfrm>
              <a:off x="223414" y="5021586"/>
              <a:ext cx="2667000" cy="1784350"/>
            </a:xfrm>
            <a:prstGeom prst="cloudCallout">
              <a:avLst>
                <a:gd name="adj1" fmla="val 69666"/>
                <a:gd name="adj2" fmla="val -63826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06942" y="5341203"/>
              <a:ext cx="1899944" cy="83099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0000"/>
                  </a:solidFill>
                  <a:latin typeface="Centaur" panose="02030504050205020304" pitchFamily="18" charset="0"/>
                </a:rPr>
                <a:t>How to bridge </a:t>
              </a:r>
              <a:br>
                <a:rPr lang="en-US" sz="2400" dirty="0" smtClean="0">
                  <a:solidFill>
                    <a:srgbClr val="FF0000"/>
                  </a:solidFill>
                  <a:latin typeface="Centaur" panose="02030504050205020304" pitchFamily="18" charset="0"/>
                </a:rPr>
              </a:br>
              <a:r>
                <a:rPr lang="en-US" sz="2400" dirty="0" smtClean="0">
                  <a:solidFill>
                    <a:srgbClr val="FF0000"/>
                  </a:solidFill>
                  <a:latin typeface="Centaur" panose="02030504050205020304" pitchFamily="18" charset="0"/>
                </a:rPr>
                <a:t>this gap!?</a:t>
              </a:r>
              <a:endParaRPr lang="en-US" sz="2400" dirty="0">
                <a:solidFill>
                  <a:srgbClr val="FF0000"/>
                </a:solidFill>
                <a:latin typeface="Centaur" panose="02030504050205020304" pitchFamily="18" charset="0"/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3962400" y="5121274"/>
            <a:ext cx="5105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entaur" panose="02030504050205020304" pitchFamily="18" charset="0"/>
              </a:rPr>
              <a:t>Terrell </a:t>
            </a:r>
            <a:r>
              <a:rPr lang="en-US" dirty="0" err="1" smtClean="0">
                <a:latin typeface="Centaur" panose="02030504050205020304" pitchFamily="18" charset="0"/>
              </a:rPr>
              <a:t>Gallaway</a:t>
            </a:r>
            <a:r>
              <a:rPr lang="en-US" dirty="0" smtClean="0">
                <a:latin typeface="Centaur" panose="02030504050205020304" pitchFamily="18" charset="0"/>
              </a:rPr>
              <a:t> </a:t>
            </a:r>
            <a:br>
              <a:rPr lang="en-US" dirty="0" smtClean="0">
                <a:latin typeface="Centaur" panose="02030504050205020304" pitchFamily="18" charset="0"/>
              </a:rPr>
            </a:br>
            <a:r>
              <a:rPr lang="en-US" dirty="0" smtClean="0">
                <a:latin typeface="Centaur" panose="02030504050205020304" pitchFamily="18" charset="0"/>
              </a:rPr>
              <a:t>(Missouri State University; IDA-Mo Board Member)</a:t>
            </a:r>
            <a:endParaRPr lang="en-US" dirty="0">
              <a:latin typeface="Centaur" panose="02030504050205020304" pitchFamily="18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8367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9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9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4800" y="152400"/>
            <a:ext cx="8686800" cy="685800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sz="3600" b="1" u="sng" dirty="0" err="1" smtClean="0">
                <a:latin typeface="Centaur" panose="02030504050205020304" pitchFamily="18" charset="0"/>
              </a:rPr>
              <a:t>DarkSky</a:t>
            </a:r>
            <a:r>
              <a:rPr lang="en-US" sz="3600" b="1" u="sng" dirty="0" smtClean="0">
                <a:latin typeface="Centaur" panose="02030504050205020304" pitchFamily="18" charset="0"/>
              </a:rPr>
              <a:t> Missouri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228600" y="1042729"/>
            <a:ext cx="863237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Centaur" panose="02030504050205020304" pitchFamily="18" charset="0"/>
              </a:rPr>
              <a:t>The mission of </a:t>
            </a:r>
            <a:r>
              <a:rPr lang="en-US" sz="3200" dirty="0" err="1" smtClean="0">
                <a:latin typeface="Centaur" panose="02030504050205020304" pitchFamily="18" charset="0"/>
              </a:rPr>
              <a:t>DarkSky</a:t>
            </a:r>
            <a:r>
              <a:rPr lang="en-US" sz="3200" dirty="0" smtClean="0">
                <a:latin typeface="Centaur" panose="02030504050205020304" pitchFamily="18" charset="0"/>
              </a:rPr>
              <a:t> </a:t>
            </a:r>
            <a:r>
              <a:rPr lang="en-US" sz="3200" dirty="0">
                <a:latin typeface="Centaur" panose="02030504050205020304" pitchFamily="18" charset="0"/>
              </a:rPr>
              <a:t>Missouri is to </a:t>
            </a:r>
            <a:r>
              <a:rPr lang="en-US" sz="3200" u="sng" dirty="0">
                <a:latin typeface="Centaur" panose="02030504050205020304" pitchFamily="18" charset="0"/>
              </a:rPr>
              <a:t>raise awareness </a:t>
            </a:r>
            <a:r>
              <a:rPr lang="en-US" sz="3200" dirty="0">
                <a:latin typeface="Centaur" panose="02030504050205020304" pitchFamily="18" charset="0"/>
              </a:rPr>
              <a:t>about light pollution issues in Missouri, </a:t>
            </a:r>
            <a:r>
              <a:rPr lang="en-US" sz="3200" u="sng" dirty="0">
                <a:latin typeface="Centaur" panose="02030504050205020304" pitchFamily="18" charset="0"/>
              </a:rPr>
              <a:t>promote quality outdoor lighting</a:t>
            </a:r>
            <a:r>
              <a:rPr lang="en-US" sz="3200" dirty="0">
                <a:latin typeface="Centaur" panose="02030504050205020304" pitchFamily="18" charset="0"/>
              </a:rPr>
              <a:t>, </a:t>
            </a:r>
            <a:r>
              <a:rPr lang="en-US" sz="3200" u="sng" dirty="0">
                <a:latin typeface="Centaur" panose="02030504050205020304" pitchFamily="18" charset="0"/>
              </a:rPr>
              <a:t>protect our natural environment </a:t>
            </a:r>
            <a:r>
              <a:rPr lang="en-US" sz="3200" dirty="0">
                <a:latin typeface="Centaur" panose="02030504050205020304" pitchFamily="18" charset="0"/>
              </a:rPr>
              <a:t>and our beautiful night sky, and </a:t>
            </a:r>
            <a:r>
              <a:rPr lang="en-US" sz="3200" u="sng" dirty="0">
                <a:latin typeface="Centaur" panose="02030504050205020304" pitchFamily="18" charset="0"/>
              </a:rPr>
              <a:t>educate</a:t>
            </a:r>
            <a:r>
              <a:rPr lang="en-US" sz="3200" dirty="0">
                <a:latin typeface="Centaur" panose="02030504050205020304" pitchFamily="18" charset="0"/>
              </a:rPr>
              <a:t> the public how reducing light pollution can lower energy costs.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3801803"/>
            <a:ext cx="3336871" cy="281071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029200" y="3726860"/>
            <a:ext cx="3329260" cy="3036111"/>
            <a:chOff x="5029200" y="3726860"/>
            <a:chExt cx="3329260" cy="303611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29200" y="3726860"/>
              <a:ext cx="3329260" cy="291614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791200" y="6332084"/>
              <a:ext cx="192552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>
                  <a:latin typeface="Centaur" panose="02030504050205020304" pitchFamily="18" charset="0"/>
                </a:rPr>
                <a:t>Operating Zones</a:t>
              </a:r>
              <a:endParaRPr lang="en-US" sz="2200" dirty="0">
                <a:latin typeface="Centaur" panose="020305040502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496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4800" y="152400"/>
            <a:ext cx="8686800" cy="685800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sz="3600" b="1" u="sng" dirty="0" smtClean="0">
                <a:latin typeface="Centaur" panose="02030504050205020304" pitchFamily="18" charset="0"/>
              </a:rPr>
              <a:t>What we need from you</a:t>
            </a:r>
          </a:p>
          <a:p>
            <a:pPr algn="ctr">
              <a:buNone/>
              <a:defRPr/>
            </a:pPr>
            <a:endParaRPr lang="en-US" sz="3600" b="1" u="sng" dirty="0" smtClean="0">
              <a:latin typeface="Centaur" panose="020305040502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152400" y="723720"/>
            <a:ext cx="9050189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“Formally” include </a:t>
            </a:r>
            <a:r>
              <a:rPr lang="en-US" sz="2800" i="1" dirty="0" smtClean="0">
                <a:solidFill>
                  <a:srgbClr val="000000"/>
                </a:solidFill>
                <a:latin typeface="Centaur" panose="02030504050205020304" pitchFamily="18" charset="0"/>
              </a:rPr>
              <a:t>Five Principles for Responsible Outdoor Lighting </a:t>
            </a: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in your conservation and restoration efforts.</a:t>
            </a:r>
            <a:b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</a:br>
            <a:endParaRPr lang="en-US" sz="2800" dirty="0" smtClean="0">
              <a:solidFill>
                <a:srgbClr val="000000"/>
              </a:solidFill>
              <a:latin typeface="Centaur" panose="020305040502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Become a member!</a:t>
            </a:r>
            <a:b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</a:b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/>
            </a:r>
            <a:b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</a:br>
            <a:endParaRPr lang="en-US" sz="2800" dirty="0" smtClean="0">
              <a:solidFill>
                <a:srgbClr val="000000"/>
              </a:solidFill>
              <a:latin typeface="Centaur" panose="020305040502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Bring your expertise and join a </a:t>
            </a:r>
            <a:r>
              <a:rPr lang="en-US" sz="2800" b="1" u="sng" dirty="0" err="1" smtClean="0">
                <a:solidFill>
                  <a:srgbClr val="000000"/>
                </a:solidFill>
                <a:latin typeface="Centaur" panose="02030504050205020304" pitchFamily="18" charset="0"/>
              </a:rPr>
              <a:t>DarkSky</a:t>
            </a:r>
            <a:r>
              <a:rPr lang="en-US" sz="2800" b="1" u="sng" dirty="0" smtClean="0">
                <a:solidFill>
                  <a:srgbClr val="000000"/>
                </a:solidFill>
                <a:latin typeface="Centaur" panose="02030504050205020304" pitchFamily="18" charset="0"/>
              </a:rPr>
              <a:t> Missouri committee</a:t>
            </a: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:</a:t>
            </a:r>
          </a:p>
          <a:p>
            <a:pPr marL="971550" lvl="1" indent="-514350">
              <a:buAutoNum type="alphaLcParenR"/>
            </a:pPr>
            <a:r>
              <a:rPr lang="en-US" sz="2800" b="1" dirty="0" smtClean="0">
                <a:solidFill>
                  <a:srgbClr val="FF0000"/>
                </a:solidFill>
                <a:latin typeface="Centaur" panose="02030504050205020304" pitchFamily="18" charset="0"/>
              </a:rPr>
              <a:t>Outreach</a:t>
            </a: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: Advocate for responsible lighting</a:t>
            </a:r>
          </a:p>
          <a:p>
            <a:pPr marL="971550" lvl="1" indent="-514350">
              <a:buAutoNum type="alphaLcParenR"/>
            </a:pPr>
            <a:r>
              <a:rPr lang="en-US" sz="2800" b="1" dirty="0" smtClean="0">
                <a:solidFill>
                  <a:schemeClr val="accent6"/>
                </a:solidFill>
                <a:latin typeface="Centaur" panose="02030504050205020304" pitchFamily="18" charset="0"/>
              </a:rPr>
              <a:t>Engagement</a:t>
            </a: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: Help run newsletter, social media etc.</a:t>
            </a:r>
          </a:p>
          <a:p>
            <a:pPr marL="971550" lvl="1" indent="-514350">
              <a:buAutoNum type="alphaLcParenR"/>
            </a:pPr>
            <a:r>
              <a:rPr lang="en-US" sz="2800" b="1" dirty="0" smtClean="0">
                <a:solidFill>
                  <a:srgbClr val="00B050"/>
                </a:solidFill>
                <a:latin typeface="Centaur" panose="02030504050205020304" pitchFamily="18" charset="0"/>
              </a:rPr>
              <a:t>University and School engagement</a:t>
            </a: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: Engage students</a:t>
            </a:r>
          </a:p>
          <a:p>
            <a:pPr marL="971550" lvl="1" indent="-514350">
              <a:buAutoNum type="alphaLcParenR"/>
            </a:pPr>
            <a:r>
              <a:rPr lang="en-US" sz="2800" b="1" dirty="0" smtClean="0">
                <a:solidFill>
                  <a:schemeClr val="accent5"/>
                </a:solidFill>
                <a:latin typeface="Centaur" panose="02030504050205020304" pitchFamily="18" charset="0"/>
              </a:rPr>
              <a:t>Laws and Ordinances</a:t>
            </a: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: Engage lawmakers and policymakers</a:t>
            </a:r>
          </a:p>
          <a:p>
            <a:pPr marL="971550" lvl="1" indent="-514350">
              <a:buAutoNum type="alphaLcParenR"/>
            </a:pPr>
            <a:r>
              <a:rPr lang="en-US" sz="2800" b="1" dirty="0" smtClean="0">
                <a:solidFill>
                  <a:srgbClr val="7030A0"/>
                </a:solidFill>
                <a:latin typeface="Centaur" panose="02030504050205020304" pitchFamily="18" charset="0"/>
              </a:rPr>
              <a:t>Membership</a:t>
            </a: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: Help boost membership</a:t>
            </a:r>
            <a:b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</a:br>
            <a:endParaRPr lang="en-US" sz="2800" dirty="0" smtClean="0">
              <a:solidFill>
                <a:srgbClr val="000000"/>
              </a:solidFill>
              <a:latin typeface="Centaur" panose="02030504050205020304" pitchFamily="18" charset="0"/>
            </a:endParaRPr>
          </a:p>
          <a:p>
            <a:pPr marL="514350" indent="-514350">
              <a:buAutoNum type="arabicPeriod"/>
            </a:pP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Participate in our </a:t>
            </a:r>
            <a:r>
              <a:rPr lang="en-US" sz="2800" b="1" u="sng" dirty="0" err="1" smtClean="0">
                <a:solidFill>
                  <a:srgbClr val="000000"/>
                </a:solidFill>
                <a:latin typeface="Centaur" panose="02030504050205020304" pitchFamily="18" charset="0"/>
              </a:rPr>
              <a:t>DarkSky</a:t>
            </a:r>
            <a:r>
              <a:rPr lang="en-US" sz="2800" b="1" u="sng" dirty="0" smtClean="0">
                <a:solidFill>
                  <a:srgbClr val="000000"/>
                </a:solidFill>
                <a:latin typeface="Centaur" panose="02030504050205020304" pitchFamily="18" charset="0"/>
              </a:rPr>
              <a:t> Training program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1676400"/>
            <a:ext cx="1709706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96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581400" y="6096000"/>
            <a:ext cx="52486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Centaur" pitchFamily="18" charset="0"/>
              </a:rPr>
              <a:t>FACEBOOK</a:t>
            </a:r>
            <a:r>
              <a:rPr lang="en-US" sz="2800" dirty="0" smtClean="0">
                <a:latin typeface="Centaur" pitchFamily="18" charset="0"/>
              </a:rPr>
              <a:t>: DARKSKYMISSOURI</a:t>
            </a:r>
            <a:endParaRPr lang="en-US" sz="2800" dirty="0">
              <a:latin typeface="Centaur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4008" y="640694"/>
            <a:ext cx="5410692" cy="5376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" y="738159"/>
            <a:ext cx="3261360" cy="24164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79" y="5410535"/>
            <a:ext cx="3337560" cy="990265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914400" y="67321"/>
            <a:ext cx="6934200" cy="5946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!! BECOME DARK SKY ADVOCATES !!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052" y="3581400"/>
            <a:ext cx="322254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079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1026" name="Picture 2" descr="May be an image of tex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" y="0"/>
            <a:ext cx="54899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8662" y="0"/>
            <a:ext cx="3633376" cy="3657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67094" y="3505200"/>
            <a:ext cx="35864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Centaur" pitchFamily="18" charset="0"/>
              </a:rPr>
              <a:t>Free Registration!!</a:t>
            </a:r>
            <a:endParaRPr lang="en-US" sz="4000" dirty="0">
              <a:latin typeface="Centaur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96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3352800"/>
            <a:ext cx="3886200" cy="3245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23806" y="3429000"/>
            <a:ext cx="4702628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81000" y="1143000"/>
            <a:ext cx="8229600" cy="1752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mpact" panose="020B0806030902050204" pitchFamily="34" charset="0"/>
                <a:ea typeface="+mj-ea"/>
                <a:cs typeface="+mj-cs"/>
              </a:rPr>
              <a:t>Chapter 3: Why Combat Light Pollution?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mpact" panose="020B080603090205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0857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Why Combat Light Pollution?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7467600" cy="59150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400" dirty="0" smtClean="0">
                <a:solidFill>
                  <a:srgbClr val="FF0000"/>
                </a:solidFill>
                <a:latin typeface="Centaur" pitchFamily="18" charset="0"/>
              </a:rPr>
              <a:t>Human Health and Safety</a:t>
            </a:r>
          </a:p>
          <a:p>
            <a:pPr lvl="1">
              <a:defRPr/>
            </a:pPr>
            <a:r>
              <a:rPr lang="en-US" sz="2400" dirty="0" smtClean="0">
                <a:latin typeface="Centaur" pitchFamily="18" charset="0"/>
              </a:rPr>
              <a:t>Circadian rhythm</a:t>
            </a:r>
          </a:p>
          <a:p>
            <a:pPr lvl="1">
              <a:defRPr/>
            </a:pPr>
            <a:r>
              <a:rPr lang="en-US" sz="2400" dirty="0" smtClean="0">
                <a:latin typeface="Centaur" pitchFamily="18" charset="0"/>
              </a:rPr>
              <a:t>Vision impaired by Glare</a:t>
            </a:r>
          </a:p>
          <a:p>
            <a:pPr>
              <a:defRPr/>
            </a:pPr>
            <a:r>
              <a:rPr lang="en-US" sz="2400" dirty="0" smtClean="0">
                <a:solidFill>
                  <a:srgbClr val="FF0000"/>
                </a:solidFill>
                <a:latin typeface="Centaur" pitchFamily="18" charset="0"/>
              </a:rPr>
              <a:t>Animal &amp; Plant (?) Health</a:t>
            </a:r>
          </a:p>
          <a:p>
            <a:pPr lvl="1">
              <a:defRPr/>
            </a:pPr>
            <a:r>
              <a:rPr lang="en-US" sz="2400" dirty="0" smtClean="0">
                <a:latin typeface="Centaur" pitchFamily="18" charset="0"/>
              </a:rPr>
              <a:t>Bird Migration, Sea Turtles</a:t>
            </a:r>
          </a:p>
          <a:p>
            <a:pPr lvl="1">
              <a:defRPr/>
            </a:pPr>
            <a:r>
              <a:rPr lang="en-US" sz="2400" dirty="0" smtClean="0">
                <a:latin typeface="Centaur" pitchFamily="18" charset="0"/>
              </a:rPr>
              <a:t>Bees, Fireflies, and other insects</a:t>
            </a:r>
          </a:p>
          <a:p>
            <a:pPr lvl="1">
              <a:defRPr/>
            </a:pPr>
            <a:r>
              <a:rPr lang="en-US" sz="2400" dirty="0" smtClean="0">
                <a:latin typeface="Centaur" pitchFamily="18" charset="0"/>
              </a:rPr>
              <a:t>Ecological impact</a:t>
            </a:r>
          </a:p>
          <a:p>
            <a:pPr>
              <a:defRPr/>
            </a:pPr>
            <a:r>
              <a:rPr lang="en-US" sz="2400" dirty="0" smtClean="0">
                <a:solidFill>
                  <a:srgbClr val="FF0000"/>
                </a:solidFill>
                <a:latin typeface="Centaur" pitchFamily="18" charset="0"/>
              </a:rPr>
              <a:t>The Environment</a:t>
            </a:r>
          </a:p>
          <a:p>
            <a:pPr lvl="1">
              <a:defRPr/>
            </a:pPr>
            <a:r>
              <a:rPr lang="en-US" sz="2400" dirty="0" smtClean="0">
                <a:latin typeface="Centaur" pitchFamily="18" charset="0"/>
              </a:rPr>
              <a:t>Increased greenhouse emissions</a:t>
            </a:r>
          </a:p>
          <a:p>
            <a:pPr lvl="1">
              <a:defRPr/>
            </a:pPr>
            <a:r>
              <a:rPr lang="en-US" sz="2400" dirty="0">
                <a:latin typeface="Centaur" pitchFamily="18" charset="0"/>
              </a:rPr>
              <a:t>Unnecessary waste of precious natural </a:t>
            </a:r>
            <a:r>
              <a:rPr lang="en-US" sz="2400" dirty="0" smtClean="0">
                <a:latin typeface="Centaur" pitchFamily="18" charset="0"/>
              </a:rPr>
              <a:t>resources</a:t>
            </a:r>
          </a:p>
          <a:p>
            <a:pPr>
              <a:defRPr/>
            </a:pPr>
            <a:r>
              <a:rPr lang="en-US" sz="2400" dirty="0" smtClean="0">
                <a:solidFill>
                  <a:srgbClr val="FF0000"/>
                </a:solidFill>
                <a:latin typeface="Centaur" pitchFamily="18" charset="0"/>
              </a:rPr>
              <a:t>Astronomy</a:t>
            </a:r>
          </a:p>
          <a:p>
            <a:pPr lvl="1">
              <a:defRPr/>
            </a:pPr>
            <a:r>
              <a:rPr lang="en-US" sz="2400" dirty="0" smtClean="0">
                <a:latin typeface="Centaur" pitchFamily="18" charset="0"/>
              </a:rPr>
              <a:t>Stargazing, astronomy research</a:t>
            </a:r>
          </a:p>
          <a:p>
            <a:pPr lvl="1">
              <a:defRPr/>
            </a:pPr>
            <a:r>
              <a:rPr lang="en-US" sz="2400" dirty="0" smtClean="0">
                <a:latin typeface="Centaur" pitchFamily="18" charset="0"/>
              </a:rPr>
              <a:t>Aesthetics</a:t>
            </a:r>
            <a:endParaRPr lang="en-US" sz="2400" dirty="0">
              <a:latin typeface="Centaur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036638"/>
            <a:ext cx="4259191" cy="28628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91121" y="3945561"/>
            <a:ext cx="35942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i="1" dirty="0" smtClean="0">
                <a:latin typeface="Centaur" pitchFamily="18" charset="0"/>
              </a:rPr>
              <a:t>Fireflies </a:t>
            </a:r>
            <a:r>
              <a:rPr lang="en-US" sz="2200" i="1" dirty="0" err="1" smtClean="0">
                <a:latin typeface="Centaur" pitchFamily="18" charset="0"/>
              </a:rPr>
              <a:t>photobomb</a:t>
            </a:r>
            <a:r>
              <a:rPr lang="en-US" sz="2200" i="1" dirty="0" smtClean="0">
                <a:latin typeface="Centaur" pitchFamily="18" charset="0"/>
              </a:rPr>
              <a:t> the </a:t>
            </a:r>
            <a:br>
              <a:rPr lang="en-US" sz="2200" i="1" dirty="0" smtClean="0">
                <a:latin typeface="Centaur" pitchFamily="18" charset="0"/>
              </a:rPr>
            </a:br>
            <a:r>
              <a:rPr lang="en-US" sz="2200" i="1" dirty="0" smtClean="0">
                <a:latin typeface="Centaur" pitchFamily="18" charset="0"/>
              </a:rPr>
              <a:t>all -sky-camera at the </a:t>
            </a:r>
            <a:br>
              <a:rPr lang="en-US" sz="2200" i="1" dirty="0" smtClean="0">
                <a:latin typeface="Centaur" pitchFamily="18" charset="0"/>
              </a:rPr>
            </a:br>
            <a:r>
              <a:rPr lang="en-US" sz="2200" i="1" dirty="0" smtClean="0">
                <a:latin typeface="Centaur" pitchFamily="18" charset="0"/>
              </a:rPr>
              <a:t>Truman State Observatory</a:t>
            </a:r>
            <a:endParaRPr lang="en-US" sz="2200" i="1" dirty="0">
              <a:latin typeface="Centaur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1895" y="5379731"/>
            <a:ext cx="2819400" cy="1438035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1797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71600"/>
            <a:ext cx="8229600" cy="3048000"/>
          </a:xfrm>
        </p:spPr>
        <p:txBody>
          <a:bodyPr>
            <a:noAutofit/>
          </a:bodyPr>
          <a:lstStyle/>
          <a:p>
            <a:r>
              <a:rPr lang="en-US" sz="4200" dirty="0" smtClean="0">
                <a:latin typeface="Centaur" panose="02030504050205020304" pitchFamily="18" charset="0"/>
              </a:rPr>
              <a:t>Natural Illumination</a:t>
            </a:r>
            <a:br>
              <a:rPr lang="en-US" sz="4200" dirty="0" smtClean="0">
                <a:latin typeface="Centaur" panose="02030504050205020304" pitchFamily="18" charset="0"/>
              </a:rPr>
            </a:br>
            <a:r>
              <a:rPr lang="en-US" sz="4200" dirty="0" smtClean="0">
                <a:latin typeface="Centaur" panose="02030504050205020304" pitchFamily="18" charset="0"/>
              </a:rPr>
              <a:t>Night and Day</a:t>
            </a:r>
            <a:br>
              <a:rPr lang="en-US" sz="4200" dirty="0" smtClean="0">
                <a:latin typeface="Centaur" panose="02030504050205020304" pitchFamily="18" charset="0"/>
              </a:rPr>
            </a:br>
            <a:r>
              <a:rPr lang="en-US" sz="4200" dirty="0" smtClean="0">
                <a:latin typeface="Centaur" panose="02030504050205020304" pitchFamily="18" charset="0"/>
              </a:rPr>
              <a:t/>
            </a:r>
            <a:br>
              <a:rPr lang="en-US" sz="4200" dirty="0" smtClean="0">
                <a:latin typeface="Centaur" panose="02030504050205020304" pitchFamily="18" charset="0"/>
              </a:rPr>
            </a:br>
            <a:r>
              <a:rPr lang="en-US" sz="5400" dirty="0" smtClean="0">
                <a:solidFill>
                  <a:srgbClr val="FF0000"/>
                </a:solidFill>
                <a:latin typeface="Impact" panose="020B0806030902050204" pitchFamily="34" charset="0"/>
              </a:rPr>
              <a:t>Chapter 0: Darkness at night</a:t>
            </a:r>
            <a:endParaRPr lang="en-US" sz="5400" dirty="0">
              <a:solidFill>
                <a:srgbClr val="FF0000"/>
              </a:solidFill>
              <a:latin typeface="Impact" panose="020B0806030902050204" pitchFamily="34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4114800" y="5181600"/>
            <a:ext cx="4876800" cy="12003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“…shadows from the starlight,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 smtClean="0">
                <a:latin typeface="Times New Roman" pitchFamily="18" charset="0"/>
                <a:ea typeface="+mj-ea"/>
                <a:cs typeface="Times New Roman" pitchFamily="18" charset="0"/>
              </a:rPr>
              <a:t>softer than a lullaby…”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5266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14400" y="274638"/>
            <a:ext cx="69342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Prairie Food Web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  <p:pic>
        <p:nvPicPr>
          <p:cNvPr id="6149" name="Picture 5" descr="https://www.iowadnr.gov/Portals/idnr/uploads/pins/Pins%202/24x36_Wildlife_PrairieCycle_web.jpg?ver=2015-09-09-101136-38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38200"/>
            <a:ext cx="9144000" cy="6096000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14400" y="274638"/>
            <a:ext cx="69342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Prairie Food Web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07" y="1040410"/>
            <a:ext cx="9101993" cy="438479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0" y="544425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www.nps.gov/articles/measuring-light-pollution-across-a-landscape.htm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31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315200" cy="685800"/>
          </a:xfrm>
        </p:spPr>
        <p:txBody>
          <a:bodyPr>
            <a:noAutofit/>
          </a:bodyPr>
          <a:lstStyle/>
          <a:p>
            <a:r>
              <a:rPr lang="en-US" sz="3600" dirty="0" smtClean="0"/>
              <a:t>ALAN = </a:t>
            </a:r>
            <a:r>
              <a:rPr lang="en-US" sz="3600" dirty="0" smtClean="0">
                <a:solidFill>
                  <a:srgbClr val="FF0000"/>
                </a:solidFill>
              </a:rPr>
              <a:t>A</a:t>
            </a:r>
            <a:r>
              <a:rPr lang="en-US" sz="3600" dirty="0" smtClean="0"/>
              <a:t>rtificial </a:t>
            </a:r>
            <a:r>
              <a:rPr lang="en-US" sz="3600" dirty="0" smtClean="0">
                <a:solidFill>
                  <a:srgbClr val="FFC000"/>
                </a:solidFill>
              </a:rPr>
              <a:t>L</a:t>
            </a:r>
            <a:r>
              <a:rPr lang="en-US" sz="3600" dirty="0" smtClean="0"/>
              <a:t>ight </a:t>
            </a:r>
            <a:r>
              <a:rPr lang="en-US" sz="3600" dirty="0" smtClean="0">
                <a:solidFill>
                  <a:srgbClr val="92D050"/>
                </a:solidFill>
              </a:rPr>
              <a:t>A</a:t>
            </a:r>
            <a:r>
              <a:rPr lang="en-US" sz="3600" dirty="0" smtClean="0"/>
              <a:t>t </a:t>
            </a:r>
            <a:r>
              <a:rPr lang="en-US" sz="3600" dirty="0" smtClean="0">
                <a:solidFill>
                  <a:srgbClr val="00B0F0"/>
                </a:solidFill>
              </a:rPr>
              <a:t>N</a:t>
            </a:r>
            <a:r>
              <a:rPr lang="en-US" sz="3600" dirty="0" smtClean="0"/>
              <a:t>ight</a:t>
            </a:r>
            <a:endParaRPr lang="en-US" sz="3600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47407"/>
            <a:ext cx="9108145" cy="380242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81200" y="5177441"/>
            <a:ext cx="6705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“Effects </a:t>
            </a:r>
            <a:r>
              <a:rPr lang="en-US" i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anthropogenic light on </a:t>
            </a:r>
            <a:r>
              <a:rPr lang="en-US" i="1" dirty="0" smtClean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species and ecosystems”</a:t>
            </a:r>
            <a:br>
              <a:rPr lang="en-US" i="1" dirty="0" smtClean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i="1" dirty="0" smtClean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	-- Annika </a:t>
            </a:r>
            <a:r>
              <a:rPr lang="en-US" i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K. </a:t>
            </a:r>
            <a:r>
              <a:rPr lang="en-US" i="1" dirty="0" err="1" smtClean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Jägerbrand</a:t>
            </a:r>
            <a:r>
              <a:rPr lang="en-US" i="1" dirty="0" smtClean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i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Kamiel</a:t>
            </a:r>
            <a:r>
              <a:rPr lang="en-US" i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Spoelstra</a:t>
            </a:r>
            <a:r>
              <a:rPr lang="en-US" i="1" dirty="0" smtClean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en-US" i="1" dirty="0" smtClean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i="1" dirty="0" smtClean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i="1" dirty="0" smtClean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i="1" dirty="0" smtClean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Science: Light Pollution Special Issue 2023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47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28600" y="304800"/>
            <a:ext cx="8686800" cy="838200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sz="4200" dirty="0" smtClean="0">
                <a:latin typeface="Centaur" panose="02030504050205020304" pitchFamily="18" charset="0"/>
              </a:rPr>
              <a:t>ALAN: Plants, Crops, Trees</a:t>
            </a:r>
            <a:endParaRPr lang="en-US" sz="4200" dirty="0">
              <a:latin typeface="Centaur" panose="020305040502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0" name="Group 9"/>
          <p:cNvGrpSpPr/>
          <p:nvPr/>
        </p:nvGrpSpPr>
        <p:grpSpPr>
          <a:xfrm>
            <a:off x="152400" y="1371600"/>
            <a:ext cx="4038600" cy="1714499"/>
            <a:chOff x="152400" y="1143001"/>
            <a:chExt cx="4038600" cy="1714499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2400" y="1143001"/>
              <a:ext cx="4038600" cy="11596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38200" y="2362200"/>
              <a:ext cx="2533650" cy="495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8" name="Rectangle 7"/>
          <p:cNvSpPr/>
          <p:nvPr/>
        </p:nvSpPr>
        <p:spPr>
          <a:xfrm>
            <a:off x="4191000" y="1295400"/>
            <a:ext cx="4572000" cy="449353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600" dirty="0" smtClean="0">
                <a:latin typeface="Centaur" pitchFamily="18" charset="0"/>
              </a:rPr>
              <a:t>The study found three main effects of lighting on soybean plants: </a:t>
            </a:r>
          </a:p>
          <a:p>
            <a:pPr marL="514350" indent="-514350">
              <a:buAutoNum type="alphaLcParenR"/>
            </a:pPr>
            <a:r>
              <a:rPr lang="en-US" sz="2600" dirty="0" smtClean="0">
                <a:latin typeface="Centaur" pitchFamily="18" charset="0"/>
              </a:rPr>
              <a:t>development delays, </a:t>
            </a:r>
          </a:p>
          <a:p>
            <a:pPr marL="514350" indent="-514350">
              <a:buAutoNum type="alphaLcParenR"/>
            </a:pPr>
            <a:r>
              <a:rPr lang="en-US" sz="2600" dirty="0" smtClean="0">
                <a:latin typeface="Centaur" pitchFamily="18" charset="0"/>
              </a:rPr>
              <a:t>yield reduction, and </a:t>
            </a:r>
          </a:p>
          <a:p>
            <a:pPr marL="514350" indent="-514350">
              <a:buAutoNum type="alphaLcParenR"/>
            </a:pPr>
            <a:r>
              <a:rPr lang="en-US" sz="2600" dirty="0" smtClean="0">
                <a:latin typeface="Centaur" pitchFamily="18" charset="0"/>
              </a:rPr>
              <a:t>height increase. </a:t>
            </a:r>
            <a:endParaRPr lang="en-US" sz="2600" dirty="0">
              <a:latin typeface="Centaur" pitchFamily="18" charset="0"/>
            </a:endParaRPr>
          </a:p>
          <a:p>
            <a:endParaRPr lang="en-US" sz="2600" dirty="0" smtClean="0">
              <a:latin typeface="Centaur" pitchFamily="18" charset="0"/>
            </a:endParaRPr>
          </a:p>
          <a:p>
            <a:r>
              <a:rPr lang="en-US" sz="2600" dirty="0" smtClean="0">
                <a:latin typeface="Centaur" pitchFamily="18" charset="0"/>
              </a:rPr>
              <a:t>This study was done with typical </a:t>
            </a:r>
            <a:r>
              <a:rPr lang="en-US" sz="2600" b="1" dirty="0" smtClean="0">
                <a:solidFill>
                  <a:schemeClr val="accent6">
                    <a:lumMod val="75000"/>
                  </a:schemeClr>
                </a:solidFill>
                <a:latin typeface="Centaur" pitchFamily="18" charset="0"/>
              </a:rPr>
              <a:t>High-pressure Sodium lights</a:t>
            </a:r>
            <a:r>
              <a:rPr lang="en-US" sz="2600" dirty="0" smtClean="0">
                <a:latin typeface="Centaur" pitchFamily="18" charset="0"/>
              </a:rPr>
              <a:t>!</a:t>
            </a:r>
            <a:br>
              <a:rPr lang="en-US" sz="2600" dirty="0" smtClean="0">
                <a:latin typeface="Centaur" pitchFamily="18" charset="0"/>
              </a:rPr>
            </a:br>
            <a:endParaRPr lang="en-US" sz="2600" dirty="0" smtClean="0">
              <a:latin typeface="Centaur" pitchFamily="18" charset="0"/>
            </a:endParaRPr>
          </a:p>
          <a:p>
            <a:r>
              <a:rPr lang="en-US" sz="2600" b="1" dirty="0" smtClean="0">
                <a:solidFill>
                  <a:schemeClr val="accent1"/>
                </a:solidFill>
                <a:latin typeface="Centaur" pitchFamily="18" charset="0"/>
              </a:rPr>
              <a:t>LEDs</a:t>
            </a:r>
            <a:r>
              <a:rPr lang="en-US" sz="2600" dirty="0" smtClean="0">
                <a:latin typeface="Centaur" pitchFamily="18" charset="0"/>
              </a:rPr>
              <a:t> are expected to make the problem worse.</a:t>
            </a:r>
            <a:endParaRPr lang="en-US" sz="2600" dirty="0">
              <a:latin typeface="Centaur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" y="3352800"/>
            <a:ext cx="3886200" cy="3245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7467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28600" y="304800"/>
            <a:ext cx="8686800" cy="838200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sz="4200" dirty="0" smtClean="0">
                <a:latin typeface="Centaur" panose="02030504050205020304" pitchFamily="18" charset="0"/>
              </a:rPr>
              <a:t>ALAN: Plants, Crops, Trees</a:t>
            </a:r>
            <a:endParaRPr lang="en-US" sz="4200" dirty="0">
              <a:latin typeface="Centaur" panose="020305040502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228600" y="3810000"/>
            <a:ext cx="86868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smtClean="0">
                <a:latin typeface="Centaur" pitchFamily="18" charset="0"/>
              </a:rPr>
              <a:t>ALAN profoundly disturbs the natural cycles of light and darkness that plants rely on to leaf out. </a:t>
            </a:r>
          </a:p>
          <a:p>
            <a:r>
              <a:rPr lang="en-US" sz="2600" dirty="0" smtClean="0">
                <a:latin typeface="Centaur" pitchFamily="18" charset="0"/>
              </a:rPr>
              <a:t>The date of breaking leaf buds advances and coloring of leaves is delayed. </a:t>
            </a:r>
          </a:p>
          <a:p>
            <a:r>
              <a:rPr lang="en-US" sz="2600" dirty="0" smtClean="0">
                <a:latin typeface="Centaur" pitchFamily="18" charset="0"/>
              </a:rPr>
              <a:t>In a warmer and brighter night future, breaking leaf buds will continue to shift earlier, but the coloring of leaves will show a more complex response.</a:t>
            </a:r>
            <a:endParaRPr lang="en-US" sz="2600" dirty="0">
              <a:latin typeface="Centaur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2400" y="1219200"/>
            <a:ext cx="4876800" cy="2514600"/>
            <a:chOff x="457200" y="1066800"/>
            <a:chExt cx="6667168" cy="3112532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38200" y="1066800"/>
              <a:ext cx="6286168" cy="2743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TextBox 10"/>
            <p:cNvSpPr txBox="1"/>
            <p:nvPr/>
          </p:nvSpPr>
          <p:spPr>
            <a:xfrm>
              <a:off x="3429000" y="3810000"/>
              <a:ext cx="13885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Temperature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 rot="16200000">
              <a:off x="329120" y="2185480"/>
              <a:ext cx="6254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Days</a:t>
              </a:r>
              <a:endParaRPr lang="en-US" dirty="0"/>
            </a:p>
          </p:txBody>
        </p:sp>
      </p:grpSp>
      <p:sp>
        <p:nvSpPr>
          <p:cNvPr id="14" name="TextBox 13"/>
          <p:cNvSpPr txBox="1"/>
          <p:nvPr/>
        </p:nvSpPr>
        <p:spPr>
          <a:xfrm rot="16200000">
            <a:off x="6420982" y="2799218"/>
            <a:ext cx="447603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Meng</a:t>
            </a:r>
            <a:r>
              <a:rPr lang="en-US" dirty="0" smtClean="0"/>
              <a:t> et al., 2022</a:t>
            </a:r>
          </a:p>
          <a:p>
            <a:r>
              <a:rPr lang="en-US" sz="1200" dirty="0" smtClean="0"/>
              <a:t>https://academic.oup.com/pnasnexus/article/1/2/pgac046/6569705</a:t>
            </a:r>
            <a:endParaRPr lang="en-US" sz="12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79399" y="1066800"/>
            <a:ext cx="3526971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1999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76200" y="990600"/>
            <a:ext cx="8915400" cy="406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61963" indent="-341313">
              <a:buSzPct val="135000"/>
              <a:buFont typeface="Arial" pitchFamily="34" charset="0"/>
              <a:buChar char="•"/>
            </a:pPr>
            <a:r>
              <a:rPr lang="en-US" sz="2400" dirty="0" smtClean="0">
                <a:latin typeface="Centaur" pitchFamily="18" charset="0"/>
              </a:rPr>
              <a:t>Virtually all of the world’s seed plants need to be pollinated. </a:t>
            </a:r>
          </a:p>
          <a:p>
            <a:pPr marL="461963" indent="-341313">
              <a:buSzPct val="135000"/>
              <a:buFont typeface="Arial" pitchFamily="34" charset="0"/>
              <a:buChar char="•"/>
            </a:pPr>
            <a:r>
              <a:rPr lang="en-US" sz="2400" dirty="0" smtClean="0">
                <a:latin typeface="Centaur" pitchFamily="18" charset="0"/>
              </a:rPr>
              <a:t>This is just as true for cone-bearing plants, such as pine trees on Alpine peaks, as for the more colorful and familiar flowering plants we see around us in Missouri. </a:t>
            </a:r>
          </a:p>
          <a:p>
            <a:pPr marL="461963" indent="-341313">
              <a:buSzPct val="135000"/>
              <a:buFont typeface="Arial" pitchFamily="34" charset="0"/>
              <a:buChar char="•"/>
            </a:pPr>
            <a:r>
              <a:rPr lang="en-US" sz="2400" dirty="0" smtClean="0">
                <a:latin typeface="Centaur" pitchFamily="18" charset="0"/>
              </a:rPr>
              <a:t>Pollen, looking like insignificant yellow dust, bears a plant’s male sex cells and is a vital link in the reproductive cycle. </a:t>
            </a:r>
            <a:br>
              <a:rPr lang="en-US" sz="2400" dirty="0" smtClean="0">
                <a:latin typeface="Centaur" pitchFamily="18" charset="0"/>
              </a:rPr>
            </a:br>
            <a:endParaRPr lang="en-US" sz="2400" dirty="0" smtClean="0">
              <a:latin typeface="Centaur" pitchFamily="18" charset="0"/>
            </a:endParaRPr>
          </a:p>
          <a:p>
            <a:pPr marL="461963" indent="-341313">
              <a:buSzPct val="135000"/>
              <a:buFont typeface="Arial" pitchFamily="34" charset="0"/>
              <a:buChar char="•"/>
            </a:pPr>
            <a:r>
              <a:rPr lang="en-US" sz="2400" dirty="0" smtClean="0">
                <a:latin typeface="Centaur" pitchFamily="18" charset="0"/>
              </a:rPr>
              <a:t>With adequate pollination, wildflowers: </a:t>
            </a:r>
          </a:p>
          <a:p>
            <a:pPr marL="1035050" lvl="1" indent="-457200">
              <a:buSzPct val="135000"/>
              <a:buAutoNum type="alphaLcParenR"/>
            </a:pPr>
            <a:r>
              <a:rPr lang="en-US" sz="2200" dirty="0" smtClean="0">
                <a:latin typeface="Centaur" pitchFamily="18" charset="0"/>
              </a:rPr>
              <a:t>Reproduce and produce enough seeds for dispersal and propagation </a:t>
            </a:r>
          </a:p>
          <a:p>
            <a:pPr marL="1035050" lvl="1" indent="-457200">
              <a:buSzPct val="135000"/>
              <a:buAutoNum type="alphaLcParenR"/>
            </a:pPr>
            <a:r>
              <a:rPr lang="en-US" sz="2200" dirty="0" smtClean="0">
                <a:latin typeface="Centaur" pitchFamily="18" charset="0"/>
              </a:rPr>
              <a:t>Maintain genetic diversity within a population </a:t>
            </a:r>
          </a:p>
          <a:p>
            <a:pPr marL="1035050" lvl="1" indent="-457200">
              <a:buSzPct val="135000"/>
              <a:buAutoNum type="alphaLcParenR"/>
            </a:pPr>
            <a:r>
              <a:rPr lang="en-US" sz="2200" dirty="0" smtClean="0">
                <a:latin typeface="Centaur" pitchFamily="18" charset="0"/>
              </a:rPr>
              <a:t>Develop adequate fruits to entice seed dispersers</a:t>
            </a:r>
            <a:endParaRPr lang="en-US" sz="2200" dirty="0">
              <a:latin typeface="Centaur" pitchFamily="18" charset="0"/>
            </a:endParaRPr>
          </a:p>
        </p:txBody>
      </p:sp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133355"/>
            <a:ext cx="1295400" cy="172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14400" y="274638"/>
            <a:ext cx="69342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Role of Pollinators in Nature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4968720"/>
            <a:ext cx="2850206" cy="188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76200" y="5562600"/>
            <a:ext cx="4648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latin typeface="Centaur" pitchFamily="18" charset="0"/>
              </a:rPr>
              <a:t>https://www.youtube.com/watch?v=chvXwNbs3SA</a:t>
            </a:r>
            <a:endParaRPr lang="en-US" i="1" dirty="0">
              <a:latin typeface="Centaur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315200" cy="685800"/>
          </a:xfrm>
        </p:spPr>
        <p:txBody>
          <a:bodyPr>
            <a:noAutofit/>
          </a:bodyPr>
          <a:lstStyle/>
          <a:p>
            <a:r>
              <a:rPr lang="en-US" sz="3600" dirty="0" smtClean="0"/>
              <a:t>Pollinators and </a:t>
            </a:r>
            <a:r>
              <a:rPr lang="en-US" sz="3600" dirty="0" smtClean="0">
                <a:solidFill>
                  <a:srgbClr val="FF0000"/>
                </a:solidFill>
              </a:rPr>
              <a:t>A</a:t>
            </a:r>
            <a:r>
              <a:rPr lang="en-US" sz="3600" dirty="0" smtClean="0">
                <a:solidFill>
                  <a:srgbClr val="FFC000"/>
                </a:solidFill>
              </a:rPr>
              <a:t>L</a:t>
            </a:r>
            <a:r>
              <a:rPr lang="en-US" sz="3600" dirty="0" smtClean="0">
                <a:solidFill>
                  <a:srgbClr val="92D050"/>
                </a:solidFill>
              </a:rPr>
              <a:t>A</a:t>
            </a:r>
            <a:r>
              <a:rPr lang="en-US" sz="3600" dirty="0" smtClean="0">
                <a:solidFill>
                  <a:srgbClr val="00B0F0"/>
                </a:solidFill>
              </a:rPr>
              <a:t>N</a:t>
            </a:r>
            <a:endParaRPr lang="en-US" sz="3600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761999"/>
            <a:ext cx="2995877" cy="2716664"/>
          </a:xfrm>
          <a:prstGeom prst="rect">
            <a:avLst/>
          </a:prstGeom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48277" y="761998"/>
            <a:ext cx="5919523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61963" indent="-341313">
              <a:buSzPct val="135000"/>
              <a:buFont typeface="Arial" pitchFamily="34" charset="0"/>
              <a:buChar char="•"/>
            </a:pPr>
            <a:r>
              <a:rPr lang="en-US" sz="2400" dirty="0">
                <a:latin typeface="Centaur" pitchFamily="18" charset="0"/>
              </a:rPr>
              <a:t>Moths, including sphinx or hawk moths, are especially common and diverse nocturnal pollinators. </a:t>
            </a:r>
            <a:endParaRPr lang="en-US" sz="2400" dirty="0" smtClean="0">
              <a:latin typeface="Centaur" pitchFamily="18" charset="0"/>
            </a:endParaRPr>
          </a:p>
          <a:p>
            <a:pPr marL="461963" indent="-341313">
              <a:buSzPct val="135000"/>
              <a:buFont typeface="Arial" pitchFamily="34" charset="0"/>
              <a:buChar char="•"/>
            </a:pPr>
            <a:r>
              <a:rPr lang="en-US" sz="2400" dirty="0">
                <a:latin typeface="Centaur" pitchFamily="18" charset="0"/>
              </a:rPr>
              <a:t>Nocturnal pollinators use natural light from the stars and moon in the night sky to navigate</a:t>
            </a:r>
            <a:r>
              <a:rPr lang="en-US" sz="2400" dirty="0" smtClean="0">
                <a:latin typeface="Centaur" pitchFamily="18" charset="0"/>
              </a:rPr>
              <a:t>.</a:t>
            </a:r>
          </a:p>
          <a:p>
            <a:pPr marL="461963" indent="-341313">
              <a:buSzPct val="135000"/>
              <a:buFont typeface="Arial" pitchFamily="34" charset="0"/>
              <a:buChar char="•"/>
            </a:pPr>
            <a:r>
              <a:rPr lang="en-US" sz="2400" dirty="0">
                <a:latin typeface="Centaur" pitchFamily="18" charset="0"/>
              </a:rPr>
              <a:t>This light-seeking behavior draws them to artificial light where they become confused and trapped</a:t>
            </a:r>
            <a:r>
              <a:rPr lang="en-US" sz="2400" dirty="0" smtClean="0">
                <a:latin typeface="Centaur" pitchFamily="18" charset="0"/>
              </a:rPr>
              <a:t>.</a:t>
            </a:r>
            <a:endParaRPr lang="en-US" sz="2200" dirty="0">
              <a:latin typeface="Centaur" pitchFamily="18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-9525" y="4072682"/>
            <a:ext cx="591952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61963" indent="-341313">
              <a:buSzPct val="135000"/>
              <a:buFont typeface="Arial" pitchFamily="34" charset="0"/>
              <a:buChar char="•"/>
            </a:pPr>
            <a:r>
              <a:rPr lang="en-US" sz="2400" dirty="0">
                <a:latin typeface="Centaur" pitchFamily="18" charset="0"/>
              </a:rPr>
              <a:t>Artificial light leaves pollinators exposed, making them easier to spot and reducing their ability to see these predators</a:t>
            </a:r>
            <a:r>
              <a:rPr lang="en-US" sz="2400" dirty="0" smtClean="0">
                <a:latin typeface="Centaur" pitchFamily="18" charset="0"/>
              </a:rPr>
              <a:t>.</a:t>
            </a:r>
          </a:p>
          <a:p>
            <a:pPr marL="461963" indent="-341313">
              <a:buSzPct val="135000"/>
              <a:buFont typeface="Arial" pitchFamily="34" charset="0"/>
              <a:buChar char="•"/>
            </a:pPr>
            <a:r>
              <a:rPr lang="en-US" sz="2400" dirty="0">
                <a:latin typeface="Centaur" pitchFamily="18" charset="0"/>
              </a:rPr>
              <a:t>Turn off unneeded lights whenever possible and shade windows during the twilight hours.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070159" y="4232257"/>
            <a:ext cx="5997641" cy="2625743"/>
            <a:chOff x="3070159" y="4232257"/>
            <a:chExt cx="5997641" cy="262574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67400" y="4232257"/>
              <a:ext cx="3200400" cy="2625743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070159" y="6341997"/>
              <a:ext cx="27302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  <a:hlinkClick r:id="rId6"/>
                </a:rPr>
                <a:t>https://www.pollinator.org</a:t>
              </a:r>
              <a:r>
                <a:rPr lang="en-US" i="1" dirty="0" smtClean="0">
                  <a:latin typeface="Times New Roman" panose="02020603050405020304" pitchFamily="18" charset="0"/>
                  <a:cs typeface="Times New Roman" panose="02020603050405020304" pitchFamily="18" charset="0"/>
                  <a:hlinkClick r:id="rId6"/>
                </a:rPr>
                <a:t>/</a:t>
              </a:r>
              <a:r>
                <a:rPr lang="en-US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6873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686800" cy="838200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sz="4200" dirty="0" smtClean="0">
                <a:latin typeface="Centaur" panose="02030504050205020304" pitchFamily="18" charset="0"/>
              </a:rPr>
              <a:t>Birds and ALAN: Bird Migration</a:t>
            </a:r>
            <a:endParaRPr lang="en-US" sz="4200" dirty="0">
              <a:latin typeface="Centaur" panose="02030504050205020304" pitchFamily="18" charset="0"/>
            </a:endParaRP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2133600"/>
            <a:ext cx="879399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9451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28600" y="838200"/>
            <a:ext cx="8686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2800" dirty="0" smtClean="0">
                <a:latin typeface="Centaur" pitchFamily="18" charset="0"/>
              </a:rPr>
              <a:t>Twice each year, billions of birds fly between wintering and breeding grounds, facing innumerable threats along the way. </a:t>
            </a:r>
          </a:p>
        </p:txBody>
      </p:sp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133355"/>
            <a:ext cx="1295400" cy="172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14400" y="274638"/>
            <a:ext cx="69342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ALAN And Bird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 Migration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  <p:pic>
        <p:nvPicPr>
          <p:cNvPr id="43010" name="Picture 2" descr="https://www.allaboutbirds.org/news/wp-content/uploads/2016/01/la-sorte-map-118-spp-64-725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2975" y="1828800"/>
            <a:ext cx="4848225" cy="4848225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 rot="16200000">
            <a:off x="-1685836" y="4202667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2686050" algn="l"/>
              </a:tabLst>
            </a:pPr>
            <a:r>
              <a:rPr lang="en-US" sz="1400" i="1" dirty="0" smtClean="0">
                <a:latin typeface="Centaur" pitchFamily="18" charset="0"/>
                <a:hlinkClick r:id="rId5"/>
              </a:rPr>
              <a:t>https://www.allaboutbirds.org/news/mesmerizing-migration-watch-118-bird-species-migrate-across-a-map-of-the-western-hemisphere/</a:t>
            </a:r>
            <a:r>
              <a:rPr lang="en-US" sz="1400" i="1" dirty="0" smtClean="0">
                <a:latin typeface="Centaur" pitchFamily="18" charset="0"/>
              </a:rPr>
              <a:t> </a:t>
            </a:r>
            <a:endParaRPr lang="en-US" sz="1400" i="1" dirty="0">
              <a:latin typeface="Centaur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81600" y="3352800"/>
            <a:ext cx="3581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entaur" pitchFamily="18" charset="0"/>
              </a:rPr>
              <a:t>“Live” bird migration maps!</a:t>
            </a:r>
          </a:p>
          <a:p>
            <a:endParaRPr lang="en-US" sz="1600" dirty="0" smtClean="0">
              <a:latin typeface="Centaur" pitchFamily="18" charset="0"/>
            </a:endParaRPr>
          </a:p>
          <a:p>
            <a:r>
              <a:rPr lang="en-US" sz="1600" i="1" dirty="0" smtClean="0">
                <a:latin typeface="Centaur" pitchFamily="18" charset="0"/>
                <a:hlinkClick r:id="rId6"/>
              </a:rPr>
              <a:t>https://birdcast.info/migration-tools/live-migration-maps/</a:t>
            </a:r>
            <a:r>
              <a:rPr lang="en-US" sz="1600" i="1" dirty="0" smtClean="0">
                <a:latin typeface="Centaur" pitchFamily="18" charset="0"/>
              </a:rPr>
              <a:t> </a:t>
            </a:r>
            <a:endParaRPr lang="en-US" sz="1600" i="1" dirty="0">
              <a:latin typeface="Centaur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42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47661" y="4569823"/>
            <a:ext cx="8915400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20650" algn="ctr">
              <a:buSzPct val="135000"/>
            </a:pPr>
            <a:r>
              <a:rPr lang="en-US" sz="2600" dirty="0" smtClean="0">
                <a:latin typeface="Centaur" panose="02030504050205020304" pitchFamily="18" charset="0"/>
              </a:rPr>
              <a:t>Seasonal </a:t>
            </a:r>
            <a:r>
              <a:rPr lang="en-US" sz="2600" dirty="0">
                <a:latin typeface="Centaur" pitchFamily="18" charset="0"/>
              </a:rPr>
              <a:t>(a) magnitude and (b) relative rankings of the 125 largest urban areas in the continental US. Point color shaded by the mean light radiance and sizes (in [b]) are scaled by the square root of urban area</a:t>
            </a:r>
            <a:r>
              <a:rPr lang="en-US" sz="2600" dirty="0" smtClean="0">
                <a:latin typeface="Centaur" pitchFamily="18" charset="0"/>
              </a:rPr>
              <a:t>.</a:t>
            </a:r>
            <a:br>
              <a:rPr lang="en-US" sz="2600" dirty="0" smtClean="0">
                <a:latin typeface="Centaur" pitchFamily="18" charset="0"/>
              </a:rPr>
            </a:br>
            <a:r>
              <a:rPr lang="en-US" sz="2600" dirty="0" smtClean="0">
                <a:latin typeface="Centaur" pitchFamily="18" charset="0"/>
              </a:rPr>
              <a:t/>
            </a:r>
            <a:br>
              <a:rPr lang="en-US" sz="2600" dirty="0" smtClean="0">
                <a:latin typeface="Centaur" pitchFamily="18" charset="0"/>
              </a:rPr>
            </a:br>
            <a:r>
              <a:rPr lang="en-US" sz="2600" dirty="0" smtClean="0">
                <a:latin typeface="Centaur" pitchFamily="18" charset="0"/>
              </a:rPr>
              <a:t>Inset </a:t>
            </a:r>
            <a:r>
              <a:rPr lang="en-US" sz="2600" dirty="0">
                <a:latin typeface="Centaur" panose="02030504050205020304" pitchFamily="18" charset="0"/>
              </a:rPr>
              <a:t>in (b) depicts the top 15 (</a:t>
            </a:r>
            <a:r>
              <a:rPr lang="en-US" sz="2600" b="1" dirty="0">
                <a:solidFill>
                  <a:srgbClr val="7030A0"/>
                </a:solidFill>
                <a:latin typeface="Centaur" panose="02030504050205020304" pitchFamily="18" charset="0"/>
              </a:rPr>
              <a:t>spring</a:t>
            </a:r>
            <a:r>
              <a:rPr lang="en-US" sz="2600" dirty="0">
                <a:latin typeface="Centaur" panose="02030504050205020304" pitchFamily="18" charset="0"/>
              </a:rPr>
              <a:t> or </a:t>
            </a:r>
            <a:r>
              <a:rPr lang="en-US" sz="2600" b="1" dirty="0">
                <a:solidFill>
                  <a:srgbClr val="00B050"/>
                </a:solidFill>
                <a:latin typeface="Centaur" panose="02030504050205020304" pitchFamily="18" charset="0"/>
              </a:rPr>
              <a:t>fall</a:t>
            </a:r>
            <a:r>
              <a:rPr lang="en-US" sz="2600" dirty="0">
                <a:latin typeface="Centaur" panose="02030504050205020304" pitchFamily="18" charset="0"/>
              </a:rPr>
              <a:t>) </a:t>
            </a:r>
            <a:r>
              <a:rPr lang="en-US" sz="2600" dirty="0" smtClean="0">
                <a:latin typeface="Centaur" panose="02030504050205020304" pitchFamily="18" charset="0"/>
              </a:rPr>
              <a:t>rankings</a:t>
            </a:r>
          </a:p>
        </p:txBody>
      </p:sp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14400" y="274638"/>
            <a:ext cx="6934200" cy="639762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ALAN And Bird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 Migration (</a:t>
            </a:r>
            <a:r>
              <a:rPr lang="en-US" sz="3200" dirty="0"/>
              <a:t>Horton et al., </a:t>
            </a:r>
            <a:r>
              <a:rPr lang="en-US" sz="3200" dirty="0" smtClean="0"/>
              <a:t>2019)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702138"/>
            <a:ext cx="8610600" cy="386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79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7316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BLUE LIGHT = DAYTIME</a:t>
            </a:r>
            <a:endParaRPr lang="en-US" sz="3600" b="1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362436"/>
            <a:ext cx="8534400" cy="5495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4625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15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Birds at Night (Horton et al., 2019)</a:t>
            </a:r>
            <a:endParaRPr lang="en-US" sz="3200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52400" y="960438"/>
            <a:ext cx="8763000" cy="559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lvl="0" indent="-514350">
              <a:buFont typeface="+mj-lt"/>
              <a:buAutoNum type="arabicPeriod"/>
              <a:defRPr/>
            </a:pPr>
            <a:r>
              <a:rPr lang="en-US" sz="2600" dirty="0">
                <a:solidFill>
                  <a:prstClr val="black"/>
                </a:solidFill>
                <a:latin typeface="Centaur" panose="02030504050205020304" pitchFamily="18" charset="0"/>
              </a:rPr>
              <a:t>Of the nearly </a:t>
            </a:r>
            <a:r>
              <a:rPr lang="en-US" sz="2600" u="sng" dirty="0">
                <a:solidFill>
                  <a:prstClr val="black"/>
                </a:solidFill>
                <a:latin typeface="Centaur" panose="02030504050205020304" pitchFamily="18" charset="0"/>
              </a:rPr>
              <a:t>630 terrestrial species of birds </a:t>
            </a:r>
            <a:r>
              <a:rPr lang="en-US" sz="2600" dirty="0">
                <a:solidFill>
                  <a:prstClr val="black"/>
                </a:solidFill>
                <a:latin typeface="Centaur" panose="02030504050205020304" pitchFamily="18" charset="0"/>
              </a:rPr>
              <a:t>regularly occurring in North America, approximately </a:t>
            </a:r>
            <a:r>
              <a:rPr lang="en-US" sz="2600" b="1" dirty="0">
                <a:solidFill>
                  <a:srgbClr val="FF0000"/>
                </a:solidFill>
                <a:latin typeface="Centaur" panose="02030504050205020304" pitchFamily="18" charset="0"/>
              </a:rPr>
              <a:t>70% </a:t>
            </a:r>
            <a:r>
              <a:rPr lang="en-US" sz="2600" dirty="0">
                <a:solidFill>
                  <a:prstClr val="black"/>
                </a:solidFill>
                <a:latin typeface="Centaur" panose="02030504050205020304" pitchFamily="18" charset="0"/>
              </a:rPr>
              <a:t>are considered </a:t>
            </a:r>
            <a:r>
              <a:rPr lang="en-US" sz="2600" u="sng" dirty="0">
                <a:solidFill>
                  <a:prstClr val="black"/>
                </a:solidFill>
                <a:latin typeface="Centaur" panose="02030504050205020304" pitchFamily="18" charset="0"/>
              </a:rPr>
              <a:t>migratory</a:t>
            </a:r>
            <a:r>
              <a:rPr lang="en-US" sz="2600" dirty="0">
                <a:solidFill>
                  <a:prstClr val="black"/>
                </a:solidFill>
                <a:latin typeface="Centaur" panose="02030504050205020304" pitchFamily="18" charset="0"/>
              </a:rPr>
              <a:t>, and of these more than </a:t>
            </a:r>
            <a:r>
              <a:rPr lang="en-US" sz="2600" b="1" dirty="0">
                <a:solidFill>
                  <a:srgbClr val="FF0000"/>
                </a:solidFill>
                <a:latin typeface="Centaur" panose="02030504050205020304" pitchFamily="18" charset="0"/>
              </a:rPr>
              <a:t>80%</a:t>
            </a:r>
            <a:r>
              <a:rPr lang="en-US" sz="2600" dirty="0">
                <a:solidFill>
                  <a:prstClr val="black"/>
                </a:solidFill>
                <a:latin typeface="Centaur" panose="02030504050205020304" pitchFamily="18" charset="0"/>
              </a:rPr>
              <a:t> </a:t>
            </a:r>
            <a:r>
              <a:rPr lang="en-US" sz="2600" u="sng" dirty="0">
                <a:solidFill>
                  <a:prstClr val="black"/>
                </a:solidFill>
                <a:latin typeface="Centaur" panose="02030504050205020304" pitchFamily="18" charset="0"/>
              </a:rPr>
              <a:t>migrate at </a:t>
            </a:r>
            <a:r>
              <a:rPr lang="en-US" sz="2600" u="sng" dirty="0" smtClean="0">
                <a:solidFill>
                  <a:prstClr val="black"/>
                </a:solidFill>
                <a:latin typeface="Centaur" panose="02030504050205020304" pitchFamily="18" charset="0"/>
              </a:rPr>
              <a:t>night</a:t>
            </a:r>
            <a:r>
              <a:rPr lang="en-US" sz="2600" dirty="0" smtClean="0">
                <a:solidFill>
                  <a:prstClr val="black"/>
                </a:solidFill>
                <a:latin typeface="Centaur" panose="02030504050205020304" pitchFamily="18" charset="0"/>
              </a:rPr>
              <a:t>.</a:t>
            </a:r>
          </a:p>
          <a:p>
            <a:pPr marL="514350" lvl="0" indent="-514350">
              <a:buFont typeface="+mj-lt"/>
              <a:buAutoNum type="arabicPeriod"/>
              <a:defRPr/>
            </a:pPr>
            <a:r>
              <a:rPr lang="en-US" sz="2600" dirty="0">
                <a:solidFill>
                  <a:prstClr val="black"/>
                </a:solidFill>
                <a:latin typeface="Centaur" panose="02030504050205020304" pitchFamily="18" charset="0"/>
              </a:rPr>
              <a:t>Trillions of flying organisms (</a:t>
            </a:r>
            <a:r>
              <a:rPr lang="en-US" sz="2600" dirty="0" err="1">
                <a:solidFill>
                  <a:prstClr val="black"/>
                </a:solidFill>
                <a:latin typeface="Centaur" panose="02030504050205020304" pitchFamily="18" charset="0"/>
              </a:rPr>
              <a:t>eg</a:t>
            </a:r>
            <a:r>
              <a:rPr lang="en-US" sz="2600" dirty="0">
                <a:solidFill>
                  <a:prstClr val="black"/>
                </a:solidFill>
                <a:latin typeface="Centaur" panose="02030504050205020304" pitchFamily="18" charset="0"/>
              </a:rPr>
              <a:t> birds, bats, insects) occupy the airspace within the troposphere during different periods of their annual </a:t>
            </a:r>
            <a:r>
              <a:rPr lang="en-US" sz="2600" dirty="0" smtClean="0">
                <a:solidFill>
                  <a:prstClr val="black"/>
                </a:solidFill>
                <a:latin typeface="Centaur" panose="02030504050205020304" pitchFamily="18" charset="0"/>
              </a:rPr>
              <a:t>cycles.</a:t>
            </a:r>
          </a:p>
          <a:p>
            <a:pPr marL="514350" lvl="0" indent="-514350">
              <a:buFont typeface="+mj-lt"/>
              <a:buAutoNum type="arabicPeriod"/>
              <a:defRPr/>
            </a:pPr>
            <a:r>
              <a:rPr lang="en-US" sz="2600" dirty="0">
                <a:solidFill>
                  <a:prstClr val="black"/>
                </a:solidFill>
                <a:latin typeface="Centaur" panose="02030504050205020304" pitchFamily="18" charset="0"/>
              </a:rPr>
              <a:t>The recent recognition of </a:t>
            </a:r>
            <a:r>
              <a:rPr lang="en-US" sz="2600" b="1" u="sng" dirty="0">
                <a:solidFill>
                  <a:prstClr val="black"/>
                </a:solidFill>
                <a:latin typeface="Centaur" panose="02030504050205020304" pitchFamily="18" charset="0"/>
              </a:rPr>
              <a:t>airspace as vital habitat </a:t>
            </a:r>
            <a:r>
              <a:rPr lang="en-US" sz="2600" dirty="0">
                <a:solidFill>
                  <a:prstClr val="black"/>
                </a:solidFill>
                <a:latin typeface="Centaur" panose="02030504050205020304" pitchFamily="18" charset="0"/>
              </a:rPr>
              <a:t>– one that is subject to increasing modification by humans – highlights the fundamental need to understand how organisms cope with such </a:t>
            </a:r>
            <a:r>
              <a:rPr lang="en-US" sz="2600" dirty="0" smtClean="0">
                <a:solidFill>
                  <a:prstClr val="black"/>
                </a:solidFill>
                <a:latin typeface="Centaur" panose="02030504050205020304" pitchFamily="18" charset="0"/>
              </a:rPr>
              <a:t>alterations.</a:t>
            </a:r>
          </a:p>
          <a:p>
            <a:pPr marL="514350" lvl="0" indent="-514350">
              <a:buFont typeface="+mj-lt"/>
              <a:buAutoNum type="arabicPeriod"/>
              <a:defRPr/>
            </a:pPr>
            <a:r>
              <a:rPr lang="en-US" sz="2600" b="1" dirty="0">
                <a:latin typeface="Centaur" panose="02030504050205020304" pitchFamily="18" charset="0"/>
              </a:rPr>
              <a:t>Positive </a:t>
            </a:r>
            <a:r>
              <a:rPr lang="en-US" sz="2600" b="1" dirty="0" err="1">
                <a:latin typeface="Centaur" panose="02030504050205020304" pitchFamily="18" charset="0"/>
              </a:rPr>
              <a:t>phototaxis</a:t>
            </a:r>
            <a:r>
              <a:rPr lang="en-US" sz="2600" b="1" dirty="0">
                <a:latin typeface="Centaur" panose="02030504050205020304" pitchFamily="18" charset="0"/>
              </a:rPr>
              <a:t> </a:t>
            </a:r>
            <a:r>
              <a:rPr lang="en-US" sz="2600" dirty="0">
                <a:solidFill>
                  <a:prstClr val="black"/>
                </a:solidFill>
                <a:latin typeface="Centaur" panose="02030504050205020304" pitchFamily="18" charset="0"/>
              </a:rPr>
              <a:t>is of particular concern for the </a:t>
            </a:r>
            <a:r>
              <a:rPr lang="en-US" sz="2600" dirty="0" smtClean="0">
                <a:solidFill>
                  <a:prstClr val="black"/>
                </a:solidFill>
                <a:latin typeface="Centaur" panose="02030504050205020304" pitchFamily="18" charset="0"/>
              </a:rPr>
              <a:t>conservation </a:t>
            </a:r>
            <a:r>
              <a:rPr lang="en-US" sz="2600" dirty="0">
                <a:solidFill>
                  <a:prstClr val="black"/>
                </a:solidFill>
                <a:latin typeface="Centaur" panose="02030504050205020304" pitchFamily="18" charset="0"/>
              </a:rPr>
              <a:t>of migrating birds. Bright lighting in cities can </a:t>
            </a:r>
            <a:r>
              <a:rPr lang="en-US" sz="2600" dirty="0" smtClean="0">
                <a:solidFill>
                  <a:prstClr val="black"/>
                </a:solidFill>
                <a:latin typeface="Centaur" panose="02030504050205020304" pitchFamily="18" charset="0"/>
              </a:rPr>
              <a:t>become </a:t>
            </a:r>
            <a:r>
              <a:rPr lang="en-US" sz="2600" dirty="0">
                <a:solidFill>
                  <a:prstClr val="black"/>
                </a:solidFill>
                <a:latin typeface="Centaur" panose="02030504050205020304" pitchFamily="18" charset="0"/>
              </a:rPr>
              <a:t>a </a:t>
            </a:r>
            <a:r>
              <a:rPr lang="en-US" sz="2600" u="sng" dirty="0">
                <a:solidFill>
                  <a:prstClr val="black"/>
                </a:solidFill>
                <a:latin typeface="Centaur" panose="02030504050205020304" pitchFamily="18" charset="0"/>
              </a:rPr>
              <a:t>beacon to some species</a:t>
            </a:r>
            <a:r>
              <a:rPr lang="en-US" sz="2600" dirty="0">
                <a:solidFill>
                  <a:prstClr val="black"/>
                </a:solidFill>
                <a:latin typeface="Centaur" panose="02030504050205020304" pitchFamily="18" charset="0"/>
              </a:rPr>
              <a:t>, drawing them away from their migratory </a:t>
            </a:r>
            <a:r>
              <a:rPr lang="en-US" sz="2600" dirty="0" smtClean="0">
                <a:solidFill>
                  <a:prstClr val="black"/>
                </a:solidFill>
                <a:latin typeface="Centaur" panose="02030504050205020304" pitchFamily="18" charset="0"/>
              </a:rPr>
              <a:t>routes.</a:t>
            </a: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aur" panose="020305040502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0832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28600" y="838200"/>
            <a:ext cx="86868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3000" u="sng" dirty="0" smtClean="0">
                <a:latin typeface="Centaur" pitchFamily="18" charset="0"/>
              </a:rPr>
              <a:t>Why do land birds migrate at night? </a:t>
            </a:r>
            <a:r>
              <a:rPr lang="en-US" sz="3000" dirty="0" smtClean="0">
                <a:latin typeface="Centaur" pitchFamily="18" charset="0"/>
              </a:rPr>
              <a:t/>
            </a:r>
            <a:br>
              <a:rPr lang="en-US" sz="3000" dirty="0" smtClean="0">
                <a:latin typeface="Centaur" pitchFamily="18" charset="0"/>
              </a:rPr>
            </a:br>
            <a:endParaRPr lang="en-US" sz="3000" dirty="0" smtClean="0">
              <a:latin typeface="Centaur" pitchFamily="18" charset="0"/>
            </a:endParaRPr>
          </a:p>
          <a:p>
            <a:pPr marL="1035050" lvl="1" indent="-457200">
              <a:buSzPct val="135000"/>
              <a:buFont typeface="Arial" pitchFamily="34" charset="0"/>
              <a:buChar char="•"/>
            </a:pPr>
            <a:r>
              <a:rPr lang="en-US" sz="3000" dirty="0" smtClean="0">
                <a:latin typeface="Centaur" pitchFamily="18" charset="0"/>
              </a:rPr>
              <a:t>Birds’ instinct to migrate is largely influenced by sudden shifts in temperature, available daylight (photo period), </a:t>
            </a:r>
            <a:r>
              <a:rPr lang="en-US" sz="3000" b="1" dirty="0" smtClean="0">
                <a:solidFill>
                  <a:srgbClr val="FF0000"/>
                </a:solidFill>
                <a:latin typeface="Centaur" pitchFamily="18" charset="0"/>
              </a:rPr>
              <a:t>moon phases </a:t>
            </a:r>
            <a:r>
              <a:rPr lang="en-US" sz="3000" dirty="0" smtClean="0">
                <a:latin typeface="Centaur" pitchFamily="18" charset="0"/>
              </a:rPr>
              <a:t>and light tail winds. </a:t>
            </a:r>
          </a:p>
          <a:p>
            <a:pPr marL="1035050" lvl="1" indent="-457200">
              <a:buSzPct val="135000"/>
              <a:buFont typeface="Arial" pitchFamily="34" charset="0"/>
              <a:buChar char="•"/>
            </a:pPr>
            <a:r>
              <a:rPr lang="en-US" sz="3000" dirty="0" smtClean="0">
                <a:latin typeface="Centaur" pitchFamily="18" charset="0"/>
              </a:rPr>
              <a:t>The evaluation of land bird migration has determined that flying conditions for long-distance travel are </a:t>
            </a:r>
            <a:r>
              <a:rPr lang="en-US" sz="3000" u="sng" dirty="0" smtClean="0">
                <a:latin typeface="Centaur" pitchFamily="18" charset="0"/>
              </a:rPr>
              <a:t>most favorable under the cover of darkness</a:t>
            </a:r>
            <a:r>
              <a:rPr lang="en-US" sz="3000" dirty="0" smtClean="0">
                <a:latin typeface="Centaur" pitchFamily="18" charset="0"/>
              </a:rPr>
              <a:t>. </a:t>
            </a:r>
          </a:p>
          <a:p>
            <a:pPr marL="1035050" lvl="1" indent="-457200">
              <a:buSzPct val="135000"/>
              <a:buFont typeface="Arial" pitchFamily="34" charset="0"/>
              <a:buChar char="•"/>
            </a:pPr>
            <a:r>
              <a:rPr lang="en-US" sz="3000" dirty="0" smtClean="0">
                <a:latin typeface="Centaur" pitchFamily="18" charset="0"/>
              </a:rPr>
              <a:t>These favorable conditions include less potential for predation, cooler temperatures to help maintain body temperature and less inclement weather.</a:t>
            </a:r>
            <a:br>
              <a:rPr lang="en-US" sz="3000" dirty="0" smtClean="0">
                <a:latin typeface="Centaur" pitchFamily="18" charset="0"/>
              </a:rPr>
            </a:br>
            <a:endParaRPr lang="en-US" sz="3000" dirty="0" smtClean="0">
              <a:latin typeface="Centaur" pitchFamily="18" charset="0"/>
            </a:endParaRPr>
          </a:p>
        </p:txBody>
      </p:sp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540" y="5410200"/>
            <a:ext cx="1087459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14400" y="274638"/>
            <a:ext cx="69342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ALAN And Bird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 Migration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5026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86600" cy="715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Birds at Night (Horton et al., 2019)</a:t>
            </a:r>
            <a:endParaRPr lang="en-US" sz="3200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52400" y="914400"/>
            <a:ext cx="8763000" cy="5638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lvl="0" indent="-514350">
              <a:buFont typeface="+mj-lt"/>
              <a:buAutoNum type="arabicPeriod" startAt="5"/>
              <a:defRPr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aur" panose="02030504050205020304" pitchFamily="18" charset="0"/>
              </a:rPr>
              <a:t>FLAP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aur" panose="02030504050205020304" pitchFamily="18" charset="0"/>
              </a:rPr>
              <a:t> estimates that in Canada, approximately </a:t>
            </a: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aur" panose="02030504050205020304" pitchFamily="18" charset="0"/>
              </a:rPr>
              <a:t>25 million birds</a:t>
            </a: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aur" panose="02030504050205020304" pitchFamily="18" charset="0"/>
              </a:rPr>
              <a:t> die due to bird</a:t>
            </a:r>
            <a:r>
              <a:rPr kumimoji="0" lang="en-US" sz="2800" b="1" i="0" u="sng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aur" panose="02030504050205020304" pitchFamily="18" charset="0"/>
              </a:rPr>
              <a:t> collisions with buildings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aur" panose="02030504050205020304" pitchFamily="18" charset="0"/>
              </a:rPr>
              <a:t>.</a:t>
            </a:r>
          </a:p>
          <a:p>
            <a:pPr marL="514350" indent="-514350">
              <a:buFont typeface="+mj-lt"/>
              <a:buAutoNum type="arabicPeriod" startAt="5"/>
              <a:defRPr/>
            </a:pPr>
            <a:r>
              <a:rPr lang="en-US" sz="2800" dirty="0">
                <a:solidFill>
                  <a:prstClr val="black"/>
                </a:solidFill>
                <a:latin typeface="Centaur" panose="02030504050205020304" pitchFamily="18" charset="0"/>
              </a:rPr>
              <a:t>The </a:t>
            </a:r>
            <a:r>
              <a:rPr lang="en-US" sz="2800" i="1" dirty="0">
                <a:solidFill>
                  <a:prstClr val="black"/>
                </a:solidFill>
                <a:latin typeface="Centaur" panose="02030504050205020304" pitchFamily="18" charset="0"/>
              </a:rPr>
              <a:t>Smithsonian</a:t>
            </a:r>
            <a:r>
              <a:rPr lang="en-US" sz="2800" dirty="0">
                <a:solidFill>
                  <a:prstClr val="black"/>
                </a:solidFill>
                <a:latin typeface="Centaur" panose="02030504050205020304" pitchFamily="18" charset="0"/>
              </a:rPr>
              <a:t> reported that collisions likely kill </a:t>
            </a:r>
            <a:r>
              <a:rPr lang="en-US" sz="2800" b="1" dirty="0">
                <a:solidFill>
                  <a:srgbClr val="FF0000"/>
                </a:solidFill>
                <a:latin typeface="Centaur" panose="02030504050205020304" pitchFamily="18" charset="0"/>
              </a:rPr>
              <a:t>between 365 million and 1 billion birds annually </a:t>
            </a:r>
            <a:r>
              <a:rPr lang="en-US" sz="2800" dirty="0">
                <a:solidFill>
                  <a:prstClr val="black"/>
                </a:solidFill>
                <a:latin typeface="Centaur" panose="02030504050205020304" pitchFamily="18" charset="0"/>
              </a:rPr>
              <a:t>in the United States, with a </a:t>
            </a:r>
            <a:r>
              <a:rPr lang="en-US" sz="2800" b="1" u="sng" dirty="0">
                <a:solidFill>
                  <a:prstClr val="black"/>
                </a:solidFill>
                <a:latin typeface="Centaur" panose="02030504050205020304" pitchFamily="18" charset="0"/>
              </a:rPr>
              <a:t>median estimate of 599 million</a:t>
            </a:r>
            <a:r>
              <a:rPr lang="en-US" sz="2800" dirty="0" smtClean="0">
                <a:solidFill>
                  <a:prstClr val="black"/>
                </a:solidFill>
                <a:latin typeface="Centaur" panose="02030504050205020304" pitchFamily="18" charset="0"/>
              </a:rPr>
              <a:t>.</a:t>
            </a:r>
          </a:p>
          <a:p>
            <a:pPr marL="857250" lvl="1" indent="-457200">
              <a:buAutoNum type="alphaLcParenR"/>
              <a:defRPr/>
            </a:pPr>
            <a:r>
              <a:rPr lang="en-US" b="1" dirty="0" smtClean="0">
                <a:solidFill>
                  <a:prstClr val="black"/>
                </a:solidFill>
                <a:latin typeface="Centaur" panose="02030504050205020304" pitchFamily="18" charset="0"/>
              </a:rPr>
              <a:t>Homes</a:t>
            </a:r>
            <a: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Centaur" panose="02030504050205020304" pitchFamily="18" charset="0"/>
              </a:rPr>
              <a:t>and other buildings one to three stories tall accounted for 44 percent of all bird fatalities, about </a:t>
            </a:r>
            <a:r>
              <a:rPr lang="en-US" b="1" u="sng" dirty="0">
                <a:solidFill>
                  <a:prstClr val="black"/>
                </a:solidFill>
                <a:latin typeface="Centaur" panose="02030504050205020304" pitchFamily="18" charset="0"/>
              </a:rPr>
              <a:t>253 million bird deaths</a:t>
            </a:r>
            <a:r>
              <a:rPr lang="en-US" dirty="0">
                <a:solidFill>
                  <a:prstClr val="black"/>
                </a:solidFill>
                <a:latin typeface="Centaur" panose="02030504050205020304" pitchFamily="18" charset="0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  <a:t>annually</a:t>
            </a:r>
          </a:p>
          <a:p>
            <a:pPr marL="857250" lvl="1" indent="-457200">
              <a:buAutoNum type="alphaLcParenR"/>
              <a:defRPr/>
            </a:pPr>
            <a:r>
              <a:rPr lang="en-US" dirty="0">
                <a:solidFill>
                  <a:prstClr val="black"/>
                </a:solidFill>
                <a:latin typeface="Centaur" panose="02030504050205020304" pitchFamily="18" charset="0"/>
              </a:rPr>
              <a:t>Larger, low-rise buildings four to 11 stories high caused 339 million </a:t>
            </a:r>
            <a: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  <a:t>deaths</a:t>
            </a:r>
          </a:p>
          <a:p>
            <a:pPr marL="857250" lvl="1" indent="-457200">
              <a:buAutoNum type="alphaLcParenR"/>
              <a:defRPr/>
            </a:pPr>
            <a:r>
              <a:rPr lang="en-US" dirty="0">
                <a:solidFill>
                  <a:prstClr val="black"/>
                </a:solidFill>
                <a:latin typeface="Centaur" panose="02030504050205020304" pitchFamily="18" charset="0"/>
              </a:rPr>
              <a:t>And high-rise buildings, 11 floors and higher, kill 508,000 total birds annually.</a:t>
            </a:r>
          </a:p>
          <a:p>
            <a:pPr marL="514350" lvl="0" indent="-514350">
              <a:buFont typeface="+mj-lt"/>
              <a:buAutoNum type="arabicPeriod" startAt="5"/>
              <a:defRPr/>
            </a:pP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aur" panose="020305040502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86400" y="6047801"/>
            <a:ext cx="24520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i="1" dirty="0">
                <a:latin typeface="Centaur" panose="02030504050205020304" pitchFamily="18" charset="0"/>
                <a:hlinkClick r:id="rId3"/>
              </a:rPr>
              <a:t>https://flap.org</a:t>
            </a:r>
            <a:r>
              <a:rPr lang="en-US" sz="2200" i="1" dirty="0" smtClean="0">
                <a:latin typeface="Centaur" panose="02030504050205020304" pitchFamily="18" charset="0"/>
                <a:hlinkClick r:id="rId3"/>
              </a:rPr>
              <a:t>/</a:t>
            </a:r>
            <a:r>
              <a:rPr lang="en-US" sz="2200" i="1" dirty="0" smtClean="0">
                <a:latin typeface="Centaur" panose="02030504050205020304" pitchFamily="18" charset="0"/>
              </a:rPr>
              <a:t> </a:t>
            </a:r>
          </a:p>
          <a:p>
            <a:r>
              <a:rPr lang="en-US" sz="2200" i="1" dirty="0">
                <a:latin typeface="Centaur" panose="02030504050205020304" pitchFamily="18" charset="0"/>
                <a:hlinkClick r:id="rId4"/>
              </a:rPr>
              <a:t>https://abcbirds.org</a:t>
            </a:r>
            <a:r>
              <a:rPr lang="en-US" sz="2200" i="1" dirty="0" smtClean="0">
                <a:latin typeface="Centaur" panose="02030504050205020304" pitchFamily="18" charset="0"/>
                <a:hlinkClick r:id="rId4"/>
              </a:rPr>
              <a:t>/</a:t>
            </a:r>
            <a:endParaRPr lang="en-US" sz="2200" i="1" dirty="0">
              <a:latin typeface="Centaur" panose="020305040502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65320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077200" cy="715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Birds at </a:t>
            </a:r>
            <a:r>
              <a:rPr lang="en-US" sz="3200" dirty="0"/>
              <a:t>Night (Cabrera-Cruz </a:t>
            </a:r>
            <a:r>
              <a:rPr lang="en-US" sz="3200" dirty="0" smtClean="0"/>
              <a:t>et al., 2018)</a:t>
            </a:r>
            <a:endParaRPr lang="en-US" sz="3200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143000"/>
            <a:ext cx="5363323" cy="18385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400" y="3182045"/>
            <a:ext cx="8763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Centaur" panose="02030504050205020304" pitchFamily="18" charset="0"/>
              </a:rPr>
              <a:t>“Our </a:t>
            </a:r>
            <a:r>
              <a:rPr lang="en-US" sz="3200" dirty="0">
                <a:latin typeface="Centaur" panose="02030504050205020304" pitchFamily="18" charset="0"/>
              </a:rPr>
              <a:t>results suggest that migratory birds may be subject to the </a:t>
            </a:r>
            <a:r>
              <a:rPr lang="en-US" sz="3200" dirty="0" smtClean="0">
                <a:latin typeface="Centaur" panose="02030504050205020304" pitchFamily="18" charset="0"/>
              </a:rPr>
              <a:t>effects </a:t>
            </a:r>
            <a:r>
              <a:rPr lang="en-US" sz="3200" dirty="0">
                <a:latin typeface="Centaur" panose="02030504050205020304" pitchFamily="18" charset="0"/>
              </a:rPr>
              <a:t>of light pollution </a:t>
            </a:r>
            <a:r>
              <a:rPr lang="en-US" sz="3200" dirty="0">
                <a:solidFill>
                  <a:srgbClr val="FF0000"/>
                </a:solidFill>
                <a:latin typeface="Centaur" panose="02030504050205020304" pitchFamily="18" charset="0"/>
              </a:rPr>
              <a:t>particularly during migration</a:t>
            </a:r>
            <a:r>
              <a:rPr lang="en-US" sz="3200" dirty="0">
                <a:latin typeface="Centaur" panose="02030504050205020304" pitchFamily="18" charset="0"/>
              </a:rPr>
              <a:t>, the most critical stage in their annual cycle. We hope these results </a:t>
            </a:r>
            <a:r>
              <a:rPr lang="en-US" sz="3200" dirty="0">
                <a:solidFill>
                  <a:srgbClr val="FF0000"/>
                </a:solidFill>
                <a:latin typeface="Centaur" panose="02030504050205020304" pitchFamily="18" charset="0"/>
              </a:rPr>
              <a:t>will spur further research</a:t>
            </a:r>
            <a:r>
              <a:rPr lang="en-US" sz="3200" dirty="0">
                <a:latin typeface="Centaur" panose="02030504050205020304" pitchFamily="18" charset="0"/>
              </a:rPr>
              <a:t> on how light pollution </a:t>
            </a:r>
            <a:r>
              <a:rPr lang="en-US" sz="3200" dirty="0" smtClean="0">
                <a:latin typeface="Centaur" panose="02030504050205020304" pitchFamily="18" charset="0"/>
              </a:rPr>
              <a:t>affects </a:t>
            </a:r>
            <a:r>
              <a:rPr lang="en-US" sz="3200" dirty="0">
                <a:latin typeface="Centaur" panose="02030504050205020304" pitchFamily="18" charset="0"/>
              </a:rPr>
              <a:t>not only migrating birds, but also other highly mobile animals throughout their annual cycle</a:t>
            </a:r>
            <a:r>
              <a:rPr lang="en-US" sz="3200" dirty="0" smtClean="0">
                <a:latin typeface="Centaur" panose="02030504050205020304" pitchFamily="18" charset="0"/>
              </a:rPr>
              <a:t>.”</a:t>
            </a:r>
            <a:endParaRPr lang="en-US" sz="3200" dirty="0">
              <a:latin typeface="Centaur" panose="020305040502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62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14400" y="274638"/>
            <a:ext cx="7010400" cy="6397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ALAN And Bird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 Migration</a:t>
            </a:r>
            <a:b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</a:b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Example: 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9/11 Tribute in Light 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site.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133600" y="2590800"/>
            <a:ext cx="6934200" cy="4191000"/>
            <a:chOff x="304800" y="838200"/>
            <a:chExt cx="8610600" cy="5305437"/>
          </a:xfrm>
        </p:grpSpPr>
        <p:pic>
          <p:nvPicPr>
            <p:cNvPr id="46082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85800" y="838200"/>
              <a:ext cx="7721600" cy="4718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6083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04800" y="5791200"/>
              <a:ext cx="8610600" cy="352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1439335"/>
            <a:ext cx="6477000" cy="1075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6846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435172" y="152400"/>
            <a:ext cx="6261027" cy="2057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ALAN And Birds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latin typeface="Centaur" panose="02030504050205020304" pitchFamily="18" charset="0"/>
                <a:ea typeface="+mj-ea"/>
                <a:cs typeface="+mj-cs"/>
              </a:rPr>
              <a:t>Birds trapped in light domes near Big Bend National Park (left) and Kirksville, Missouri (right)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531" y="2286000"/>
            <a:ext cx="9131808" cy="4088077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6496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85800" y="152400"/>
            <a:ext cx="7696200" cy="2057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ALAN And Birds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latin typeface="Centaur" panose="02030504050205020304" pitchFamily="18" charset="0"/>
                <a:ea typeface="+mj-ea"/>
                <a:cs typeface="+mj-cs"/>
              </a:rPr>
              <a:t>Birds belly’s are lit up by upward pointing light (and also due to reflection off the snow). These birds should be “invisible” at night, but are not.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2438400"/>
            <a:ext cx="7543800" cy="4265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 rot="16200000">
            <a:off x="-1793556" y="4187278"/>
            <a:ext cx="457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i="1" dirty="0" smtClean="0">
                <a:latin typeface="Centaur" pitchFamily="18" charset="0"/>
              </a:rPr>
              <a:t>Picture Credit: </a:t>
            </a:r>
            <a:r>
              <a:rPr lang="en-US" sz="2200" i="1" dirty="0" smtClean="0">
                <a:latin typeface="Centaur" pitchFamily="18" charset="0"/>
                <a:hlinkClick r:id="rId5"/>
              </a:rPr>
              <a:t>http://www.missouriskies.org/</a:t>
            </a:r>
            <a:r>
              <a:rPr lang="en-US" sz="2200" i="1" dirty="0" smtClean="0">
                <a:latin typeface="Centaur" pitchFamily="18" charset="0"/>
              </a:rPr>
              <a:t> </a:t>
            </a:r>
            <a:endParaRPr lang="en-US" sz="2200" i="1" dirty="0">
              <a:latin typeface="Centaur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96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7315200" cy="715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ALAN and Natural Cycles of Darkness</a:t>
            </a:r>
            <a:endParaRPr lang="en-US" sz="3200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1" y="1143001"/>
            <a:ext cx="9084147" cy="27516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22" y="4114800"/>
            <a:ext cx="8945223" cy="168616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586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28600" y="838200"/>
            <a:ext cx="86868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3000" dirty="0" smtClean="0">
                <a:latin typeface="Centaur" pitchFamily="18" charset="0"/>
              </a:rPr>
              <a:t>So, ALAN is </a:t>
            </a:r>
            <a:r>
              <a:rPr lang="en-US" sz="3000" u="sng" dirty="0" smtClean="0">
                <a:latin typeface="Centaur" pitchFamily="18" charset="0"/>
              </a:rPr>
              <a:t>completely disrupting the cycles associated with moon-phase</a:t>
            </a:r>
            <a:r>
              <a:rPr lang="en-US" sz="3000" dirty="0" smtClean="0">
                <a:latin typeface="Centaur" pitchFamily="18" charset="0"/>
              </a:rPr>
              <a:t>, since cloudy nights in cities mimics clear nights with Moonlight vis-à-vis sky brightness, which could severely confuse migratory birds.</a:t>
            </a:r>
          </a:p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3000" dirty="0" smtClean="0">
                <a:latin typeface="Centaur" pitchFamily="18" charset="0"/>
              </a:rPr>
              <a:t>Also note that birds tend to </a:t>
            </a:r>
            <a:r>
              <a:rPr lang="en-US" sz="3000" u="sng" dirty="0" smtClean="0">
                <a:latin typeface="Centaur" pitchFamily="18" charset="0"/>
              </a:rPr>
              <a:t>follow waterways and rivers on their migration routes</a:t>
            </a:r>
            <a:r>
              <a:rPr lang="en-US" sz="3000" dirty="0" smtClean="0">
                <a:latin typeface="Centaur" pitchFamily="18" charset="0"/>
              </a:rPr>
              <a:t>, and these are locations were humans tend to settle as well.</a:t>
            </a:r>
          </a:p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3000" dirty="0" smtClean="0">
                <a:latin typeface="Centaur" pitchFamily="18" charset="0"/>
              </a:rPr>
              <a:t>For example: STL, KC, Chicago, </a:t>
            </a:r>
            <a:r>
              <a:rPr lang="en-US" sz="3000" dirty="0" err="1" smtClean="0">
                <a:latin typeface="Centaur" pitchFamily="18" charset="0"/>
              </a:rPr>
              <a:t>Minniapolis</a:t>
            </a:r>
            <a:r>
              <a:rPr lang="en-US" sz="3000" dirty="0" smtClean="0">
                <a:latin typeface="Centaur" pitchFamily="18" charset="0"/>
              </a:rPr>
              <a:t>, Memphis, Baton Rouge, New Orleans are only a few cities along just the Mississippi river!</a:t>
            </a:r>
          </a:p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3000" u="sng" dirty="0" smtClean="0">
                <a:latin typeface="Centaur" pitchFamily="18" charset="0"/>
              </a:rPr>
              <a:t>Cities = High-rise buildings and lots of light pollution</a:t>
            </a:r>
            <a:r>
              <a:rPr lang="en-US" sz="3000" dirty="0" smtClean="0">
                <a:latin typeface="Centaur" pitchFamily="18" charset="0"/>
              </a:rPr>
              <a:t>, and this is not good for migrating birds </a:t>
            </a:r>
            <a:r>
              <a:rPr lang="en-US" sz="3000" dirty="0" smtClean="0">
                <a:latin typeface="Centaur" pitchFamily="18" charset="0"/>
                <a:sym typeface="Wingdings" pitchFamily="2" charset="2"/>
              </a:rPr>
              <a:t></a:t>
            </a:r>
            <a:endParaRPr lang="en-US" sz="3000" dirty="0" smtClean="0">
              <a:latin typeface="Centaur" pitchFamily="18" charset="0"/>
            </a:endParaRPr>
          </a:p>
        </p:txBody>
      </p:sp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14400" y="274638"/>
            <a:ext cx="69342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ALAN And Bird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 Migration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54397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85800" y="304800"/>
            <a:ext cx="6934200" cy="6858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One Example, Chicago: October 2023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81000" y="6172200"/>
            <a:ext cx="8382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i="1" dirty="0" smtClean="0">
                <a:latin typeface="Centaur" pitchFamily="18" charset="0"/>
                <a:hlinkClick r:id="rId4"/>
              </a:rPr>
              <a:t>https://birdcast.info/news/major-collision-event-in-chicago-4-5-october-2023</a:t>
            </a:r>
            <a:r>
              <a:rPr lang="en-US" sz="2200" i="1" dirty="0" smtClean="0">
                <a:latin typeface="Centaur" pitchFamily="18" charset="0"/>
              </a:rPr>
              <a:t> </a:t>
            </a:r>
            <a:endParaRPr lang="en-US" sz="2200" i="1" dirty="0">
              <a:latin typeface="Centaur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66800" y="1143000"/>
            <a:ext cx="7086600" cy="489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6496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96200" cy="109696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AMBER/YELLOW = TWILIGHT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50035"/>
            <a:ext cx="9143999" cy="5207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4625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Autofit/>
          </a:bodyPr>
          <a:lstStyle/>
          <a:p>
            <a:r>
              <a:rPr lang="en-US" sz="5000" dirty="0" smtClean="0"/>
              <a:t>Summary</a:t>
            </a:r>
            <a:endParaRPr lang="en-US" sz="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5334000" cy="55626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FF0000"/>
                </a:solidFill>
                <a:latin typeface="Centaur" panose="02030504050205020304" pitchFamily="18" charset="0"/>
              </a:rPr>
              <a:t>What is Light Pollution?</a:t>
            </a:r>
          </a:p>
          <a:p>
            <a:pPr lvl="1">
              <a:defRPr/>
            </a:pPr>
            <a:r>
              <a:rPr lang="en-US" dirty="0" smtClean="0">
                <a:latin typeface="Centaur" panose="02030504050205020304" pitchFamily="18" charset="0"/>
              </a:rPr>
              <a:t>Quantity and Quality </a:t>
            </a:r>
            <a:br>
              <a:rPr lang="en-US" dirty="0" smtClean="0">
                <a:latin typeface="Centaur" panose="02030504050205020304" pitchFamily="18" charset="0"/>
              </a:rPr>
            </a:br>
            <a:r>
              <a:rPr lang="en-US" dirty="0" smtClean="0">
                <a:latin typeface="Centaur" panose="02030504050205020304" pitchFamily="18" charset="0"/>
              </a:rPr>
              <a:t>(Directionality, Intensity, color)</a:t>
            </a:r>
          </a:p>
          <a:p>
            <a:pPr>
              <a:defRPr/>
            </a:pPr>
            <a:r>
              <a:rPr lang="en-US" sz="2800" dirty="0" smtClean="0">
                <a:solidFill>
                  <a:srgbClr val="FF0000"/>
                </a:solidFill>
                <a:latin typeface="Centaur" panose="02030504050205020304" pitchFamily="18" charset="0"/>
              </a:rPr>
              <a:t>Why fight light pollution?</a:t>
            </a:r>
          </a:p>
          <a:p>
            <a:pPr lvl="1">
              <a:defRPr/>
            </a:pPr>
            <a:r>
              <a:rPr lang="en-US" dirty="0" smtClean="0">
                <a:latin typeface="Centaur" panose="02030504050205020304" pitchFamily="18" charset="0"/>
              </a:rPr>
              <a:t>Human health and safety</a:t>
            </a:r>
          </a:p>
          <a:p>
            <a:pPr lvl="1">
              <a:defRPr/>
            </a:pPr>
            <a:r>
              <a:rPr lang="en-US" dirty="0" smtClean="0">
                <a:latin typeface="Centaur" panose="02030504050205020304" pitchFamily="18" charset="0"/>
              </a:rPr>
              <a:t>Ecology and Environment</a:t>
            </a:r>
          </a:p>
          <a:p>
            <a:pPr>
              <a:defRPr/>
            </a:pPr>
            <a:r>
              <a:rPr lang="en-US" sz="2800" dirty="0" smtClean="0">
                <a:solidFill>
                  <a:srgbClr val="FF0000"/>
                </a:solidFill>
                <a:latin typeface="Centaur" panose="02030504050205020304" pitchFamily="18" charset="0"/>
              </a:rPr>
              <a:t>Outdoor Lighting Practices</a:t>
            </a:r>
          </a:p>
          <a:p>
            <a:pPr lvl="1">
              <a:defRPr/>
            </a:pPr>
            <a:r>
              <a:rPr lang="en-US" dirty="0" smtClean="0">
                <a:latin typeface="Centaur" panose="02030504050205020304" pitchFamily="18" charset="0"/>
              </a:rPr>
              <a:t>Technical solutions</a:t>
            </a:r>
          </a:p>
          <a:p>
            <a:pPr lvl="2">
              <a:defRPr/>
            </a:pPr>
            <a:r>
              <a:rPr lang="en-US" sz="2800" dirty="0" smtClean="0">
                <a:latin typeface="Centaur" panose="02030504050205020304" pitchFamily="18" charset="0"/>
              </a:rPr>
              <a:t>Color, Shielding, Timers</a:t>
            </a:r>
          </a:p>
          <a:p>
            <a:pPr lvl="1">
              <a:defRPr/>
            </a:pPr>
            <a:r>
              <a:rPr lang="en-US" dirty="0" smtClean="0">
                <a:latin typeface="Centaur" panose="02030504050205020304" pitchFamily="18" charset="0"/>
              </a:rPr>
              <a:t>Public Outreach &amp; Awareness</a:t>
            </a:r>
          </a:p>
          <a:p>
            <a:pPr lvl="1">
              <a:defRPr/>
            </a:pPr>
            <a:r>
              <a:rPr lang="en-US" dirty="0" smtClean="0">
                <a:latin typeface="Centaur" panose="02030504050205020304" pitchFamily="18" charset="0"/>
              </a:rPr>
              <a:t>Laws and Ordinances</a:t>
            </a: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50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4572000" y="1143000"/>
            <a:ext cx="4559808" cy="5410200"/>
            <a:chOff x="4572000" y="1143000"/>
            <a:chExt cx="4559808" cy="5410200"/>
          </a:xfrm>
        </p:grpSpPr>
        <p:sp>
          <p:nvSpPr>
            <p:cNvPr id="13" name="Right Brace 12"/>
            <p:cNvSpPr/>
            <p:nvPr/>
          </p:nvSpPr>
          <p:spPr>
            <a:xfrm>
              <a:off x="4572000" y="1143000"/>
              <a:ext cx="762000" cy="5410200"/>
            </a:xfrm>
            <a:prstGeom prst="rightBrac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ontent Placeholder 2"/>
            <p:cNvSpPr txBox="1">
              <a:spLocks/>
            </p:cNvSpPr>
            <p:nvPr/>
          </p:nvSpPr>
          <p:spPr>
            <a:xfrm>
              <a:off x="5105400" y="1295400"/>
              <a:ext cx="4026408" cy="495300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  <a:defRPr/>
              </a:pPr>
              <a:r>
                <a:rPr lang="en-US" sz="2200" dirty="0" smtClean="0">
                  <a:latin typeface="Centaur" panose="02030504050205020304" pitchFamily="18" charset="0"/>
                </a:rPr>
                <a:t>As Naturalists, you already have the </a:t>
              </a:r>
              <a:r>
                <a:rPr lang="en-US" sz="2200" b="1" u="sng" dirty="0" smtClean="0">
                  <a:latin typeface="Centaur" panose="02030504050205020304" pitchFamily="18" charset="0"/>
                </a:rPr>
                <a:t>skills and passion </a:t>
              </a:r>
              <a:r>
                <a:rPr lang="en-US" sz="2200" dirty="0" smtClean="0">
                  <a:latin typeface="Centaur" panose="02030504050205020304" pitchFamily="18" charset="0"/>
                </a:rPr>
                <a:t>to address one or more of these aspects.</a:t>
              </a:r>
              <a:br>
                <a:rPr lang="en-US" sz="2200" dirty="0" smtClean="0">
                  <a:latin typeface="Centaur" panose="02030504050205020304" pitchFamily="18" charset="0"/>
                </a:rPr>
              </a:br>
              <a:endParaRPr lang="en-US" sz="2200" dirty="0" smtClean="0">
                <a:latin typeface="Centaur" panose="02030504050205020304" pitchFamily="18" charset="0"/>
              </a:endParaRPr>
            </a:p>
            <a:p>
              <a:pPr marL="0" indent="0">
                <a:buNone/>
                <a:defRPr/>
              </a:pPr>
              <a:r>
                <a:rPr lang="en-US" sz="2200" dirty="0" smtClean="0">
                  <a:latin typeface="Centaur" panose="02030504050205020304" pitchFamily="18" charset="0"/>
                </a:rPr>
                <a:t>There are </a:t>
              </a:r>
              <a:r>
                <a:rPr lang="en-US" sz="2200" b="1" u="sng" dirty="0" smtClean="0">
                  <a:latin typeface="Centaur" panose="02030504050205020304" pitchFamily="18" charset="0"/>
                </a:rPr>
                <a:t>citizen science </a:t>
              </a:r>
              <a:r>
                <a:rPr lang="en-US" sz="2200" dirty="0" smtClean="0">
                  <a:latin typeface="Centaur" panose="02030504050205020304" pitchFamily="18" charset="0"/>
                </a:rPr>
                <a:t>opportunities to quantify both the extent of light pollution, and its affects on living things.</a:t>
              </a:r>
              <a:br>
                <a:rPr lang="en-US" sz="2200" dirty="0" smtClean="0">
                  <a:latin typeface="Centaur" panose="02030504050205020304" pitchFamily="18" charset="0"/>
                </a:rPr>
              </a:br>
              <a:endParaRPr lang="en-US" sz="2200" dirty="0" smtClean="0">
                <a:latin typeface="Centaur" panose="02030504050205020304" pitchFamily="18" charset="0"/>
              </a:endParaRPr>
            </a:p>
            <a:p>
              <a:pPr marL="0" indent="0">
                <a:buNone/>
                <a:defRPr/>
              </a:pPr>
              <a:r>
                <a:rPr lang="en-US" sz="2200" dirty="0" smtClean="0">
                  <a:latin typeface="Centaur" panose="02030504050205020304" pitchFamily="18" charset="0"/>
                </a:rPr>
                <a:t>There are opportunities to use </a:t>
              </a:r>
              <a:r>
                <a:rPr lang="en-US" sz="2200" b="1" dirty="0" smtClean="0">
                  <a:latin typeface="Centaur" panose="02030504050205020304" pitchFamily="18" charset="0"/>
                </a:rPr>
                <a:t>demos, presentations, brochures, signage </a:t>
              </a:r>
              <a:r>
                <a:rPr lang="en-US" sz="2200" dirty="0" smtClean="0">
                  <a:latin typeface="Centaur" panose="02030504050205020304" pitchFamily="18" charset="0"/>
                </a:rPr>
                <a:t>etc. to increase awareness about light pollution, and its harmful effects.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118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" y="76200"/>
            <a:ext cx="5277757" cy="65855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62600" y="82731"/>
            <a:ext cx="3242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entaur" panose="02030504050205020304" pitchFamily="18" charset="0"/>
              </a:rPr>
              <a:t>Reading Recommendations</a:t>
            </a:r>
            <a:endParaRPr lang="en-US" sz="2400" dirty="0">
              <a:latin typeface="Centaur" panose="020305040502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6892" y="1143000"/>
            <a:ext cx="3134162" cy="471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34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28600" y="940713"/>
            <a:ext cx="8686800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77850" indent="-457200">
              <a:buSzPct val="135000"/>
              <a:buFont typeface="+mj-lt"/>
              <a:buAutoNum type="arabicPeriod"/>
            </a:pPr>
            <a:r>
              <a:rPr lang="en-US" sz="2200" dirty="0">
                <a:latin typeface="Centaur" pitchFamily="18" charset="0"/>
                <a:hlinkClick r:id="rId2"/>
              </a:rPr>
              <a:t>https://www.bigbenddarkskyreserve.org</a:t>
            </a:r>
            <a:r>
              <a:rPr lang="en-US" sz="2200" dirty="0" smtClean="0">
                <a:latin typeface="Centaur" pitchFamily="18" charset="0"/>
                <a:hlinkClick r:id="rId2"/>
              </a:rPr>
              <a:t>/</a:t>
            </a:r>
            <a:endParaRPr lang="en-US" sz="2200" dirty="0" smtClean="0">
              <a:latin typeface="Centaur" pitchFamily="18" charset="0"/>
            </a:endParaRPr>
          </a:p>
          <a:p>
            <a:pPr marL="577850" indent="-457200">
              <a:buSzPct val="135000"/>
              <a:buFont typeface="+mj-lt"/>
              <a:buAutoNum type="arabicPeriod"/>
            </a:pPr>
            <a:r>
              <a:rPr lang="en-US" sz="2200" dirty="0">
                <a:latin typeface="Centaur" pitchFamily="18" charset="0"/>
                <a:hlinkClick r:id="rId3"/>
              </a:rPr>
              <a:t>https://flagstaffdarkskies.org</a:t>
            </a:r>
            <a:r>
              <a:rPr lang="en-US" sz="2200" dirty="0" smtClean="0">
                <a:latin typeface="Centaur" pitchFamily="18" charset="0"/>
                <a:hlinkClick r:id="rId3"/>
              </a:rPr>
              <a:t>/</a:t>
            </a:r>
            <a:endParaRPr lang="en-US" sz="2200" dirty="0" smtClean="0">
              <a:latin typeface="Centaur" pitchFamily="18" charset="0"/>
            </a:endParaRPr>
          </a:p>
          <a:p>
            <a:pPr marL="577850" indent="-457200">
              <a:buSzPct val="135000"/>
              <a:buFont typeface="+mj-lt"/>
              <a:buAutoNum type="arabicPeriod"/>
            </a:pPr>
            <a:r>
              <a:rPr lang="en-US" sz="2200" dirty="0">
                <a:latin typeface="Centaur" pitchFamily="18" charset="0"/>
                <a:hlinkClick r:id="rId4"/>
              </a:rPr>
              <a:t>https://extension.usu.edu/iort/cp-darkskies</a:t>
            </a:r>
            <a:r>
              <a:rPr lang="en-US" sz="2200" dirty="0" smtClean="0">
                <a:latin typeface="Centaur" pitchFamily="18" charset="0"/>
                <a:hlinkClick r:id="rId4"/>
              </a:rPr>
              <a:t>/</a:t>
            </a:r>
            <a:endParaRPr lang="en-US" sz="2200" dirty="0" smtClean="0">
              <a:latin typeface="Centaur" pitchFamily="18" charset="0"/>
            </a:endParaRPr>
          </a:p>
          <a:p>
            <a:pPr marL="577850" indent="-457200">
              <a:buSzPct val="135000"/>
              <a:buFont typeface="+mj-lt"/>
              <a:buAutoNum type="arabicPeriod"/>
            </a:pPr>
            <a:r>
              <a:rPr lang="en-US" sz="2200" dirty="0">
                <a:latin typeface="Centaur" pitchFamily="18" charset="0"/>
                <a:hlinkClick r:id="rId5"/>
              </a:rPr>
              <a:t>https://darksky.org/what-we-do/darksky-approved/products-companies</a:t>
            </a:r>
            <a:r>
              <a:rPr lang="en-US" sz="2200" dirty="0" smtClean="0">
                <a:latin typeface="Centaur" pitchFamily="18" charset="0"/>
                <a:hlinkClick r:id="rId5"/>
              </a:rPr>
              <a:t>/</a:t>
            </a:r>
            <a:r>
              <a:rPr lang="en-US" sz="2200" dirty="0" smtClean="0">
                <a:latin typeface="Centaur" pitchFamily="18" charset="0"/>
              </a:rPr>
              <a:t> </a:t>
            </a:r>
            <a:br>
              <a:rPr lang="en-US" sz="2200" dirty="0" smtClean="0">
                <a:latin typeface="Centaur" pitchFamily="18" charset="0"/>
              </a:rPr>
            </a:br>
            <a:endParaRPr lang="en-US" sz="2200" dirty="0" smtClean="0">
              <a:latin typeface="Centaur" pitchFamily="18" charset="0"/>
            </a:endParaRPr>
          </a:p>
          <a:p>
            <a:pPr marL="577850" indent="-457200">
              <a:buSzPct val="135000"/>
              <a:buFont typeface="+mj-lt"/>
              <a:buAutoNum type="arabicPeriod"/>
            </a:pPr>
            <a:r>
              <a:rPr lang="en-US" sz="2200" dirty="0">
                <a:latin typeface="Centaur" pitchFamily="18" charset="0"/>
                <a:hlinkClick r:id="rId6"/>
              </a:rPr>
              <a:t>https://darkskymissouri.org</a:t>
            </a:r>
            <a:r>
              <a:rPr lang="en-US" sz="2200" dirty="0" smtClean="0">
                <a:latin typeface="Centaur" pitchFamily="18" charset="0"/>
                <a:hlinkClick r:id="rId6"/>
              </a:rPr>
              <a:t>/</a:t>
            </a:r>
            <a:endParaRPr lang="en-US" sz="2200" dirty="0" smtClean="0">
              <a:latin typeface="Centaur" pitchFamily="18" charset="0"/>
            </a:endParaRPr>
          </a:p>
          <a:p>
            <a:pPr marL="577850" indent="-457200">
              <a:buSzPct val="135000"/>
              <a:buFont typeface="+mj-lt"/>
              <a:buAutoNum type="arabicPeriod"/>
            </a:pPr>
            <a:r>
              <a:rPr lang="en-US" sz="2200" dirty="0">
                <a:latin typeface="Centaur" pitchFamily="18" charset="0"/>
                <a:hlinkClick r:id="rId7"/>
              </a:rPr>
              <a:t>https://</a:t>
            </a:r>
            <a:r>
              <a:rPr lang="en-US" sz="2200" dirty="0" smtClean="0">
                <a:latin typeface="Centaur" pitchFamily="18" charset="0"/>
                <a:hlinkClick r:id="rId7"/>
              </a:rPr>
              <a:t>darkskymissouri.org/get-involved/take-dark-sky-training</a:t>
            </a:r>
            <a:r>
              <a:rPr lang="en-US" sz="2200" dirty="0" smtClean="0">
                <a:latin typeface="Centaur" pitchFamily="18" charset="0"/>
              </a:rPr>
              <a:t> </a:t>
            </a:r>
            <a:endParaRPr lang="en-US" sz="2200" dirty="0" smtClean="0">
              <a:latin typeface="Centaur" pitchFamily="18" charset="0"/>
            </a:endParaRPr>
          </a:p>
          <a:p>
            <a:pPr marL="577850" indent="-457200">
              <a:buSzPct val="135000"/>
              <a:buFont typeface="+mj-lt"/>
              <a:buAutoNum type="arabicPeriod"/>
            </a:pPr>
            <a:r>
              <a:rPr lang="en-US" sz="2200" dirty="0">
                <a:latin typeface="Centaur" pitchFamily="18" charset="0"/>
                <a:hlinkClick r:id="rId8"/>
              </a:rPr>
              <a:t>https://</a:t>
            </a:r>
            <a:r>
              <a:rPr lang="en-US" sz="2200" dirty="0" smtClean="0">
                <a:latin typeface="Centaur" pitchFamily="18" charset="0"/>
                <a:hlinkClick r:id="rId8"/>
              </a:rPr>
              <a:t>www.softlighthouston.com/gallery</a:t>
            </a:r>
            <a:r>
              <a:rPr lang="en-US" sz="2200" dirty="0" smtClean="0">
                <a:latin typeface="Centaur" pitchFamily="18" charset="0"/>
              </a:rPr>
              <a:t> </a:t>
            </a:r>
            <a:endParaRPr lang="en-US" sz="2200" dirty="0" smtClean="0">
              <a:latin typeface="Centaur" pitchFamily="18" charset="0"/>
            </a:endParaRPr>
          </a:p>
          <a:p>
            <a:pPr marL="577850" indent="-457200">
              <a:buSzPct val="135000"/>
              <a:buFont typeface="+mj-lt"/>
              <a:buAutoNum type="arabicPeriod"/>
            </a:pPr>
            <a:r>
              <a:rPr lang="en-US" sz="2200" dirty="0">
                <a:latin typeface="Centaur" pitchFamily="18" charset="0"/>
                <a:hlinkClick r:id="rId9"/>
              </a:rPr>
              <a:t>https://darksky.truman.edu</a:t>
            </a:r>
            <a:r>
              <a:rPr lang="en-US" sz="2200" dirty="0" smtClean="0">
                <a:latin typeface="Centaur" pitchFamily="18" charset="0"/>
                <a:hlinkClick r:id="rId9"/>
              </a:rPr>
              <a:t>/</a:t>
            </a:r>
            <a:r>
              <a:rPr lang="en-US" sz="2200" dirty="0" smtClean="0">
                <a:latin typeface="Centaur" pitchFamily="18" charset="0"/>
              </a:rPr>
              <a:t> </a:t>
            </a:r>
          </a:p>
          <a:p>
            <a:pPr marL="577850" indent="-457200">
              <a:buSzPct val="135000"/>
              <a:buFont typeface="+mj-lt"/>
              <a:buAutoNum type="arabicPeriod"/>
            </a:pPr>
            <a:r>
              <a:rPr lang="en-US" sz="2200" dirty="0">
                <a:latin typeface="Centaur" pitchFamily="18" charset="0"/>
                <a:hlinkClick r:id="rId10"/>
              </a:rPr>
              <a:t>https://darksky.org/resources/public-outreach-materials</a:t>
            </a:r>
            <a:r>
              <a:rPr lang="en-US" sz="2200" dirty="0" smtClean="0">
                <a:latin typeface="Centaur" pitchFamily="18" charset="0"/>
                <a:hlinkClick r:id="rId10"/>
              </a:rPr>
              <a:t>/</a:t>
            </a:r>
            <a:r>
              <a:rPr lang="en-US" sz="2200" dirty="0" smtClean="0">
                <a:latin typeface="Centaur" pitchFamily="18" charset="0"/>
              </a:rPr>
              <a:t> </a:t>
            </a:r>
            <a:br>
              <a:rPr lang="en-US" sz="2200" dirty="0" smtClean="0">
                <a:latin typeface="Centaur" pitchFamily="18" charset="0"/>
              </a:rPr>
            </a:br>
            <a:endParaRPr lang="en-US" sz="2200" dirty="0" smtClean="0">
              <a:latin typeface="Centaur" pitchFamily="18" charset="0"/>
            </a:endParaRPr>
          </a:p>
          <a:p>
            <a:pPr marL="577850" indent="-457200">
              <a:buSzPct val="135000"/>
              <a:buFont typeface="+mj-lt"/>
              <a:buAutoNum type="arabicPeriod"/>
            </a:pPr>
            <a:r>
              <a:rPr lang="en-US" sz="2200" dirty="0">
                <a:latin typeface="Centaur" pitchFamily="18" charset="0"/>
                <a:hlinkClick r:id="rId11"/>
              </a:rPr>
              <a:t>https://www.zotero.org/groups/2913367/alan_db</a:t>
            </a:r>
          </a:p>
          <a:p>
            <a:pPr marL="577850" indent="-457200">
              <a:buSzPct val="135000"/>
              <a:buFont typeface="+mj-lt"/>
              <a:buAutoNum type="arabicPeriod"/>
            </a:pPr>
            <a:r>
              <a:rPr lang="en-US" sz="2200" dirty="0" smtClean="0">
                <a:latin typeface="Centaur" pitchFamily="18" charset="0"/>
                <a:hlinkClick r:id="rId12"/>
              </a:rPr>
              <a:t>https</a:t>
            </a:r>
            <a:r>
              <a:rPr lang="en-US" sz="2200" dirty="0">
                <a:latin typeface="Centaur" pitchFamily="18" charset="0"/>
                <a:hlinkClick r:id="rId12"/>
              </a:rPr>
              <a:t>://</a:t>
            </a:r>
            <a:r>
              <a:rPr lang="en-US" sz="2200" dirty="0" smtClean="0">
                <a:latin typeface="Centaur" pitchFamily="18" charset="0"/>
                <a:hlinkClick r:id="rId12"/>
              </a:rPr>
              <a:t>www.science.org/toc/science/380/6650</a:t>
            </a:r>
            <a:r>
              <a:rPr lang="en-US" sz="2200" dirty="0" smtClean="0">
                <a:latin typeface="Centaur" pitchFamily="18" charset="0"/>
              </a:rPr>
              <a:t> </a:t>
            </a:r>
          </a:p>
          <a:p>
            <a:pPr marL="577850" indent="-457200">
              <a:buSzPct val="135000"/>
              <a:buFont typeface="+mj-lt"/>
              <a:buAutoNum type="arabicPeriod"/>
            </a:pPr>
            <a:r>
              <a:rPr lang="en-US" sz="2200" dirty="0">
                <a:latin typeface="Centaur" pitchFamily="18" charset="0"/>
                <a:hlinkClick r:id="rId13"/>
              </a:rPr>
              <a:t>https://</a:t>
            </a:r>
            <a:r>
              <a:rPr lang="en-US" sz="2200" dirty="0" smtClean="0">
                <a:latin typeface="Centaur" pitchFamily="18" charset="0"/>
                <a:hlinkClick r:id="rId13"/>
              </a:rPr>
              <a:t>www.rasc.ca/sites/default/files/publications/JRASC-LPA-Special-Issue-lr.pdf</a:t>
            </a:r>
            <a:r>
              <a:rPr lang="en-US" sz="2200" dirty="0" smtClean="0">
                <a:latin typeface="Centaur" pitchFamily="18" charset="0"/>
              </a:rPr>
              <a:t> </a:t>
            </a:r>
          </a:p>
          <a:p>
            <a:pPr marL="577850" indent="-457200">
              <a:buSzPct val="135000"/>
              <a:buFont typeface="+mj-lt"/>
              <a:buAutoNum type="arabicPeriod"/>
            </a:pPr>
            <a:endParaRPr lang="en-US" sz="2200" dirty="0" smtClean="0">
              <a:latin typeface="Centaur" pitchFamily="18" charset="0"/>
            </a:endParaRPr>
          </a:p>
        </p:txBody>
      </p:sp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133355"/>
            <a:ext cx="1295400" cy="172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14400" y="274638"/>
            <a:ext cx="69342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Websites of Interest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7099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133355"/>
            <a:ext cx="1295400" cy="172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14400" y="274638"/>
            <a:ext cx="69342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Lighting products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304800" y="671691"/>
            <a:ext cx="868680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Centaur" panose="02030504050205020304" pitchFamily="18" charset="0"/>
              </a:rPr>
              <a:t>I have these in my kitchen, kids' bedrooms, and bathrooms as just ambient light. We have additional lights when we are cooking, for example:. Lumen level is low – so this is not meant to be a reading light or such. But it gives the room a nice warm-amber glow as </a:t>
            </a:r>
            <a:r>
              <a:rPr lang="en-US" dirty="0" err="1">
                <a:solidFill>
                  <a:srgbClr val="000000"/>
                </a:solidFill>
                <a:latin typeface="Centaur" panose="02030504050205020304" pitchFamily="18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entaur" panose="02030504050205020304" pitchFamily="18" charset="0"/>
              </a:rPr>
              <a:t> get the kids ready for bed, and </a:t>
            </a:r>
            <a:r>
              <a:rPr lang="en-US" dirty="0" err="1">
                <a:solidFill>
                  <a:srgbClr val="000000"/>
                </a:solidFill>
                <a:latin typeface="Centaur" panose="02030504050205020304" pitchFamily="18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entaur" panose="02030504050205020304" pitchFamily="18" charset="0"/>
              </a:rPr>
              <a:t> am telling them stories etc. </a:t>
            </a:r>
            <a:r>
              <a:rPr lang="en-US" dirty="0" smtClean="0">
                <a:solidFill>
                  <a:srgbClr val="000000"/>
                </a:solidFill>
                <a:latin typeface="Centaur" panose="02030504050205020304" pitchFamily="18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Centaur" panose="02030504050205020304" pitchFamily="18" charset="0"/>
              </a:rPr>
            </a:br>
            <a:r>
              <a:rPr lang="en-US" sz="1400" i="1" dirty="0" smtClean="0">
                <a:solidFill>
                  <a:srgbClr val="000000"/>
                </a:solidFill>
                <a:latin typeface="Centaur" panose="02030504050205020304" pitchFamily="18" charset="0"/>
                <a:hlinkClick r:id="rId5"/>
              </a:rPr>
              <a:t>https</a:t>
            </a:r>
            <a:r>
              <a:rPr lang="en-US" sz="1400" i="1" dirty="0">
                <a:solidFill>
                  <a:srgbClr val="000000"/>
                </a:solidFill>
                <a:latin typeface="Centaur" panose="02030504050205020304" pitchFamily="18" charset="0"/>
                <a:hlinkClick r:id="rId5"/>
              </a:rPr>
              <a:t>://</a:t>
            </a:r>
            <a:r>
              <a:rPr lang="en-US" sz="1400" i="1" dirty="0" smtClean="0">
                <a:solidFill>
                  <a:srgbClr val="000000"/>
                </a:solidFill>
                <a:latin typeface="Centaur" panose="02030504050205020304" pitchFamily="18" charset="0"/>
                <a:hlinkClick r:id="rId5"/>
              </a:rPr>
              <a:t>www.amazon.com/Neporal-Equivalent-Blocking-Healthy-Nursery/dp/B08P5M8KHY</a:t>
            </a:r>
            <a:r>
              <a:rPr lang="en-US" sz="1400" i="1" dirty="0" smtClean="0">
                <a:solidFill>
                  <a:srgbClr val="000000"/>
                </a:solidFill>
                <a:latin typeface="Centaur" panose="02030504050205020304" pitchFamily="18" charset="0"/>
              </a:rPr>
              <a:t/>
            </a:r>
            <a:br>
              <a:rPr lang="en-US" sz="1400" i="1" dirty="0" smtClean="0">
                <a:solidFill>
                  <a:srgbClr val="000000"/>
                </a:solidFill>
                <a:latin typeface="Centaur" panose="02030504050205020304" pitchFamily="18" charset="0"/>
              </a:rPr>
            </a:br>
            <a:endParaRPr lang="en-US" sz="1400" i="1" dirty="0" smtClean="0">
              <a:solidFill>
                <a:srgbClr val="000000"/>
              </a:solidFill>
              <a:latin typeface="Centaur" panose="02030504050205020304" pitchFamily="18" charset="0"/>
            </a:endParaRPr>
          </a:p>
          <a:p>
            <a:pPr marL="342900" indent="-342900" fontAlgn="base">
              <a:buFont typeface="+mj-lt"/>
              <a:buAutoNum type="arabicPeriod"/>
            </a:pPr>
            <a:r>
              <a:rPr lang="en-US" dirty="0" smtClean="0">
                <a:solidFill>
                  <a:srgbClr val="000000"/>
                </a:solidFill>
                <a:latin typeface="Centaur" panose="02030504050205020304" pitchFamily="18" charset="0"/>
              </a:rPr>
              <a:t>I </a:t>
            </a:r>
            <a:r>
              <a:rPr lang="en-US" dirty="0">
                <a:solidFill>
                  <a:srgbClr val="000000"/>
                </a:solidFill>
                <a:latin typeface="Centaur" panose="02030504050205020304" pitchFamily="18" charset="0"/>
              </a:rPr>
              <a:t>have these in my labs at school, use them for demos, and in my study area at home: </a:t>
            </a:r>
            <a:r>
              <a:rPr lang="en-US" dirty="0" smtClean="0">
                <a:solidFill>
                  <a:srgbClr val="000000"/>
                </a:solidFill>
                <a:latin typeface="Centaur" panose="02030504050205020304" pitchFamily="18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Centaur" panose="02030504050205020304" pitchFamily="18" charset="0"/>
              </a:rPr>
            </a:br>
            <a:r>
              <a:rPr lang="en-US" sz="1400" i="1" dirty="0" smtClean="0">
                <a:solidFill>
                  <a:srgbClr val="000000"/>
                </a:solidFill>
                <a:latin typeface="Centaur" panose="02030504050205020304" pitchFamily="18" charset="0"/>
                <a:hlinkClick r:id="rId6"/>
              </a:rPr>
              <a:t>https</a:t>
            </a:r>
            <a:r>
              <a:rPr lang="en-US" sz="1400" i="1" dirty="0">
                <a:solidFill>
                  <a:srgbClr val="000000"/>
                </a:solidFill>
                <a:latin typeface="Centaur" panose="02030504050205020304" pitchFamily="18" charset="0"/>
                <a:hlinkClick r:id="rId6"/>
              </a:rPr>
              <a:t>://www.amazon.com/Cree-Lighting-Connected-Compatible-CMA19-60W-AL-9ACK-B3/dp/B09XYXVZH9</a:t>
            </a:r>
            <a:r>
              <a:rPr lang="en-US" dirty="0">
                <a:solidFill>
                  <a:srgbClr val="000000"/>
                </a:solidFill>
                <a:latin typeface="Centaur" panose="02030504050205020304" pitchFamily="18" charset="0"/>
              </a:rPr>
              <a:t/>
            </a:r>
            <a:br>
              <a:rPr lang="en-US" dirty="0">
                <a:solidFill>
                  <a:srgbClr val="000000"/>
                </a:solidFill>
                <a:latin typeface="Centaur" panose="02030504050205020304" pitchFamily="18" charset="0"/>
              </a:rPr>
            </a:br>
            <a:r>
              <a:rPr lang="en-US" dirty="0">
                <a:solidFill>
                  <a:srgbClr val="000000"/>
                </a:solidFill>
                <a:latin typeface="Centaur" panose="02030504050205020304" pitchFamily="18" charset="0"/>
              </a:rPr>
              <a:t>You need to install an app on your phone, and need wireless network to connect for the first time.  Programmable to change color and intensity, but </a:t>
            </a:r>
            <a:r>
              <a:rPr lang="en-US" dirty="0" err="1">
                <a:solidFill>
                  <a:srgbClr val="000000"/>
                </a:solidFill>
                <a:latin typeface="Centaur" panose="02030504050205020304" pitchFamily="18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entaur" panose="02030504050205020304" pitchFamily="18" charset="0"/>
              </a:rPr>
              <a:t> usually just do it based on what we are doing. I have it on amber light when </a:t>
            </a:r>
            <a:r>
              <a:rPr lang="en-US" dirty="0" err="1">
                <a:solidFill>
                  <a:srgbClr val="000000"/>
                </a:solidFill>
                <a:latin typeface="Centaur" panose="02030504050205020304" pitchFamily="18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entaur" panose="02030504050205020304" pitchFamily="18" charset="0"/>
              </a:rPr>
              <a:t> am on my computer, and if the kids are playing or we are reading etc., </a:t>
            </a:r>
            <a:r>
              <a:rPr lang="en-US" dirty="0" err="1">
                <a:solidFill>
                  <a:srgbClr val="000000"/>
                </a:solidFill>
                <a:latin typeface="Centaur" panose="02030504050205020304" pitchFamily="18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entaur" panose="02030504050205020304" pitchFamily="18" charset="0"/>
              </a:rPr>
              <a:t> set it on "white light</a:t>
            </a:r>
            <a:r>
              <a:rPr lang="en-US" dirty="0" smtClean="0">
                <a:solidFill>
                  <a:srgbClr val="000000"/>
                </a:solidFill>
                <a:latin typeface="Centaur" panose="02030504050205020304" pitchFamily="18" charset="0"/>
              </a:rPr>
              <a:t>".</a:t>
            </a:r>
            <a:br>
              <a:rPr lang="en-US" dirty="0" smtClean="0">
                <a:solidFill>
                  <a:srgbClr val="000000"/>
                </a:solidFill>
                <a:latin typeface="Centaur" panose="02030504050205020304" pitchFamily="18" charset="0"/>
              </a:rPr>
            </a:br>
            <a:endParaRPr lang="en-US" dirty="0" smtClean="0">
              <a:solidFill>
                <a:srgbClr val="000000"/>
              </a:solidFill>
              <a:latin typeface="Centaur" panose="02030504050205020304" pitchFamily="18" charset="0"/>
            </a:endParaRPr>
          </a:p>
          <a:p>
            <a:pPr marL="342900" indent="-342900" fontAlgn="base">
              <a:buFont typeface="+mj-lt"/>
              <a:buAutoNum type="arabicPeriod"/>
            </a:pPr>
            <a:r>
              <a:rPr lang="en-US" dirty="0" smtClean="0">
                <a:solidFill>
                  <a:srgbClr val="000000"/>
                </a:solidFill>
                <a:latin typeface="Centaur" panose="02030504050205020304" pitchFamily="18" charset="0"/>
              </a:rPr>
              <a:t>These </a:t>
            </a:r>
            <a:r>
              <a:rPr lang="en-US" dirty="0">
                <a:solidFill>
                  <a:srgbClr val="000000"/>
                </a:solidFill>
                <a:latin typeface="Centaur" panose="02030504050205020304" pitchFamily="18" charset="0"/>
              </a:rPr>
              <a:t>are yellow lights – similar to the "bug lights" that have been around. Slightly more blue content than option 1 above, but still pretty good. I don't use these simply because </a:t>
            </a:r>
            <a:r>
              <a:rPr lang="en-US" dirty="0" err="1">
                <a:solidFill>
                  <a:srgbClr val="000000"/>
                </a:solidFill>
                <a:latin typeface="Centaur" panose="02030504050205020304" pitchFamily="18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entaur" panose="02030504050205020304" pitchFamily="18" charset="0"/>
              </a:rPr>
              <a:t> already have the above two. I do have a bunch of these that </a:t>
            </a:r>
            <a:r>
              <a:rPr lang="en-US" dirty="0" err="1">
                <a:solidFill>
                  <a:srgbClr val="000000"/>
                </a:solidFill>
                <a:latin typeface="Centaur" panose="02030504050205020304" pitchFamily="18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entaur" panose="02030504050205020304" pitchFamily="18" charset="0"/>
              </a:rPr>
              <a:t> give away or use for demos in my lab: </a:t>
            </a:r>
            <a:r>
              <a:rPr lang="en-US" sz="1400" i="1" dirty="0">
                <a:solidFill>
                  <a:srgbClr val="000000"/>
                </a:solidFill>
                <a:latin typeface="Centaur" panose="02030504050205020304" pitchFamily="18" charset="0"/>
                <a:hlinkClick r:id="rId7"/>
              </a:rPr>
              <a:t>https://www.amazon.com/LOHAS-LED-Equivalent-Lighting-Decorative/dp/B0CPDS4VLV</a:t>
            </a:r>
            <a:endParaRPr lang="en-US" sz="1400" i="1" dirty="0">
              <a:solidFill>
                <a:srgbClr val="000000"/>
              </a:solidFill>
              <a:latin typeface="Centaur" panose="020305040502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3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4800" y="152400"/>
            <a:ext cx="8686800" cy="685800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sz="3600" u="sng" dirty="0" smtClean="0">
                <a:latin typeface="Centaur" panose="02030504050205020304" pitchFamily="18" charset="0"/>
              </a:rPr>
              <a:t>Reducing Light Pollution</a:t>
            </a:r>
          </a:p>
          <a:p>
            <a:pPr algn="ctr">
              <a:buNone/>
              <a:defRPr/>
            </a:pPr>
            <a:endParaRPr lang="en-US" sz="3600" u="sng" dirty="0" smtClean="0">
              <a:latin typeface="Centaur" panose="020305040502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3811" y="990600"/>
            <a:ext cx="897398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The technical </a:t>
            </a:r>
            <a:r>
              <a:rPr lang="en-US" sz="2800" dirty="0" smtClean="0">
                <a:solidFill>
                  <a:srgbClr val="FF0000"/>
                </a:solidFill>
                <a:latin typeface="Centaur" panose="02030504050205020304" pitchFamily="18" charset="0"/>
              </a:rPr>
              <a:t>solutions to light pollution are rather straight-forward</a:t>
            </a: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: minimize use of outdoor light, direct it where it is needed, and use amber/red light instead of blue-white light.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The bigger challenge is to overcome </a:t>
            </a:r>
            <a:r>
              <a:rPr lang="en-US" sz="2800" dirty="0" smtClean="0">
                <a:solidFill>
                  <a:srgbClr val="FF0000"/>
                </a:solidFill>
                <a:latin typeface="Centaur" panose="02030504050205020304" pitchFamily="18" charset="0"/>
              </a:rPr>
              <a:t>individual and institutional inertia</a:t>
            </a: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 and make people </a:t>
            </a:r>
            <a:r>
              <a:rPr lang="en-US" sz="2800" dirty="0" smtClean="0">
                <a:solidFill>
                  <a:srgbClr val="FF0000"/>
                </a:solidFill>
                <a:latin typeface="Centaur" panose="02030504050205020304" pitchFamily="18" charset="0"/>
              </a:rPr>
              <a:t>change their habits</a:t>
            </a: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This requires dark sky advocates to </a:t>
            </a:r>
            <a:r>
              <a:rPr lang="en-US" sz="2800" dirty="0" smtClean="0">
                <a:solidFill>
                  <a:srgbClr val="FF0000"/>
                </a:solidFill>
                <a:latin typeface="Centaur" panose="02030504050205020304" pitchFamily="18" charset="0"/>
              </a:rPr>
              <a:t>take the initiative </a:t>
            </a: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and engage the public to create awareness about the issues involved, and to move people to act and demand change [</a:t>
            </a:r>
            <a:r>
              <a:rPr lang="en-US" sz="2800" dirty="0" smtClean="0">
                <a:solidFill>
                  <a:srgbClr val="FF0000"/>
                </a:solidFill>
                <a:latin typeface="Centaur" panose="02030504050205020304" pitchFamily="18" charset="0"/>
              </a:rPr>
              <a:t>bottom-up approach</a:t>
            </a: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].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Additionally, dark sky advocates need to talk to administrators and lawmakers to help them pass laws and ordinances that prohibit the unnecessary and indiscriminate use of outdoor lights [</a:t>
            </a:r>
            <a:r>
              <a:rPr lang="en-US" sz="2800" dirty="0" smtClean="0">
                <a:solidFill>
                  <a:srgbClr val="FF0000"/>
                </a:solidFill>
                <a:latin typeface="Centaur" panose="02030504050205020304" pitchFamily="18" charset="0"/>
              </a:rPr>
              <a:t>top-down approach</a:t>
            </a: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].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0496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What can I do?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610600" cy="56388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sz="2800" dirty="0" smtClean="0">
                <a:latin typeface="Centaur" panose="02030504050205020304" pitchFamily="18" charset="0"/>
              </a:rPr>
              <a:t>Audit of your property/neighborhood</a:t>
            </a:r>
            <a:br>
              <a:rPr lang="en-US" sz="2800" dirty="0" smtClean="0">
                <a:latin typeface="Centaur" panose="02030504050205020304" pitchFamily="18" charset="0"/>
              </a:rPr>
            </a:br>
            <a:r>
              <a:rPr lang="en-US" sz="1400" i="1" dirty="0" smtClean="0">
                <a:latin typeface="Centaur" panose="02030504050205020304" pitchFamily="18" charset="0"/>
                <a:cs typeface="Times New Roman" pitchFamily="18" charset="0"/>
                <a:hlinkClick r:id="rId2"/>
              </a:rPr>
              <a:t>https://www.darksky.org/wp-content/uploads/bsk-pdf-manager/2020/01/Home-Lighting-Assessment-Print.pdf</a:t>
            </a:r>
            <a:r>
              <a:rPr lang="en-US" sz="1400" i="1" dirty="0" smtClean="0">
                <a:latin typeface="Centaur" panose="02030504050205020304" pitchFamily="18" charset="0"/>
                <a:cs typeface="Times New Roman" pitchFamily="18" charset="0"/>
              </a:rPr>
              <a:t/>
            </a:r>
            <a:br>
              <a:rPr lang="en-US" sz="1400" i="1" dirty="0" smtClean="0">
                <a:latin typeface="Centaur" panose="02030504050205020304" pitchFamily="18" charset="0"/>
                <a:cs typeface="Times New Roman" pitchFamily="18" charset="0"/>
              </a:rPr>
            </a:br>
            <a:endParaRPr lang="en-US" sz="1400" i="1" dirty="0" smtClean="0">
              <a:latin typeface="Centaur" panose="02030504050205020304" pitchFamily="18" charset="0"/>
              <a:cs typeface="Times New Roman" pitchFamily="18" charset="0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dirty="0" smtClean="0">
                <a:latin typeface="Centaur" panose="02030504050205020304" pitchFamily="18" charset="0"/>
              </a:rPr>
              <a:t>Use dark sky friendly lighting at your home and business</a:t>
            </a:r>
            <a:br>
              <a:rPr lang="en-US" sz="2800" dirty="0" smtClean="0">
                <a:latin typeface="Centaur" panose="02030504050205020304" pitchFamily="18" charset="0"/>
              </a:rPr>
            </a:br>
            <a:r>
              <a:rPr lang="en-US" sz="1400" i="1" dirty="0" smtClean="0">
                <a:latin typeface="Centaur" panose="02030504050205020304" pitchFamily="18" charset="0"/>
                <a:cs typeface="Times New Roman" pitchFamily="18" charset="0"/>
                <a:hlinkClick r:id="rId3"/>
              </a:rPr>
              <a:t>https://www.darksky.org/our-work/lighting/lighting-for-industry/fsa/fsa-products/</a:t>
            </a:r>
            <a:r>
              <a:rPr lang="en-US" sz="1400" i="1" dirty="0" smtClean="0">
                <a:latin typeface="Centaur" panose="02030504050205020304" pitchFamily="18" charset="0"/>
                <a:cs typeface="Times New Roman" pitchFamily="18" charset="0"/>
              </a:rPr>
              <a:t/>
            </a:r>
            <a:br>
              <a:rPr lang="en-US" sz="1400" i="1" dirty="0" smtClean="0">
                <a:latin typeface="Centaur" panose="02030504050205020304" pitchFamily="18" charset="0"/>
                <a:cs typeface="Times New Roman" pitchFamily="18" charset="0"/>
              </a:rPr>
            </a:br>
            <a:endParaRPr lang="en-US" sz="1400" i="1" dirty="0" smtClean="0">
              <a:latin typeface="Centaur" panose="02030504050205020304" pitchFamily="18" charset="0"/>
              <a:cs typeface="Times New Roman" pitchFamily="18" charset="0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dirty="0" smtClean="0">
                <a:latin typeface="Centaur" panose="02030504050205020304" pitchFamily="18" charset="0"/>
              </a:rPr>
              <a:t>Advocate for a lighting ordinance in your town</a:t>
            </a:r>
            <a:br>
              <a:rPr lang="en-US" sz="2800" dirty="0" smtClean="0">
                <a:latin typeface="Centaur" panose="02030504050205020304" pitchFamily="18" charset="0"/>
              </a:rPr>
            </a:br>
            <a:r>
              <a:rPr lang="en-US" sz="1400" i="1" dirty="0">
                <a:latin typeface="Centaur" panose="02030504050205020304" pitchFamily="18" charset="0"/>
                <a:cs typeface="Times New Roman" pitchFamily="18" charset="0"/>
                <a:hlinkClick r:id="rId4"/>
              </a:rPr>
              <a:t>https://www.darksky.org/our-work/lighting/public-policy/lighting-ordinances</a:t>
            </a:r>
            <a:r>
              <a:rPr lang="en-US" sz="1400" i="1" dirty="0" smtClean="0">
                <a:latin typeface="Centaur" panose="02030504050205020304" pitchFamily="18" charset="0"/>
                <a:cs typeface="Times New Roman" pitchFamily="18" charset="0"/>
                <a:hlinkClick r:id="rId4"/>
              </a:rPr>
              <a:t>/</a:t>
            </a:r>
            <a:endParaRPr lang="en-US" sz="1400" dirty="0" smtClean="0">
              <a:latin typeface="Centaur" panose="02030504050205020304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s://media.tenor.com/images/2de79104317be918ca52e2885928e6a8/raw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24400" y="4351153"/>
            <a:ext cx="4357450" cy="2440172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51774"/>
            <a:ext cx="4645081" cy="2238929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62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What can I do?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915400" cy="30480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 startAt="4"/>
              <a:defRPr/>
            </a:pPr>
            <a:r>
              <a:rPr lang="en-US" sz="2800" dirty="0" smtClean="0">
                <a:latin typeface="Centaur" panose="02030504050205020304" pitchFamily="18" charset="0"/>
              </a:rPr>
              <a:t>Explore the darkskymissouri.org website and get involved</a:t>
            </a:r>
            <a:br>
              <a:rPr lang="en-US" sz="2800" dirty="0" smtClean="0">
                <a:latin typeface="Centaur" panose="02030504050205020304" pitchFamily="18" charset="0"/>
              </a:rPr>
            </a:br>
            <a:r>
              <a:rPr lang="en-US" sz="2800" i="1" dirty="0">
                <a:latin typeface="Centaur" panose="02030504050205020304" pitchFamily="18" charset="0"/>
                <a:cs typeface="Times New Roman" panose="02020603050405020304" pitchFamily="18" charset="0"/>
                <a:hlinkClick r:id="rId2"/>
              </a:rPr>
              <a:t>https://www.darkskymissouri.org</a:t>
            </a:r>
            <a:r>
              <a:rPr lang="en-US" sz="2800" i="1" dirty="0" smtClean="0">
                <a:latin typeface="Centaur" panose="02030504050205020304" pitchFamily="18" charset="0"/>
                <a:cs typeface="Times New Roman" panose="02020603050405020304" pitchFamily="18" charset="0"/>
                <a:hlinkClick r:id="rId2"/>
              </a:rPr>
              <a:t>/</a:t>
            </a:r>
            <a:endParaRPr lang="en-US" sz="2800" dirty="0" smtClean="0">
              <a:latin typeface="Centaur" panose="02030504050205020304" pitchFamily="18" charset="0"/>
            </a:endParaRPr>
          </a:p>
          <a:p>
            <a:pPr marL="514350" indent="-514350">
              <a:buFont typeface="+mj-lt"/>
              <a:buAutoNum type="arabicPeriod" startAt="4"/>
              <a:defRPr/>
            </a:pPr>
            <a:r>
              <a:rPr lang="en-US" sz="2800" dirty="0" smtClean="0">
                <a:latin typeface="Centaur" panose="02030504050205020304" pitchFamily="18" charset="0"/>
              </a:rPr>
              <a:t>Watch </a:t>
            </a:r>
            <a:r>
              <a:rPr lang="en-US" sz="2800" dirty="0">
                <a:latin typeface="Centaur" panose="02030504050205020304" pitchFamily="18" charset="0"/>
              </a:rPr>
              <a:t>‘Saving the Dark’ Documentary by </a:t>
            </a:r>
            <a:r>
              <a:rPr lang="en-US" sz="2800" dirty="0" err="1">
                <a:latin typeface="Centaur" panose="02030504050205020304" pitchFamily="18" charset="0"/>
              </a:rPr>
              <a:t>Sriram</a:t>
            </a:r>
            <a:r>
              <a:rPr lang="en-US" sz="2800" dirty="0">
                <a:latin typeface="Centaur" panose="02030504050205020304" pitchFamily="18" charset="0"/>
              </a:rPr>
              <a:t> </a:t>
            </a:r>
            <a:r>
              <a:rPr lang="en-US" sz="2800" dirty="0" err="1">
                <a:latin typeface="Centaur" panose="02030504050205020304" pitchFamily="18" charset="0"/>
              </a:rPr>
              <a:t>Murali</a:t>
            </a:r>
            <a:r>
              <a:rPr lang="en-US" sz="2800" dirty="0">
                <a:latin typeface="Centaur" panose="02030504050205020304" pitchFamily="18" charset="0"/>
              </a:rPr>
              <a:t> (55 </a:t>
            </a:r>
            <a:r>
              <a:rPr lang="en-US" sz="2800" dirty="0" err="1">
                <a:latin typeface="Centaur" panose="02030504050205020304" pitchFamily="18" charset="0"/>
              </a:rPr>
              <a:t>mins</a:t>
            </a:r>
            <a:r>
              <a:rPr lang="en-US" sz="2800" dirty="0">
                <a:latin typeface="Centaur" panose="02030504050205020304" pitchFamily="18" charset="0"/>
              </a:rPr>
              <a:t>)</a:t>
            </a:r>
            <a:br>
              <a:rPr lang="en-US" sz="2800" dirty="0">
                <a:latin typeface="Centaur" panose="02030504050205020304" pitchFamily="18" charset="0"/>
              </a:rPr>
            </a:br>
            <a:r>
              <a:rPr lang="en-US" sz="2800" i="1" dirty="0">
                <a:latin typeface="Centaur" panose="02030504050205020304" pitchFamily="18" charset="0"/>
                <a:cs typeface="Times New Roman" pitchFamily="18" charset="0"/>
                <a:hlinkClick r:id="rId3"/>
              </a:rPr>
              <a:t>https://</a:t>
            </a:r>
            <a:r>
              <a:rPr lang="en-US" sz="2800" i="1" dirty="0" smtClean="0">
                <a:latin typeface="Centaur" panose="02030504050205020304" pitchFamily="18" charset="0"/>
                <a:cs typeface="Times New Roman" pitchFamily="18" charset="0"/>
                <a:hlinkClick r:id="rId3"/>
              </a:rPr>
              <a:t>www.youtube.com/watch?v=6fHxNn-FEnc</a:t>
            </a:r>
            <a:endParaRPr lang="en-US" sz="2800" dirty="0">
              <a:latin typeface="Centaur" panose="02030504050205020304" pitchFamily="18" charset="0"/>
            </a:endParaRPr>
          </a:p>
          <a:p>
            <a:pPr marL="514350" indent="-514350">
              <a:buFont typeface="+mj-lt"/>
              <a:buAutoNum type="arabicPeriod" startAt="4"/>
              <a:defRPr/>
            </a:pPr>
            <a:r>
              <a:rPr lang="en-US" sz="2800" dirty="0">
                <a:latin typeface="Centaur" panose="02030504050205020304" pitchFamily="18" charset="0"/>
              </a:rPr>
              <a:t>Participate in the Globe at Night (</a:t>
            </a:r>
            <a:r>
              <a:rPr lang="en-US" sz="2800" dirty="0" err="1">
                <a:latin typeface="Centaur" panose="02030504050205020304" pitchFamily="18" charset="0"/>
              </a:rPr>
              <a:t>GaN</a:t>
            </a:r>
            <a:r>
              <a:rPr lang="en-US" sz="2800" dirty="0">
                <a:latin typeface="Centaur" panose="02030504050205020304" pitchFamily="18" charset="0"/>
              </a:rPr>
              <a:t>) program</a:t>
            </a:r>
            <a:br>
              <a:rPr lang="en-US" sz="2800" dirty="0">
                <a:latin typeface="Centaur" panose="02030504050205020304" pitchFamily="18" charset="0"/>
              </a:rPr>
            </a:br>
            <a:r>
              <a:rPr lang="en-US" sz="2800" i="1" dirty="0">
                <a:latin typeface="Centaur" panose="02030504050205020304" pitchFamily="18" charset="0"/>
                <a:cs typeface="Times New Roman" pitchFamily="18" charset="0"/>
                <a:hlinkClick r:id="rId4"/>
              </a:rPr>
              <a:t>https://www.globeatnight.org</a:t>
            </a:r>
            <a:r>
              <a:rPr lang="en-US" sz="2800" i="1" dirty="0" smtClean="0">
                <a:latin typeface="Centaur" panose="02030504050205020304" pitchFamily="18" charset="0"/>
                <a:cs typeface="Times New Roman" pitchFamily="18" charset="0"/>
                <a:hlinkClick r:id="rId4"/>
              </a:rPr>
              <a:t>/</a:t>
            </a:r>
            <a:endParaRPr lang="en-US" sz="2800" dirty="0" smtClean="0">
              <a:latin typeface="Centaur" panose="02030504050205020304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133355"/>
            <a:ext cx="1295400" cy="172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4556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133355"/>
            <a:ext cx="1295400" cy="172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2400" y="3124200"/>
            <a:ext cx="8686800" cy="838200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sz="3600" u="sng" dirty="0" smtClean="0">
                <a:latin typeface="Centaur" panose="02030504050205020304" pitchFamily="18" charset="0"/>
              </a:rPr>
              <a:t>Extra Slides</a:t>
            </a:r>
            <a:endParaRPr lang="en-US" sz="3600" dirty="0">
              <a:latin typeface="Centaur" panose="020305040502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8721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4800" y="152400"/>
            <a:ext cx="8686800" cy="685800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sz="3600" u="sng" dirty="0" smtClean="0">
                <a:latin typeface="Centaur" panose="02030504050205020304" pitchFamily="18" charset="0"/>
              </a:rPr>
              <a:t>Sky Brightness Measurement</a:t>
            </a:r>
          </a:p>
          <a:p>
            <a:pPr algn="ctr">
              <a:buNone/>
              <a:defRPr/>
            </a:pPr>
            <a:endParaRPr lang="en-US" sz="3600" u="sng" dirty="0" smtClean="0">
              <a:latin typeface="Centaur" panose="020305040502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821396"/>
            <a:ext cx="6225084" cy="590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48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Centaur" panose="02030504050205020304" pitchFamily="18" charset="0"/>
              </a:rPr>
              <a:t>Examples: Motels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Centaur" panose="020305040502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3979178" y="4648200"/>
            <a:ext cx="489704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Bluff Dwellings Resort &amp; Spa</a:t>
            </a:r>
            <a:br>
              <a:rPr lang="en-US" sz="3200" dirty="0" smtClean="0"/>
            </a:br>
            <a:r>
              <a:rPr lang="en-US" sz="3200" dirty="0" smtClean="0"/>
              <a:t>Bluff, Utah</a:t>
            </a:r>
            <a:endParaRPr lang="en-US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219200"/>
            <a:ext cx="3609975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94649" y="1981200"/>
            <a:ext cx="4953000" cy="2457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" y="3657600"/>
            <a:ext cx="3281363" cy="28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6528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"/>
          <p:cNvGrpSpPr/>
          <p:nvPr/>
        </p:nvGrpSpPr>
        <p:grpSpPr>
          <a:xfrm>
            <a:off x="0" y="0"/>
            <a:ext cx="9173794" cy="6858000"/>
            <a:chOff x="0" y="0"/>
            <a:chExt cx="9173794" cy="6858000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173794" cy="6081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Box 18"/>
            <p:cNvSpPr txBox="1"/>
            <p:nvPr/>
          </p:nvSpPr>
          <p:spPr>
            <a:xfrm>
              <a:off x="2590800" y="6027003"/>
              <a:ext cx="419537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Flagstaff, </a:t>
              </a:r>
              <a:r>
                <a:rPr lang="en-US" sz="2400" dirty="0" err="1" smtClean="0"/>
                <a:t>Az</a:t>
              </a:r>
              <a:r>
                <a:rPr lang="en-US" sz="2400" dirty="0" smtClean="0"/>
                <a:t/>
              </a:r>
              <a:br>
                <a:rPr lang="en-US" sz="2400" dirty="0" smtClean="0"/>
              </a:br>
              <a:r>
                <a:rPr lang="en-US" sz="2400" dirty="0" smtClean="0"/>
                <a:t>5 minute exposure, tracking ‘on’</a:t>
              </a:r>
              <a:endParaRPr lang="en-US" sz="2400" dirty="0"/>
            </a:p>
          </p:txBody>
        </p: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“Darkness” at night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37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28600" y="838200"/>
            <a:ext cx="86868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2400" dirty="0" smtClean="0">
                <a:latin typeface="Centaur" pitchFamily="18" charset="0"/>
              </a:rPr>
              <a:t>So, when it comes to bird migration light pollution is a problem – but high rise buildings are a particularly urgent problem that needs to be fixed.</a:t>
            </a:r>
          </a:p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2400" dirty="0" smtClean="0">
                <a:latin typeface="Centaur" pitchFamily="18" charset="0"/>
              </a:rPr>
              <a:t>The National Audubon Society is an American non-profit environmental organization dedicated to conservation of birds and their habitat.</a:t>
            </a:r>
          </a:p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2400" dirty="0" smtClean="0">
                <a:latin typeface="Centaur" pitchFamily="18" charset="0"/>
              </a:rPr>
              <a:t>The Audubon Society has teamed up with the Dark Sky International (DSI) on the “Lights-Out Program” aimed at creating awareness about bird-migration and to implement mitigation efforts to minimize the dangers posed by LP and high-rise buildings to birds.</a:t>
            </a:r>
          </a:p>
          <a:p>
            <a:pPr marL="1035050" lvl="1" indent="-457200">
              <a:buSzPct val="135000"/>
              <a:buFont typeface="Arial" pitchFamily="34" charset="0"/>
              <a:buChar char="•"/>
            </a:pPr>
            <a:r>
              <a:rPr lang="en-US" sz="2400" dirty="0" smtClean="0">
                <a:latin typeface="Centaur" pitchFamily="18" charset="0"/>
                <a:hlinkClick r:id="rId2"/>
              </a:rPr>
              <a:t>https://www.audubon.org/</a:t>
            </a:r>
            <a:br>
              <a:rPr lang="en-US" sz="2400" dirty="0" smtClean="0">
                <a:latin typeface="Centaur" pitchFamily="18" charset="0"/>
                <a:hlinkClick r:id="rId2"/>
              </a:rPr>
            </a:br>
            <a:r>
              <a:rPr lang="en-US" sz="2400" dirty="0" smtClean="0">
                <a:latin typeface="Centaur" pitchFamily="18" charset="0"/>
                <a:hlinkClick r:id="rId2"/>
              </a:rPr>
              <a:t>lights-out-program</a:t>
            </a:r>
            <a:endParaRPr lang="en-US" sz="2400" dirty="0" smtClean="0">
              <a:latin typeface="Centaur" pitchFamily="18" charset="0"/>
            </a:endParaRPr>
          </a:p>
          <a:p>
            <a:pPr marL="1035050" lvl="1" indent="-457200">
              <a:buSzPct val="135000"/>
              <a:buFont typeface="Arial" pitchFamily="34" charset="0"/>
              <a:buChar char="•"/>
            </a:pPr>
            <a:r>
              <a:rPr lang="en-US" sz="2400" dirty="0">
                <a:latin typeface="Centaur" pitchFamily="18" charset="0"/>
                <a:hlinkClick r:id="rId3"/>
              </a:rPr>
              <a:t>https://www.lightsoutheartland.org</a:t>
            </a:r>
            <a:r>
              <a:rPr lang="en-US" sz="2400" dirty="0" smtClean="0">
                <a:latin typeface="Centaur" pitchFamily="18" charset="0"/>
                <a:hlinkClick r:id="rId3"/>
              </a:rPr>
              <a:t>/</a:t>
            </a:r>
            <a:r>
              <a:rPr lang="en-US" sz="2400" dirty="0" smtClean="0">
                <a:latin typeface="Centaur" pitchFamily="18" charset="0"/>
              </a:rPr>
              <a:t> </a:t>
            </a:r>
          </a:p>
        </p:txBody>
      </p:sp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14400" y="274638"/>
            <a:ext cx="69342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ALAN And Bird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 Migration: Mitigation Efforts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4502888"/>
            <a:ext cx="2819400" cy="235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5400" y="5663354"/>
            <a:ext cx="3845593" cy="114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34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28600" y="1208544"/>
            <a:ext cx="86868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77850" indent="-457200">
              <a:buSzPct val="135000"/>
              <a:buFont typeface="+mj-lt"/>
              <a:buAutoNum type="arabicPeriod"/>
            </a:pPr>
            <a:r>
              <a:rPr lang="en-US" sz="2800" dirty="0" smtClean="0">
                <a:latin typeface="Centaur" pitchFamily="18" charset="0"/>
              </a:rPr>
              <a:t>Turn off exterior decorative lighting </a:t>
            </a:r>
          </a:p>
          <a:p>
            <a:pPr marL="577850" indent="-457200">
              <a:buSzPct val="135000"/>
              <a:buFont typeface="+mj-lt"/>
              <a:buAutoNum type="arabicPeriod"/>
            </a:pPr>
            <a:r>
              <a:rPr lang="en-US" sz="2800" dirty="0" smtClean="0">
                <a:latin typeface="Centaur" pitchFamily="18" charset="0"/>
              </a:rPr>
              <a:t>Extinguish pot and flood-lights </a:t>
            </a:r>
          </a:p>
          <a:p>
            <a:pPr marL="577850" indent="-457200">
              <a:buSzPct val="135000"/>
              <a:buFont typeface="+mj-lt"/>
              <a:buAutoNum type="arabicPeriod"/>
            </a:pPr>
            <a:r>
              <a:rPr lang="en-US" sz="2800" dirty="0" smtClean="0">
                <a:latin typeface="Centaur" pitchFamily="18" charset="0"/>
              </a:rPr>
              <a:t>Substitute strobe lighting wherever </a:t>
            </a:r>
            <a:br>
              <a:rPr lang="en-US" sz="2800" dirty="0" smtClean="0">
                <a:latin typeface="Centaur" pitchFamily="18" charset="0"/>
              </a:rPr>
            </a:br>
            <a:r>
              <a:rPr lang="en-US" sz="2800" dirty="0" smtClean="0">
                <a:latin typeface="Centaur" pitchFamily="18" charset="0"/>
              </a:rPr>
              <a:t>possible </a:t>
            </a:r>
          </a:p>
          <a:p>
            <a:pPr marL="577850" indent="-457200">
              <a:buSzPct val="135000"/>
              <a:buFont typeface="+mj-lt"/>
              <a:buAutoNum type="arabicPeriod"/>
            </a:pPr>
            <a:r>
              <a:rPr lang="en-US" sz="2800" dirty="0" smtClean="0">
                <a:latin typeface="Centaur" pitchFamily="18" charset="0"/>
              </a:rPr>
              <a:t>Reduce atrium lighting wherever possible </a:t>
            </a:r>
          </a:p>
          <a:p>
            <a:pPr marL="577850" indent="-457200">
              <a:buSzPct val="135000"/>
              <a:buFont typeface="+mj-lt"/>
              <a:buAutoNum type="arabicPeriod"/>
            </a:pPr>
            <a:r>
              <a:rPr lang="en-US" sz="2800" dirty="0" smtClean="0">
                <a:latin typeface="Centaur" pitchFamily="18" charset="0"/>
              </a:rPr>
              <a:t>Turn off interior lighting especially on higher stories </a:t>
            </a:r>
          </a:p>
        </p:txBody>
      </p:sp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14400" y="274638"/>
            <a:ext cx="69342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Lights-Out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 Program: How to Contribute?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868524"/>
            <a:ext cx="3352800" cy="205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1537" y="4618099"/>
            <a:ext cx="4462463" cy="2239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76200" y="6096000"/>
            <a:ext cx="4401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latin typeface="Times New Roman" pitchFamily="18" charset="0"/>
                <a:cs typeface="Times New Roman" pitchFamily="18" charset="0"/>
                <a:hlinkClick r:id="rId5"/>
              </a:rPr>
              <a:t>https://www.audubon.org/lights-out-program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67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28600" y="940713"/>
            <a:ext cx="86868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77850" indent="-457200">
              <a:buSzPct val="135000"/>
              <a:buFont typeface="+mj-lt"/>
              <a:buAutoNum type="arabicPeriod" startAt="6"/>
            </a:pPr>
            <a:r>
              <a:rPr lang="en-US" sz="2800" dirty="0" smtClean="0">
                <a:latin typeface="Centaur" pitchFamily="18" charset="0"/>
              </a:rPr>
              <a:t>Substitute task and area lighting for </a:t>
            </a:r>
            <a:br>
              <a:rPr lang="en-US" sz="2800" dirty="0" smtClean="0">
                <a:latin typeface="Centaur" pitchFamily="18" charset="0"/>
              </a:rPr>
            </a:br>
            <a:r>
              <a:rPr lang="en-US" sz="2800" dirty="0" smtClean="0">
                <a:latin typeface="Centaur" pitchFamily="18" charset="0"/>
              </a:rPr>
              <a:t>workers staying late or pull window </a:t>
            </a:r>
            <a:br>
              <a:rPr lang="en-US" sz="2800" dirty="0" smtClean="0">
                <a:latin typeface="Centaur" pitchFamily="18" charset="0"/>
              </a:rPr>
            </a:br>
            <a:r>
              <a:rPr lang="en-US" sz="2800" dirty="0" smtClean="0">
                <a:latin typeface="Centaur" pitchFamily="18" charset="0"/>
              </a:rPr>
              <a:t>coverings </a:t>
            </a:r>
          </a:p>
          <a:p>
            <a:pPr marL="577850" indent="-457200">
              <a:buSzPct val="135000"/>
              <a:buFont typeface="+mj-lt"/>
              <a:buAutoNum type="arabicPeriod" startAt="6"/>
            </a:pPr>
            <a:r>
              <a:rPr lang="en-US" sz="2800" dirty="0" smtClean="0">
                <a:latin typeface="Centaur" pitchFamily="18" charset="0"/>
              </a:rPr>
              <a:t>Down-shield exterior lighting to </a:t>
            </a:r>
            <a:br>
              <a:rPr lang="en-US" sz="2800" dirty="0" smtClean="0">
                <a:latin typeface="Centaur" pitchFamily="18" charset="0"/>
              </a:rPr>
            </a:br>
            <a:r>
              <a:rPr lang="en-US" sz="2800" dirty="0" smtClean="0">
                <a:latin typeface="Centaur" pitchFamily="18" charset="0"/>
              </a:rPr>
              <a:t>eliminate horizontal glare and all light directed upward </a:t>
            </a:r>
          </a:p>
          <a:p>
            <a:pPr marL="577850" indent="-457200">
              <a:buSzPct val="135000"/>
              <a:buFont typeface="+mj-lt"/>
              <a:buAutoNum type="arabicPeriod" startAt="6"/>
            </a:pPr>
            <a:r>
              <a:rPr lang="en-US" sz="2800" dirty="0" smtClean="0">
                <a:latin typeface="Centaur" pitchFamily="18" charset="0"/>
              </a:rPr>
              <a:t>Install automatic motion sensors and controls wherever possible </a:t>
            </a:r>
          </a:p>
          <a:p>
            <a:pPr marL="577850" indent="-457200">
              <a:buSzPct val="135000"/>
              <a:buFont typeface="+mj-lt"/>
              <a:buAutoNum type="arabicPeriod" startAt="6"/>
            </a:pPr>
            <a:r>
              <a:rPr lang="en-US" sz="2800" dirty="0" smtClean="0">
                <a:latin typeface="Centaur" pitchFamily="18" charset="0"/>
              </a:rPr>
              <a:t>When converting to new lighting assess quality and quantity of light needed, avoiding over-lighting with newer, brighter technology.</a:t>
            </a:r>
          </a:p>
        </p:txBody>
      </p:sp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14400" y="274638"/>
            <a:ext cx="69342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Lights-Out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 Program: How to Contribute?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74073" y="838200"/>
            <a:ext cx="310708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45125" y="4800600"/>
            <a:ext cx="409887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76200" y="6096000"/>
            <a:ext cx="4401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latin typeface="Times New Roman" pitchFamily="18" charset="0"/>
                <a:cs typeface="Times New Roman" pitchFamily="18" charset="0"/>
                <a:hlinkClick r:id="rId5"/>
              </a:rPr>
              <a:t>https://www.audubon.org/lights-out-program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51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What can I do?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610600" cy="56388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sz="2800" dirty="0" smtClean="0">
                <a:latin typeface="Centaur" panose="02030504050205020304" pitchFamily="18" charset="0"/>
              </a:rPr>
              <a:t>Audit of your property/neighborhood</a:t>
            </a:r>
            <a:br>
              <a:rPr lang="en-US" sz="2800" dirty="0" smtClean="0">
                <a:latin typeface="Centaur" panose="02030504050205020304" pitchFamily="18" charset="0"/>
              </a:rPr>
            </a:br>
            <a:r>
              <a:rPr lang="en-US" sz="1400" i="1" dirty="0" smtClean="0">
                <a:latin typeface="Centaur" panose="02030504050205020304" pitchFamily="18" charset="0"/>
                <a:cs typeface="Times New Roman" pitchFamily="18" charset="0"/>
                <a:hlinkClick r:id="rId2"/>
              </a:rPr>
              <a:t>https://www.darksky.org/wp-content/uploads/bsk-pdf-manager/2020/01/Home-Lighting-Assessment-Print.pdf</a:t>
            </a:r>
            <a:r>
              <a:rPr lang="en-US" sz="1400" i="1" dirty="0" smtClean="0">
                <a:latin typeface="Centaur" panose="02030504050205020304" pitchFamily="18" charset="0"/>
                <a:cs typeface="Times New Roman" pitchFamily="18" charset="0"/>
              </a:rPr>
              <a:t/>
            </a:r>
            <a:br>
              <a:rPr lang="en-US" sz="1400" i="1" dirty="0" smtClean="0">
                <a:latin typeface="Centaur" panose="02030504050205020304" pitchFamily="18" charset="0"/>
                <a:cs typeface="Times New Roman" pitchFamily="18" charset="0"/>
              </a:rPr>
            </a:br>
            <a:endParaRPr lang="en-US" sz="1400" i="1" dirty="0" smtClean="0">
              <a:latin typeface="Centaur" panose="02030504050205020304" pitchFamily="18" charset="0"/>
              <a:cs typeface="Times New Roman" pitchFamily="18" charset="0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dirty="0" smtClean="0">
                <a:latin typeface="Centaur" panose="02030504050205020304" pitchFamily="18" charset="0"/>
              </a:rPr>
              <a:t>Use dark sky friendly lighting at your home and business</a:t>
            </a:r>
            <a:br>
              <a:rPr lang="en-US" sz="2800" dirty="0" smtClean="0">
                <a:latin typeface="Centaur" panose="02030504050205020304" pitchFamily="18" charset="0"/>
              </a:rPr>
            </a:br>
            <a:r>
              <a:rPr lang="en-US" sz="1400" i="1" dirty="0" smtClean="0">
                <a:latin typeface="Centaur" panose="02030504050205020304" pitchFamily="18" charset="0"/>
                <a:cs typeface="Times New Roman" pitchFamily="18" charset="0"/>
                <a:hlinkClick r:id="rId3"/>
              </a:rPr>
              <a:t>https://www.darksky.org/our-work/lighting/lighting-for-industry/fsa/fsa-products/</a:t>
            </a:r>
            <a:r>
              <a:rPr lang="en-US" sz="1400" i="1" dirty="0" smtClean="0">
                <a:latin typeface="Centaur" panose="02030504050205020304" pitchFamily="18" charset="0"/>
                <a:cs typeface="Times New Roman" pitchFamily="18" charset="0"/>
              </a:rPr>
              <a:t/>
            </a:r>
            <a:br>
              <a:rPr lang="en-US" sz="1400" i="1" dirty="0" smtClean="0">
                <a:latin typeface="Centaur" panose="02030504050205020304" pitchFamily="18" charset="0"/>
                <a:cs typeface="Times New Roman" pitchFamily="18" charset="0"/>
              </a:rPr>
            </a:br>
            <a:endParaRPr lang="en-US" sz="1400" i="1" dirty="0" smtClean="0">
              <a:latin typeface="Centaur" panose="02030504050205020304" pitchFamily="18" charset="0"/>
              <a:cs typeface="Times New Roman" pitchFamily="18" charset="0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dirty="0" smtClean="0">
                <a:latin typeface="Centaur" panose="02030504050205020304" pitchFamily="18" charset="0"/>
              </a:rPr>
              <a:t>Advocate for a lighting ordinance in your town</a:t>
            </a:r>
            <a:br>
              <a:rPr lang="en-US" sz="2800" dirty="0" smtClean="0">
                <a:latin typeface="Centaur" panose="02030504050205020304" pitchFamily="18" charset="0"/>
              </a:rPr>
            </a:br>
            <a:r>
              <a:rPr lang="en-US" sz="1400" i="1" dirty="0">
                <a:latin typeface="Centaur" panose="02030504050205020304" pitchFamily="18" charset="0"/>
                <a:cs typeface="Times New Roman" pitchFamily="18" charset="0"/>
                <a:hlinkClick r:id="rId4"/>
              </a:rPr>
              <a:t>https://www.darksky.org/our-work/lighting/public-policy/lighting-ordinances</a:t>
            </a:r>
            <a:r>
              <a:rPr lang="en-US" sz="1400" i="1" dirty="0" smtClean="0">
                <a:latin typeface="Centaur" panose="02030504050205020304" pitchFamily="18" charset="0"/>
                <a:cs typeface="Times New Roman" pitchFamily="18" charset="0"/>
                <a:hlinkClick r:id="rId4"/>
              </a:rPr>
              <a:t>/</a:t>
            </a:r>
            <a:endParaRPr lang="en-US" sz="1400" dirty="0" smtClean="0">
              <a:latin typeface="Centaur" panose="02030504050205020304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s://media.tenor.com/images/2de79104317be918ca52e2885928e6a8/raw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24400" y="4351153"/>
            <a:ext cx="4357450" cy="2440172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63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51774"/>
            <a:ext cx="4645081" cy="2238929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4233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What can I do?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915400" cy="30480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 startAt="4"/>
              <a:defRPr/>
            </a:pPr>
            <a:r>
              <a:rPr lang="en-US" sz="2800" dirty="0" smtClean="0">
                <a:latin typeface="Centaur" panose="02030504050205020304" pitchFamily="18" charset="0"/>
              </a:rPr>
              <a:t>Explore the darkskymissouri.org website and get involved</a:t>
            </a:r>
            <a:br>
              <a:rPr lang="en-US" sz="2800" dirty="0" smtClean="0">
                <a:latin typeface="Centaur" panose="02030504050205020304" pitchFamily="18" charset="0"/>
              </a:rPr>
            </a:br>
            <a:r>
              <a:rPr lang="en-US" sz="2800" i="1" dirty="0">
                <a:latin typeface="Centaur" panose="02030504050205020304" pitchFamily="18" charset="0"/>
                <a:cs typeface="Times New Roman" panose="02020603050405020304" pitchFamily="18" charset="0"/>
                <a:hlinkClick r:id="rId2"/>
              </a:rPr>
              <a:t>https://www.darkskymissouri.org</a:t>
            </a:r>
            <a:r>
              <a:rPr lang="en-US" sz="2800" i="1" dirty="0" smtClean="0">
                <a:latin typeface="Centaur" panose="02030504050205020304" pitchFamily="18" charset="0"/>
                <a:cs typeface="Times New Roman" panose="02020603050405020304" pitchFamily="18" charset="0"/>
                <a:hlinkClick r:id="rId2"/>
              </a:rPr>
              <a:t>/</a:t>
            </a:r>
            <a:endParaRPr lang="en-US" sz="2800" dirty="0" smtClean="0">
              <a:latin typeface="Centaur" panose="02030504050205020304" pitchFamily="18" charset="0"/>
            </a:endParaRPr>
          </a:p>
          <a:p>
            <a:pPr marL="514350" indent="-514350">
              <a:buFont typeface="+mj-lt"/>
              <a:buAutoNum type="arabicPeriod" startAt="4"/>
              <a:defRPr/>
            </a:pPr>
            <a:r>
              <a:rPr lang="en-US" sz="2800" dirty="0" smtClean="0">
                <a:latin typeface="Centaur" panose="02030504050205020304" pitchFamily="18" charset="0"/>
              </a:rPr>
              <a:t>Watch </a:t>
            </a:r>
            <a:r>
              <a:rPr lang="en-US" sz="2800" dirty="0">
                <a:latin typeface="Centaur" panose="02030504050205020304" pitchFamily="18" charset="0"/>
              </a:rPr>
              <a:t>‘Saving the Dark’ Documentary by </a:t>
            </a:r>
            <a:r>
              <a:rPr lang="en-US" sz="2800" dirty="0" err="1">
                <a:latin typeface="Centaur" panose="02030504050205020304" pitchFamily="18" charset="0"/>
              </a:rPr>
              <a:t>Sriram</a:t>
            </a:r>
            <a:r>
              <a:rPr lang="en-US" sz="2800" dirty="0">
                <a:latin typeface="Centaur" panose="02030504050205020304" pitchFamily="18" charset="0"/>
              </a:rPr>
              <a:t> </a:t>
            </a:r>
            <a:r>
              <a:rPr lang="en-US" sz="2800" dirty="0" err="1">
                <a:latin typeface="Centaur" panose="02030504050205020304" pitchFamily="18" charset="0"/>
              </a:rPr>
              <a:t>Murali</a:t>
            </a:r>
            <a:r>
              <a:rPr lang="en-US" sz="2800" dirty="0">
                <a:latin typeface="Centaur" panose="02030504050205020304" pitchFamily="18" charset="0"/>
              </a:rPr>
              <a:t> (55 </a:t>
            </a:r>
            <a:r>
              <a:rPr lang="en-US" sz="2800" dirty="0" err="1">
                <a:latin typeface="Centaur" panose="02030504050205020304" pitchFamily="18" charset="0"/>
              </a:rPr>
              <a:t>mins</a:t>
            </a:r>
            <a:r>
              <a:rPr lang="en-US" sz="2800" dirty="0">
                <a:latin typeface="Centaur" panose="02030504050205020304" pitchFamily="18" charset="0"/>
              </a:rPr>
              <a:t>)</a:t>
            </a:r>
            <a:br>
              <a:rPr lang="en-US" sz="2800" dirty="0">
                <a:latin typeface="Centaur" panose="02030504050205020304" pitchFamily="18" charset="0"/>
              </a:rPr>
            </a:br>
            <a:r>
              <a:rPr lang="en-US" sz="2800" i="1" dirty="0">
                <a:latin typeface="Centaur" panose="02030504050205020304" pitchFamily="18" charset="0"/>
                <a:cs typeface="Times New Roman" pitchFamily="18" charset="0"/>
                <a:hlinkClick r:id="rId3"/>
              </a:rPr>
              <a:t>https://</a:t>
            </a:r>
            <a:r>
              <a:rPr lang="en-US" sz="2800" i="1" dirty="0" smtClean="0">
                <a:latin typeface="Centaur" panose="02030504050205020304" pitchFamily="18" charset="0"/>
                <a:cs typeface="Times New Roman" pitchFamily="18" charset="0"/>
                <a:hlinkClick r:id="rId3"/>
              </a:rPr>
              <a:t>www.youtube.com/watch?v=6fHxNn-FEnc</a:t>
            </a:r>
            <a:endParaRPr lang="en-US" sz="2800" dirty="0">
              <a:latin typeface="Centaur" panose="02030504050205020304" pitchFamily="18" charset="0"/>
            </a:endParaRPr>
          </a:p>
          <a:p>
            <a:pPr marL="514350" indent="-514350">
              <a:buFont typeface="+mj-lt"/>
              <a:buAutoNum type="arabicPeriod" startAt="4"/>
              <a:defRPr/>
            </a:pPr>
            <a:r>
              <a:rPr lang="en-US" sz="2800" dirty="0">
                <a:latin typeface="Centaur" panose="02030504050205020304" pitchFamily="18" charset="0"/>
              </a:rPr>
              <a:t>Participate in the Globe at Night (</a:t>
            </a:r>
            <a:r>
              <a:rPr lang="en-US" sz="2800" dirty="0" err="1">
                <a:latin typeface="Centaur" panose="02030504050205020304" pitchFamily="18" charset="0"/>
              </a:rPr>
              <a:t>GaN</a:t>
            </a:r>
            <a:r>
              <a:rPr lang="en-US" sz="2800" dirty="0">
                <a:latin typeface="Centaur" panose="02030504050205020304" pitchFamily="18" charset="0"/>
              </a:rPr>
              <a:t>) program</a:t>
            </a:r>
            <a:br>
              <a:rPr lang="en-US" sz="2800" dirty="0">
                <a:latin typeface="Centaur" panose="02030504050205020304" pitchFamily="18" charset="0"/>
              </a:rPr>
            </a:br>
            <a:r>
              <a:rPr lang="en-US" sz="2800" i="1" dirty="0">
                <a:latin typeface="Centaur" panose="02030504050205020304" pitchFamily="18" charset="0"/>
                <a:cs typeface="Times New Roman" pitchFamily="18" charset="0"/>
                <a:hlinkClick r:id="rId4"/>
              </a:rPr>
              <a:t>https://www.globeatnight.org</a:t>
            </a:r>
            <a:r>
              <a:rPr lang="en-US" sz="2800" i="1" dirty="0" smtClean="0">
                <a:latin typeface="Centaur" panose="02030504050205020304" pitchFamily="18" charset="0"/>
                <a:cs typeface="Times New Roman" pitchFamily="18" charset="0"/>
                <a:hlinkClick r:id="rId4"/>
              </a:rPr>
              <a:t>/</a:t>
            </a:r>
            <a:endParaRPr lang="en-US" sz="2800" dirty="0" smtClean="0">
              <a:latin typeface="Centaur" panose="02030504050205020304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133355"/>
            <a:ext cx="1295400" cy="172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4619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Summary</a:t>
            </a:r>
            <a:endParaRPr lang="en-US" sz="3200" b="1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52400" y="960438"/>
            <a:ext cx="8858250" cy="57642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  <a:t>Most obvious and measurable symptom of LP is </a:t>
            </a:r>
            <a:r>
              <a:rPr lang="en-US" u="sng" dirty="0" err="1" smtClean="0">
                <a:solidFill>
                  <a:srgbClr val="FF0000"/>
                </a:solidFill>
                <a:latin typeface="Centaur" panose="02030504050205020304" pitchFamily="18" charset="0"/>
              </a:rPr>
              <a:t>skyglow</a:t>
            </a:r>
            <a: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  <a:t>: </a:t>
            </a:r>
            <a:r>
              <a:rPr lang="en-US" dirty="0" err="1" smtClean="0">
                <a:solidFill>
                  <a:prstClr val="black"/>
                </a:solidFill>
                <a:latin typeface="Centaur" panose="02030504050205020304" pitchFamily="18" charset="0"/>
              </a:rPr>
              <a:t>Skyglow</a:t>
            </a:r>
            <a: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  <a:t> affects close to 80% of all people on the planet, and about 99% of US/European peoples.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  <a:t>You can help quantify light pollution via the </a:t>
            </a:r>
            <a:r>
              <a:rPr lang="en-US" dirty="0" err="1" smtClean="0">
                <a:solidFill>
                  <a:prstClr val="black"/>
                </a:solidFill>
                <a:latin typeface="Centaur" panose="02030504050205020304" pitchFamily="18" charset="0"/>
              </a:rPr>
              <a:t>GaN</a:t>
            </a:r>
            <a: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  <a:t> program and/or the Missouri SQM program.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  <a:t>Most of the quantifying </a:t>
            </a:r>
            <a:b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</a:br>
            <a: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  <a:t>methods we have seen </a:t>
            </a:r>
            <a:b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</a:br>
            <a: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  <a:t>measure </a:t>
            </a:r>
            <a:r>
              <a:rPr lang="en-US" dirty="0" err="1" smtClean="0">
                <a:solidFill>
                  <a:prstClr val="black"/>
                </a:solidFill>
                <a:latin typeface="Centaur" panose="02030504050205020304" pitchFamily="18" charset="0"/>
              </a:rPr>
              <a:t>skyglow</a:t>
            </a:r>
            <a: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  <a:t>: </a:t>
            </a:r>
            <a:r>
              <a:rPr lang="en-US" b="1" u="sng" dirty="0" smtClean="0">
                <a:solidFill>
                  <a:prstClr val="black"/>
                </a:solidFill>
                <a:latin typeface="Centaur" panose="02030504050205020304" pitchFamily="18" charset="0"/>
              </a:rPr>
              <a:t>how much </a:t>
            </a:r>
            <a:br>
              <a:rPr lang="en-US" b="1" u="sng" dirty="0" smtClean="0">
                <a:solidFill>
                  <a:prstClr val="black"/>
                </a:solidFill>
                <a:latin typeface="Centaur" panose="02030504050205020304" pitchFamily="18" charset="0"/>
              </a:rPr>
            </a:br>
            <a:r>
              <a:rPr lang="en-US" b="1" u="sng" dirty="0" smtClean="0">
                <a:solidFill>
                  <a:prstClr val="black"/>
                </a:solidFill>
                <a:latin typeface="Centaur" panose="02030504050205020304" pitchFamily="18" charset="0"/>
              </a:rPr>
              <a:t>light is finding its way into </a:t>
            </a:r>
            <a:br>
              <a:rPr lang="en-US" b="1" u="sng" dirty="0" smtClean="0">
                <a:solidFill>
                  <a:prstClr val="black"/>
                </a:solidFill>
                <a:latin typeface="Centaur" panose="02030504050205020304" pitchFamily="18" charset="0"/>
              </a:rPr>
            </a:br>
            <a:r>
              <a:rPr lang="en-US" b="1" u="sng" dirty="0" smtClean="0">
                <a:solidFill>
                  <a:prstClr val="black"/>
                </a:solidFill>
                <a:latin typeface="Centaur" panose="02030504050205020304" pitchFamily="18" charset="0"/>
              </a:rPr>
              <a:t>the night sky</a:t>
            </a:r>
            <a: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  <a:t>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 descr="Z:\MUON_IMAGES\20190107\01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567" y="3567667"/>
            <a:ext cx="3997289" cy="299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9973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Summary</a:t>
            </a:r>
            <a:endParaRPr lang="en-US" sz="3200" b="1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52400" y="960438"/>
            <a:ext cx="8763000" cy="559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="1" dirty="0" smtClean="0">
                <a:solidFill>
                  <a:srgbClr val="FF0000"/>
                </a:solidFill>
                <a:latin typeface="Centaur" panose="02030504050205020304" pitchFamily="18" charset="0"/>
              </a:rPr>
              <a:t>Glare</a:t>
            </a:r>
            <a: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  <a:t> affects most of us, most commonly in the context of vehicle head-lights and/or bright LEDs mounted sideways on walls and/or Electronic Billboards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  <a:t>LED lights, due to greater directionality, cause greater glare.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  <a:t>Harder to quantify the effects of glare in terms of </a:t>
            </a:r>
            <a:r>
              <a:rPr lang="en-US" dirty="0" smtClean="0">
                <a:solidFill>
                  <a:srgbClr val="FF0000"/>
                </a:solidFill>
                <a:latin typeface="Centaur" panose="02030504050205020304" pitchFamily="18" charset="0"/>
              </a:rPr>
              <a:t>color</a:t>
            </a:r>
            <a: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  <a:t>, and its effects on “recovery time” of eyes.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  <a:t>Severity of glare is related largely to the </a:t>
            </a:r>
            <a:r>
              <a:rPr lang="en-US" dirty="0" smtClean="0">
                <a:solidFill>
                  <a:srgbClr val="FF0000"/>
                </a:solidFill>
                <a:latin typeface="Centaur" panose="02030504050205020304" pitchFamily="18" charset="0"/>
              </a:rPr>
              <a:t>dosage</a:t>
            </a:r>
            <a: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  <a:t> (how bright?).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688" y="5266717"/>
            <a:ext cx="3119856" cy="1591283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3314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Summary</a:t>
            </a:r>
            <a:endParaRPr lang="en-US" sz="3200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52400" y="960438"/>
            <a:ext cx="8763000" cy="559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aur" panose="02030504050205020304" pitchFamily="18" charset="0"/>
                <a:ea typeface="+mn-ea"/>
                <a:cs typeface="+mn-cs"/>
              </a:rPr>
              <a:t>Light Pollution is an increasing problem – </a:t>
            </a:r>
            <a:r>
              <a:rPr kumimoji="0" lang="en-US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aur" panose="02030504050205020304" pitchFamily="18" charset="0"/>
                <a:ea typeface="+mn-ea"/>
                <a:cs typeface="+mn-cs"/>
              </a:rPr>
              <a:t>urban sprawl and the increasing use of “</a:t>
            </a:r>
            <a:r>
              <a:rPr kumimoji="0" lang="en-US" b="0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aur" panose="02030504050205020304" pitchFamily="18" charset="0"/>
                <a:ea typeface="+mn-ea"/>
                <a:cs typeface="+mn-cs"/>
              </a:rPr>
              <a:t>inexpensive</a:t>
            </a:r>
            <a:r>
              <a:rPr kumimoji="0" lang="en-US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aur" panose="02030504050205020304" pitchFamily="18" charset="0"/>
                <a:ea typeface="+mn-ea"/>
                <a:cs typeface="+mn-cs"/>
              </a:rPr>
              <a:t>” LED lights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aur" panose="02030504050205020304" pitchFamily="18" charset="0"/>
                <a:ea typeface="+mn-ea"/>
                <a:cs typeface="+mn-cs"/>
              </a:rPr>
              <a:t> is expected to make the problem worse.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aur" panose="02030504050205020304" pitchFamily="18" charset="0"/>
              <a:ea typeface="+mn-ea"/>
              <a:cs typeface="+mn-cs"/>
            </a:endParaRPr>
          </a:p>
          <a:p>
            <a:pPr lvl="1">
              <a:defRPr/>
            </a:pPr>
            <a:r>
              <a:rPr lang="en-US" sz="3200" dirty="0" smtClean="0">
                <a:solidFill>
                  <a:prstClr val="black"/>
                </a:solidFill>
                <a:latin typeface="Centaur" panose="02030504050205020304" pitchFamily="18" charset="0"/>
              </a:rPr>
              <a:t>“</a:t>
            </a:r>
            <a:r>
              <a:rPr lang="en-US" sz="3200" dirty="0" smtClean="0">
                <a:solidFill>
                  <a:srgbClr val="FF0000"/>
                </a:solidFill>
                <a:latin typeface="Centaur" panose="02030504050205020304" pitchFamily="18" charset="0"/>
              </a:rPr>
              <a:t>inexpensive</a:t>
            </a:r>
            <a:r>
              <a:rPr lang="en-US" sz="3200" dirty="0" smtClean="0">
                <a:solidFill>
                  <a:prstClr val="black"/>
                </a:solidFill>
                <a:latin typeface="Centaur" panose="02030504050205020304" pitchFamily="18" charset="0"/>
              </a:rPr>
              <a:t>” is doing a lot of heavy-lifting here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aur" panose="02030504050205020304" pitchFamily="18" charset="0"/>
                <a:ea typeface="+mn-ea"/>
                <a:cs typeface="+mn-cs"/>
              </a:rPr>
              <a:t>The </a:t>
            </a:r>
            <a:r>
              <a:rPr kumimoji="0" lang="en-US" sz="3200" b="0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aur" panose="02030504050205020304" pitchFamily="18" charset="0"/>
                <a:ea typeface="+mn-ea"/>
                <a:cs typeface="+mn-cs"/>
              </a:rPr>
              <a:t>inability to see stars is a symptom of the problem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aur" panose="02030504050205020304" pitchFamily="18" charset="0"/>
                <a:ea typeface="+mn-ea"/>
                <a:cs typeface="+mn-cs"/>
              </a:rPr>
              <a:t>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aur" panose="02030504050205020304" pitchFamily="18" charset="0"/>
                <a:ea typeface="+mn-ea"/>
                <a:cs typeface="+mn-cs"/>
              </a:rPr>
              <a:t>The real problem is the harm done to the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aur" panose="02030504050205020304" pitchFamily="18" charset="0"/>
                <a:ea typeface="+mn-ea"/>
                <a:cs typeface="+mn-cs"/>
              </a:rPr>
              <a:t>ecological health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aur" panose="02030504050205020304" pitchFamily="18" charset="0"/>
                <a:ea typeface="+mn-ea"/>
                <a:cs typeface="+mn-cs"/>
              </a:rPr>
              <a:t>, and the negative impact of LP on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aur" panose="02030504050205020304" pitchFamily="18" charset="0"/>
                <a:ea typeface="+mn-ea"/>
                <a:cs typeface="+mn-cs"/>
              </a:rPr>
              <a:t>birds, pollinators, insects, and humans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aur" panose="020305040502050203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9993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969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Centaur" panose="02030504050205020304" pitchFamily="18" charset="0"/>
              </a:rPr>
              <a:t>Why combat Light Pollution?</a:t>
            </a:r>
            <a:br>
              <a:rPr lang="en-US" sz="3200" dirty="0" smtClean="0">
                <a:latin typeface="Centaur" panose="02030504050205020304" pitchFamily="18" charset="0"/>
              </a:rPr>
            </a:br>
            <a:r>
              <a:rPr lang="en-US" sz="3200" dirty="0" smtClean="0">
                <a:latin typeface="Centaur" panose="02030504050205020304" pitchFamily="18" charset="0"/>
              </a:rPr>
              <a:t>The Circadian Rhythm</a:t>
            </a:r>
            <a:endParaRPr lang="en-US" sz="3200" dirty="0">
              <a:latin typeface="Centaur" panose="02030504050205020304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133355"/>
            <a:ext cx="1295400" cy="172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6400" y="1371600"/>
            <a:ext cx="5630409" cy="519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2286000" y="651944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i="1" dirty="0" smtClean="0">
                <a:latin typeface="Centaur" pitchFamily="18" charset="0"/>
              </a:rPr>
              <a:t>https://www.youtube.com/watch?v=BKQH6T1DZvI</a:t>
            </a:r>
            <a:endParaRPr lang="en-US" sz="1600" i="1" dirty="0">
              <a:latin typeface="Centaur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6899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Centaur" panose="02030504050205020304" pitchFamily="18" charset="0"/>
              </a:rPr>
              <a:t>The Circadian Rhythm</a:t>
            </a:r>
            <a:endParaRPr lang="en-US" sz="3200" dirty="0">
              <a:latin typeface="Centaur" panose="02030504050205020304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133355"/>
            <a:ext cx="1295400" cy="172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39140" y="762000"/>
            <a:ext cx="570486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1" y="4581484"/>
            <a:ext cx="6553199" cy="2276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57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7444"/>
            <a:ext cx="8229600" cy="1047956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Centaur" panose="02030504050205020304" pitchFamily="18" charset="0"/>
              </a:rPr>
              <a:t>Natural Illumination</a:t>
            </a:r>
            <a:br>
              <a:rPr lang="en-US" sz="3200" dirty="0" smtClean="0">
                <a:latin typeface="Centaur" panose="02030504050205020304" pitchFamily="18" charset="0"/>
              </a:rPr>
            </a:br>
            <a:r>
              <a:rPr lang="en-US" sz="3200" dirty="0" smtClean="0">
                <a:latin typeface="Centaur" panose="02030504050205020304" pitchFamily="18" charset="0"/>
              </a:rPr>
              <a:t>Night and Day</a:t>
            </a:r>
            <a:endParaRPr lang="en-US" sz="3200" dirty="0">
              <a:latin typeface="Centaur" panose="02030504050205020304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25662" y="1295401"/>
            <a:ext cx="8008738" cy="5192478"/>
            <a:chOff x="525662" y="1295401"/>
            <a:chExt cx="8008738" cy="519247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5662" y="1295401"/>
              <a:ext cx="8008738" cy="5192478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 rot="16200000">
              <a:off x="7450722" y="3564523"/>
              <a:ext cx="18288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i="1" dirty="0" smtClean="0"/>
                <a:t>Credit: T. </a:t>
              </a:r>
              <a:r>
                <a:rPr lang="en-US" sz="1600" i="1" dirty="0" err="1" smtClean="0"/>
                <a:t>Longcore</a:t>
              </a:r>
              <a:endParaRPr lang="en-US" sz="1600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331486" y="6488668"/>
            <a:ext cx="5736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Centaur" panose="02030504050205020304" pitchFamily="18" charset="0"/>
              </a:rPr>
              <a:t>DarkSky</a:t>
            </a:r>
            <a:r>
              <a:rPr lang="en-US" i="1" dirty="0" smtClean="0">
                <a:latin typeface="Centaur" panose="02030504050205020304" pitchFamily="18" charset="0"/>
              </a:rPr>
              <a:t> International: State of the Science 2023, John </a:t>
            </a:r>
            <a:r>
              <a:rPr lang="en-US" i="1" dirty="0" err="1" smtClean="0">
                <a:latin typeface="Centaur" panose="02030504050205020304" pitchFamily="18" charset="0"/>
              </a:rPr>
              <a:t>Barentine</a:t>
            </a:r>
            <a:endParaRPr lang="en-US" i="1" dirty="0">
              <a:latin typeface="Centaur" panose="02030504050205020304" pitchFamily="18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453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Centaur" panose="02030504050205020304" pitchFamily="18" charset="0"/>
              </a:rPr>
              <a:t>ALAN And Wildlife</a:t>
            </a:r>
            <a:endParaRPr lang="en-US" sz="3200" dirty="0">
              <a:latin typeface="Centaur" panose="02030504050205020304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133355"/>
            <a:ext cx="1295400" cy="172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038"/>
          <p:cNvSpPr>
            <a:spLocks noChangeArrowheads="1"/>
          </p:cNvSpPr>
          <p:nvPr/>
        </p:nvSpPr>
        <p:spPr bwMode="auto">
          <a:xfrm>
            <a:off x="609600" y="3124200"/>
            <a:ext cx="82296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400" dirty="0" smtClean="0">
                <a:latin typeface="Centaur" pitchFamily="18" charset="0"/>
              </a:rPr>
              <a:t> Active </a:t>
            </a:r>
            <a:r>
              <a:rPr lang="en-US" sz="2400" dirty="0">
                <a:latin typeface="Centaur" pitchFamily="18" charset="0"/>
              </a:rPr>
              <a:t>at night, roost by day.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400" dirty="0">
                <a:latin typeface="Centaur" pitchFamily="18" charset="0"/>
              </a:rPr>
              <a:t> Some species </a:t>
            </a:r>
            <a:r>
              <a:rPr lang="en-US" sz="2400" dirty="0" smtClean="0">
                <a:latin typeface="Centaur" pitchFamily="18" charset="0"/>
              </a:rPr>
              <a:t>are </a:t>
            </a:r>
            <a:r>
              <a:rPr lang="en-US" sz="2400" dirty="0">
                <a:latin typeface="Centaur" pitchFamily="18" charset="0"/>
              </a:rPr>
              <a:t>rare, threatened and endangered  species.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400" dirty="0">
                <a:latin typeface="Centaur" pitchFamily="18" charset="0"/>
              </a:rPr>
              <a:t> Some species provide human and ecological health benefits.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400" dirty="0">
                <a:latin typeface="Centaur" pitchFamily="18" charset="0"/>
              </a:rPr>
              <a:t>  Some species provide economic benefits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400" dirty="0">
                <a:latin typeface="Centaur" pitchFamily="18" charset="0"/>
              </a:rPr>
              <a:t> What are the effects of light pollution on their habitat and behavior?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457200" y="1295400"/>
            <a:ext cx="8229600" cy="1490663"/>
            <a:chOff x="533400" y="2362200"/>
            <a:chExt cx="8229600" cy="1490663"/>
          </a:xfrm>
        </p:grpSpPr>
        <p:pic>
          <p:nvPicPr>
            <p:cNvPr id="9" name="Picture 1029" descr="A:\saw whet owl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33400" y="2362200"/>
              <a:ext cx="1077913" cy="1447800"/>
            </a:xfrm>
            <a:prstGeom prst="rect">
              <a:avLst/>
            </a:prstGeom>
            <a:noFill/>
          </p:spPr>
        </p:pic>
        <p:pic>
          <p:nvPicPr>
            <p:cNvPr id="11" name="Picture 1030" descr="A:\yellow crowned night heron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429000" y="2362200"/>
              <a:ext cx="1252538" cy="1441450"/>
            </a:xfrm>
            <a:prstGeom prst="rect">
              <a:avLst/>
            </a:prstGeom>
            <a:noFill/>
          </p:spPr>
        </p:pic>
        <p:pic>
          <p:nvPicPr>
            <p:cNvPr id="12" name="Picture 1037" descr="C:\WINDOWS\Desktop\bat.jp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086600" y="2362200"/>
              <a:ext cx="1676400" cy="1447800"/>
            </a:xfrm>
            <a:prstGeom prst="rect">
              <a:avLst/>
            </a:prstGeom>
            <a:noFill/>
          </p:spPr>
        </p:pic>
        <p:pic>
          <p:nvPicPr>
            <p:cNvPr id="14" name="Picture 1040" descr="C:\Documents and Settings\nolesjl.EFDLANT\My Documents\My Pictures\gray tree frog.jp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828800" y="2362200"/>
              <a:ext cx="1371600" cy="1490663"/>
            </a:xfrm>
            <a:prstGeom prst="rect">
              <a:avLst/>
            </a:prstGeom>
            <a:noFill/>
          </p:spPr>
        </p:pic>
        <p:pic>
          <p:nvPicPr>
            <p:cNvPr id="15" name="Picture 1044" descr="C:\Documents and Settings\nolesjl.EFDLANT\Desktop\FISH3.jp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876800" y="2362200"/>
              <a:ext cx="1981200" cy="1465263"/>
            </a:xfrm>
            <a:prstGeom prst="rect">
              <a:avLst/>
            </a:prstGeom>
            <a:noFill/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57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Centaur" pitchFamily="18" charset="0"/>
              </a:rPr>
              <a:t>ALAN &amp; Habitat Disturbance Observations</a:t>
            </a:r>
            <a:endParaRPr lang="en-US" sz="3200" dirty="0">
              <a:latin typeface="Centaur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133355"/>
            <a:ext cx="1295400" cy="172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686800" cy="56388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200" dirty="0" smtClean="0">
                <a:latin typeface="Centaur" pitchFamily="18" charset="0"/>
              </a:rPr>
              <a:t>Disruption of natural day-night illumination cycle in natural areas.</a:t>
            </a:r>
          </a:p>
          <a:p>
            <a:pPr>
              <a:defRPr/>
            </a:pPr>
            <a:r>
              <a:rPr lang="en-US" sz="2200" dirty="0" smtClean="0">
                <a:latin typeface="Centaur" pitchFamily="18" charset="0"/>
              </a:rPr>
              <a:t>Replacement of nocturnal (night) cycle by elevated levels of continuous artificial lighting over broad natural areas.</a:t>
            </a:r>
          </a:p>
          <a:p>
            <a:pPr>
              <a:defRPr/>
            </a:pPr>
            <a:r>
              <a:rPr lang="en-US" sz="2200" dirty="0" smtClean="0">
                <a:latin typeface="Centaur" pitchFamily="18" charset="0"/>
              </a:rPr>
              <a:t>Greatest exposure of terrestrial habitats is mostly under tree canopy and over ground level areas, which is the preferred zone of most terrestrial wildlife inhabitation.</a:t>
            </a:r>
          </a:p>
          <a:p>
            <a:pPr>
              <a:defRPr/>
            </a:pPr>
            <a:r>
              <a:rPr lang="en-US" sz="2200" dirty="0" smtClean="0">
                <a:latin typeface="Centaur" pitchFamily="18" charset="0"/>
              </a:rPr>
              <a:t>Aquatic habitats subject to light trespass from upland and shoreline human habitation. Water surface reflections magnify light pollution.</a:t>
            </a:r>
          </a:p>
          <a:p>
            <a:pPr>
              <a:defRPr/>
            </a:pPr>
            <a:r>
              <a:rPr lang="en-US" sz="2200" dirty="0" smtClean="0">
                <a:latin typeface="Centaur" pitchFamily="18" charset="0"/>
              </a:rPr>
              <a:t>Light pollution in wildlife habitats mimic extended daylight conditions causing wildlife behavior to be unnaturally modified.</a:t>
            </a:r>
          </a:p>
          <a:p>
            <a:pPr>
              <a:defRPr/>
            </a:pPr>
            <a:r>
              <a:rPr lang="en-US" sz="2200" dirty="0" smtClean="0">
                <a:latin typeface="Centaur" pitchFamily="18" charset="0"/>
              </a:rPr>
              <a:t>Exposure of wildlife circadian rhythms to light pollution.</a:t>
            </a:r>
          </a:p>
          <a:p>
            <a:pPr>
              <a:defRPr/>
            </a:pPr>
            <a:r>
              <a:rPr lang="en-US" sz="2200" dirty="0" smtClean="0">
                <a:latin typeface="Centaur" pitchFamily="18" charset="0"/>
              </a:rPr>
              <a:t>Wildlife biodiversity at risk in light polluted nocturnal habitats.</a:t>
            </a:r>
          </a:p>
          <a:p>
            <a:pPr>
              <a:defRPr/>
            </a:pPr>
            <a:r>
              <a:rPr lang="en-US" sz="2200" dirty="0" smtClean="0">
                <a:latin typeface="Centaur" pitchFamily="18" charset="0"/>
              </a:rPr>
              <a:t>Diminished habitat function (e.g., shelter, protection, food).</a:t>
            </a:r>
            <a:endParaRPr lang="en-US" sz="2200" dirty="0">
              <a:latin typeface="Centaur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latin typeface="Centaur" pitchFamily="18" charset="0"/>
              </a:rPr>
              <a:t>COMMONLY OBSERVED</a:t>
            </a:r>
            <a:br>
              <a:rPr lang="en-US" sz="3200" dirty="0" smtClean="0">
                <a:latin typeface="Centaur" pitchFamily="18" charset="0"/>
              </a:rPr>
            </a:br>
            <a:r>
              <a:rPr lang="en-US" sz="3200" dirty="0" smtClean="0">
                <a:latin typeface="Centaur" pitchFamily="18" charset="0"/>
              </a:rPr>
              <a:t>EFFECTS OF HARMFUL POLLUTANTS</a:t>
            </a:r>
            <a:endParaRPr lang="en-US" sz="3200" dirty="0">
              <a:latin typeface="Centaur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133355"/>
            <a:ext cx="1295400" cy="172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8686800" cy="51054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400" dirty="0" smtClean="0">
                <a:latin typeface="Centaur" pitchFamily="18" charset="0"/>
              </a:rPr>
              <a:t>Behavior</a:t>
            </a:r>
          </a:p>
          <a:p>
            <a:pPr>
              <a:defRPr/>
            </a:pPr>
            <a:r>
              <a:rPr lang="en-US" sz="2400" dirty="0" smtClean="0">
                <a:latin typeface="Centaur" pitchFamily="18" charset="0"/>
              </a:rPr>
              <a:t>Growth</a:t>
            </a:r>
          </a:p>
          <a:p>
            <a:pPr>
              <a:defRPr/>
            </a:pPr>
            <a:r>
              <a:rPr lang="en-US" sz="2400" dirty="0" smtClean="0">
                <a:latin typeface="Centaur" pitchFamily="18" charset="0"/>
              </a:rPr>
              <a:t>Reproduction</a:t>
            </a:r>
          </a:p>
          <a:p>
            <a:pPr>
              <a:defRPr/>
            </a:pPr>
            <a:r>
              <a:rPr lang="en-US" sz="2400" dirty="0" smtClean="0">
                <a:latin typeface="Centaur" pitchFamily="18" charset="0"/>
              </a:rPr>
              <a:t>Survival</a:t>
            </a:r>
          </a:p>
          <a:p>
            <a:pPr>
              <a:defRPr/>
            </a:pPr>
            <a:r>
              <a:rPr lang="en-US" sz="2400" dirty="0" smtClean="0">
                <a:latin typeface="Centaur" pitchFamily="18" charset="0"/>
              </a:rPr>
              <a:t>Death</a:t>
            </a:r>
          </a:p>
          <a:p>
            <a:pPr>
              <a:defRPr/>
            </a:pPr>
            <a:r>
              <a:rPr lang="en-US" sz="2400" dirty="0" smtClean="0">
                <a:latin typeface="Centaur" pitchFamily="18" charset="0"/>
              </a:rPr>
              <a:t>Habitat Modification</a:t>
            </a:r>
          </a:p>
          <a:p>
            <a:pPr>
              <a:defRPr/>
            </a:pPr>
            <a:r>
              <a:rPr lang="en-US" sz="2400" dirty="0" smtClean="0">
                <a:latin typeface="Centaur" pitchFamily="18" charset="0"/>
              </a:rPr>
              <a:t>Pollutant Environmental Fate</a:t>
            </a:r>
          </a:p>
          <a:p>
            <a:pPr>
              <a:defRPr/>
            </a:pPr>
            <a:r>
              <a:rPr lang="en-US" sz="2400" dirty="0" smtClean="0">
                <a:latin typeface="Centaur" pitchFamily="18" charset="0"/>
              </a:rPr>
              <a:t>Population Effects</a:t>
            </a:r>
            <a:endParaRPr lang="en-US" sz="2200" dirty="0">
              <a:latin typeface="Centaur" pitchFamily="18" charset="0"/>
            </a:endParaRPr>
          </a:p>
        </p:txBody>
      </p:sp>
      <p:pic>
        <p:nvPicPr>
          <p:cNvPr id="9" name="Picture 2051" descr="C:\WINDOWS\Desktop\pollutant defects in frog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0" y="1905000"/>
            <a:ext cx="2819400" cy="2819400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57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143000" y="457200"/>
            <a:ext cx="57968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dirty="0">
                <a:latin typeface="Centaur" pitchFamily="18" charset="0"/>
              </a:rPr>
              <a:t>Similarities between Chemical and Light Pollution</a:t>
            </a:r>
            <a:endParaRPr lang="en-US" sz="2400" dirty="0">
              <a:latin typeface="Centaur" pitchFamily="18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381000" y="1447800"/>
            <a:ext cx="8458200" cy="4069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b="1" dirty="0">
                <a:latin typeface="Centaur" pitchFamily="18" charset="0"/>
              </a:rPr>
              <a:t> </a:t>
            </a:r>
            <a:r>
              <a:rPr lang="en-US" sz="2000" b="1" u="sng" dirty="0">
                <a:latin typeface="Centaur" pitchFamily="18" charset="0"/>
              </a:rPr>
              <a:t>Organism Impact</a:t>
            </a:r>
            <a:r>
              <a:rPr lang="en-US" sz="2000" b="1" dirty="0">
                <a:latin typeface="Centaur" pitchFamily="18" charset="0"/>
              </a:rPr>
              <a:t>     </a:t>
            </a:r>
            <a:r>
              <a:rPr lang="en-US" sz="2000" b="1" dirty="0" smtClean="0">
                <a:latin typeface="Centaur" pitchFamily="18" charset="0"/>
              </a:rPr>
              <a:t>       </a:t>
            </a:r>
            <a:r>
              <a:rPr lang="en-US" sz="2000" b="1" u="sng" dirty="0" smtClean="0">
                <a:latin typeface="Centaur" pitchFamily="18" charset="0"/>
              </a:rPr>
              <a:t>Chemical</a:t>
            </a:r>
            <a:r>
              <a:rPr lang="en-US" sz="2000" b="1" dirty="0">
                <a:latin typeface="Centaur" pitchFamily="18" charset="0"/>
              </a:rPr>
              <a:t>*  </a:t>
            </a:r>
            <a:r>
              <a:rPr lang="en-US" sz="2000" b="1" dirty="0" smtClean="0">
                <a:latin typeface="Centaur" pitchFamily="18" charset="0"/>
              </a:rPr>
              <a:t>  </a:t>
            </a:r>
            <a:r>
              <a:rPr lang="en-US" sz="2000" b="1" u="sng" dirty="0" smtClean="0">
                <a:latin typeface="Centaur" pitchFamily="18" charset="0"/>
              </a:rPr>
              <a:t>Light</a:t>
            </a:r>
            <a:r>
              <a:rPr lang="en-US" sz="2000" b="1" dirty="0">
                <a:latin typeface="Centaur" pitchFamily="18" charset="0"/>
              </a:rPr>
              <a:t>**	 </a:t>
            </a:r>
            <a:r>
              <a:rPr lang="en-US" sz="2000" b="1" u="sng" dirty="0">
                <a:latin typeface="Centaur" pitchFamily="18" charset="0"/>
              </a:rPr>
              <a:t>LP Examples</a:t>
            </a:r>
          </a:p>
          <a:p>
            <a:endParaRPr lang="en-US" sz="2000" u="sng" dirty="0">
              <a:latin typeface="Centaur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2000" dirty="0">
                <a:latin typeface="Centaur" pitchFamily="18" charset="0"/>
              </a:rPr>
              <a:t>  Human Exposure	yes	</a:t>
            </a:r>
            <a:r>
              <a:rPr lang="en-US" sz="2000" dirty="0" err="1">
                <a:latin typeface="Centaur" pitchFamily="18" charset="0"/>
              </a:rPr>
              <a:t>yes</a:t>
            </a:r>
            <a:r>
              <a:rPr lang="en-US" sz="2000" dirty="0">
                <a:latin typeface="Centaur" pitchFamily="18" charset="0"/>
              </a:rPr>
              <a:t>	urban/industrial settings</a:t>
            </a:r>
            <a:endParaRPr lang="en-US" sz="2000" u="sng" dirty="0">
              <a:latin typeface="Centaur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2000" dirty="0">
                <a:latin typeface="Centaur" pitchFamily="18" charset="0"/>
              </a:rPr>
              <a:t>  Wildlife Exposure	yes	</a:t>
            </a:r>
            <a:r>
              <a:rPr lang="en-US" sz="2000" dirty="0" err="1">
                <a:latin typeface="Centaur" pitchFamily="18" charset="0"/>
              </a:rPr>
              <a:t>yes</a:t>
            </a:r>
            <a:r>
              <a:rPr lang="en-US" sz="2000" dirty="0">
                <a:latin typeface="Centaur" pitchFamily="18" charset="0"/>
              </a:rPr>
              <a:t>	urban/industrial settings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>
                <a:latin typeface="Centaur" pitchFamily="18" charset="0"/>
              </a:rPr>
              <a:t>  Abnormal behavior        	yes	</a:t>
            </a:r>
            <a:r>
              <a:rPr lang="en-US" sz="2000" dirty="0" err="1">
                <a:latin typeface="Centaur" pitchFamily="18" charset="0"/>
              </a:rPr>
              <a:t>yes</a:t>
            </a:r>
            <a:r>
              <a:rPr lang="en-US" sz="2000" dirty="0">
                <a:latin typeface="Centaur" pitchFamily="18" charset="0"/>
              </a:rPr>
              <a:t>	migrations, attraction/avoidance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>
                <a:latin typeface="Centaur" pitchFamily="18" charset="0"/>
              </a:rPr>
              <a:t>  Growth 	              yes	</a:t>
            </a:r>
            <a:r>
              <a:rPr lang="en-US" sz="2000" dirty="0" err="1">
                <a:latin typeface="Centaur" pitchFamily="18" charset="0"/>
              </a:rPr>
              <a:t>yes</a:t>
            </a:r>
            <a:r>
              <a:rPr lang="en-US" sz="2000" dirty="0">
                <a:latin typeface="Centaur" pitchFamily="18" charset="0"/>
              </a:rPr>
              <a:t>	plants, cancer cells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>
                <a:latin typeface="Centaur" pitchFamily="18" charset="0"/>
              </a:rPr>
              <a:t>  Reproduction		yes         </a:t>
            </a:r>
            <a:r>
              <a:rPr lang="en-US" sz="2000" dirty="0" err="1">
                <a:latin typeface="Centaur" pitchFamily="18" charset="0"/>
              </a:rPr>
              <a:t>yes</a:t>
            </a:r>
            <a:r>
              <a:rPr lang="en-US" sz="2000" dirty="0">
                <a:latin typeface="Centaur" pitchFamily="18" charset="0"/>
              </a:rPr>
              <a:t>	mammals, amphibians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>
                <a:latin typeface="Centaur" pitchFamily="18" charset="0"/>
              </a:rPr>
              <a:t>  Survival                         	yes         </a:t>
            </a:r>
            <a:r>
              <a:rPr lang="en-US" sz="2000" dirty="0" err="1">
                <a:latin typeface="Centaur" pitchFamily="18" charset="0"/>
              </a:rPr>
              <a:t>yes</a:t>
            </a:r>
            <a:r>
              <a:rPr lang="en-US" sz="2000" dirty="0">
                <a:latin typeface="Centaur" pitchFamily="18" charset="0"/>
              </a:rPr>
              <a:t>	sea turtles, birds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>
                <a:latin typeface="Centaur" pitchFamily="18" charset="0"/>
              </a:rPr>
              <a:t>  Death                             	yes         </a:t>
            </a:r>
            <a:r>
              <a:rPr lang="en-US" sz="2000" dirty="0" err="1">
                <a:latin typeface="Centaur" pitchFamily="18" charset="0"/>
              </a:rPr>
              <a:t>yes</a:t>
            </a:r>
            <a:r>
              <a:rPr lang="en-US" sz="2000" dirty="0">
                <a:latin typeface="Centaur" pitchFamily="18" charset="0"/>
              </a:rPr>
              <a:t>	sea turtles, birds</a:t>
            </a:r>
          </a:p>
          <a:p>
            <a:endParaRPr lang="en-US" sz="2000" dirty="0">
              <a:latin typeface="Centaur" pitchFamily="18" charset="0"/>
            </a:endParaRPr>
          </a:p>
          <a:p>
            <a:r>
              <a:rPr lang="en-US" sz="2000" dirty="0">
                <a:latin typeface="Centaur" pitchFamily="18" charset="0"/>
              </a:rPr>
              <a:t>*   Sufficient data generated by studies on numerous chemicals.</a:t>
            </a:r>
          </a:p>
          <a:p>
            <a:r>
              <a:rPr lang="en-US" sz="2000" dirty="0">
                <a:latin typeface="Centaur" pitchFamily="18" charset="0"/>
              </a:rPr>
              <a:t>** Insufficient data; repeated observations of incidences and correlation to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Centaur" pitchFamily="18" charset="0"/>
              </a:rPr>
              <a:t>     presence of artificial lighting.  </a:t>
            </a:r>
          </a:p>
        </p:txBody>
      </p:sp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133355"/>
            <a:ext cx="1295400" cy="172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304800" y="2209800"/>
            <a:ext cx="8610600" cy="445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dirty="0">
                <a:latin typeface="Centaur" pitchFamily="18" charset="0"/>
              </a:rPr>
              <a:t>  Habitat Modification	             yes               </a:t>
            </a:r>
            <a:r>
              <a:rPr lang="en-US" dirty="0" err="1" smtClean="0">
                <a:latin typeface="Centaur" pitchFamily="18" charset="0"/>
              </a:rPr>
              <a:t>yes</a:t>
            </a:r>
            <a:r>
              <a:rPr lang="en-US" dirty="0">
                <a:latin typeface="Centaur" pitchFamily="18" charset="0"/>
              </a:rPr>
              <a:t>	       </a:t>
            </a:r>
            <a:r>
              <a:rPr lang="en-US" dirty="0" smtClean="0">
                <a:latin typeface="Centaur" pitchFamily="18" charset="0"/>
              </a:rPr>
              <a:t>coastal </a:t>
            </a:r>
            <a:r>
              <a:rPr lang="en-US" dirty="0">
                <a:latin typeface="Centaur" pitchFamily="18" charset="0"/>
              </a:rPr>
              <a:t>ecosystems*       </a:t>
            </a:r>
          </a:p>
          <a:p>
            <a:pPr>
              <a:buFont typeface="Wingdings" pitchFamily="2" charset="2"/>
              <a:buChar char="§"/>
            </a:pPr>
            <a:r>
              <a:rPr lang="en-US" dirty="0">
                <a:latin typeface="Centaur" pitchFamily="18" charset="0"/>
              </a:rPr>
              <a:t>  Population Effects	             </a:t>
            </a:r>
            <a:r>
              <a:rPr lang="en-US" dirty="0" smtClean="0">
                <a:latin typeface="Centaur" pitchFamily="18" charset="0"/>
              </a:rPr>
              <a:t>	             yes</a:t>
            </a:r>
            <a:r>
              <a:rPr lang="en-US" dirty="0">
                <a:latin typeface="Centaur" pitchFamily="18" charset="0"/>
              </a:rPr>
              <a:t>	</a:t>
            </a:r>
            <a:r>
              <a:rPr lang="en-US" dirty="0" err="1" smtClean="0">
                <a:latin typeface="Centaur" pitchFamily="18" charset="0"/>
              </a:rPr>
              <a:t>yes</a:t>
            </a:r>
            <a:r>
              <a:rPr lang="en-US" dirty="0">
                <a:latin typeface="Centaur" pitchFamily="18" charset="0"/>
              </a:rPr>
              <a:t>	       </a:t>
            </a:r>
            <a:r>
              <a:rPr lang="en-US" dirty="0" smtClean="0">
                <a:latin typeface="Centaur" pitchFamily="18" charset="0"/>
              </a:rPr>
              <a:t>sea </a:t>
            </a:r>
            <a:r>
              <a:rPr lang="en-US" dirty="0">
                <a:latin typeface="Centaur" pitchFamily="18" charset="0"/>
              </a:rPr>
              <a:t>turtles, birds</a:t>
            </a:r>
          </a:p>
          <a:p>
            <a:pPr>
              <a:buFont typeface="Wingdings" pitchFamily="2" charset="2"/>
              <a:buNone/>
            </a:pPr>
            <a:endParaRPr lang="en-US" dirty="0">
              <a:latin typeface="Centaur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dirty="0">
                <a:latin typeface="Centaur" pitchFamily="18" charset="0"/>
              </a:rPr>
              <a:t>  Pollutant Environmental Fate    </a:t>
            </a:r>
            <a:r>
              <a:rPr lang="en-US" dirty="0" smtClean="0">
                <a:latin typeface="Centaur" pitchFamily="18" charset="0"/>
              </a:rPr>
              <a:t>    persistent            </a:t>
            </a:r>
            <a:r>
              <a:rPr lang="en-US" dirty="0" err="1">
                <a:latin typeface="Centaur" pitchFamily="18" charset="0"/>
              </a:rPr>
              <a:t>persistent</a:t>
            </a:r>
            <a:r>
              <a:rPr lang="en-US" dirty="0">
                <a:latin typeface="Centaur" pitchFamily="18" charset="0"/>
              </a:rPr>
              <a:t>       </a:t>
            </a:r>
            <a:r>
              <a:rPr lang="en-US" dirty="0" smtClean="0">
                <a:latin typeface="Centaur" pitchFamily="18" charset="0"/>
              </a:rPr>
              <a:t>  ubiquitous </a:t>
            </a:r>
            <a:r>
              <a:rPr lang="en-US" dirty="0">
                <a:latin typeface="Centaur" pitchFamily="18" charset="0"/>
              </a:rPr>
              <a:t>in urban/</a:t>
            </a:r>
          </a:p>
          <a:p>
            <a:pPr>
              <a:buFont typeface="Wingdings" pitchFamily="2" charset="2"/>
              <a:buNone/>
            </a:pPr>
            <a:r>
              <a:rPr lang="en-US" dirty="0">
                <a:latin typeface="Centaur" pitchFamily="18" charset="0"/>
              </a:rPr>
              <a:t>	                                      or short-lived                            </a:t>
            </a:r>
            <a:r>
              <a:rPr lang="en-US" dirty="0" smtClean="0">
                <a:latin typeface="Centaur" pitchFamily="18" charset="0"/>
              </a:rPr>
              <a:t>   industrial </a:t>
            </a:r>
            <a:r>
              <a:rPr lang="en-US" dirty="0">
                <a:latin typeface="Centaur" pitchFamily="18" charset="0"/>
              </a:rPr>
              <a:t>environments</a:t>
            </a:r>
          </a:p>
          <a:p>
            <a:pPr>
              <a:buFont typeface="Wingdings" pitchFamily="2" charset="2"/>
              <a:buNone/>
            </a:pPr>
            <a:endParaRPr lang="en-US" dirty="0">
              <a:latin typeface="Centaur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dirty="0">
                <a:latin typeface="Centaur" pitchFamily="18" charset="0"/>
              </a:rPr>
              <a:t>Ecological Imbalance                  	yes	</a:t>
            </a:r>
            <a:r>
              <a:rPr lang="en-US" dirty="0" err="1" smtClean="0">
                <a:latin typeface="Centaur" pitchFamily="18" charset="0"/>
              </a:rPr>
              <a:t>yes</a:t>
            </a:r>
            <a:r>
              <a:rPr lang="en-US" dirty="0" smtClean="0">
                <a:latin typeface="Centaur" pitchFamily="18" charset="0"/>
              </a:rPr>
              <a:t>                   coastal </a:t>
            </a:r>
            <a:r>
              <a:rPr lang="en-US" dirty="0">
                <a:latin typeface="Centaur" pitchFamily="18" charset="0"/>
              </a:rPr>
              <a:t>ecosystems * </a:t>
            </a:r>
          </a:p>
          <a:p>
            <a:endParaRPr lang="en-US" dirty="0">
              <a:latin typeface="Centaur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dirty="0">
                <a:latin typeface="Centaur" pitchFamily="18" charset="0"/>
              </a:rPr>
              <a:t> Environmental Restoration***   expensive$$$        </a:t>
            </a:r>
            <a:r>
              <a:rPr lang="en-US" dirty="0" smtClean="0">
                <a:latin typeface="Centaur" pitchFamily="18" charset="0"/>
              </a:rPr>
              <a:t>   cheap$              Florida </a:t>
            </a:r>
            <a:r>
              <a:rPr lang="en-US" dirty="0">
                <a:latin typeface="Centaur" pitchFamily="18" charset="0"/>
              </a:rPr>
              <a:t>coasts**</a:t>
            </a:r>
          </a:p>
          <a:p>
            <a:pPr lvl="2">
              <a:buFont typeface="Wingdings" pitchFamily="2" charset="2"/>
              <a:buNone/>
            </a:pPr>
            <a:r>
              <a:rPr lang="en-US" dirty="0">
                <a:latin typeface="Centaur" pitchFamily="18" charset="0"/>
              </a:rPr>
              <a:t>					       </a:t>
            </a:r>
            <a:r>
              <a:rPr lang="en-US" dirty="0" smtClean="0">
                <a:latin typeface="Centaur" pitchFamily="18" charset="0"/>
              </a:rPr>
              <a:t>Cedar </a:t>
            </a:r>
            <a:r>
              <a:rPr lang="en-US" dirty="0">
                <a:latin typeface="Centaur" pitchFamily="18" charset="0"/>
              </a:rPr>
              <a:t>River,  WA****</a:t>
            </a:r>
          </a:p>
          <a:p>
            <a:pPr>
              <a:buFont typeface="Wingdings" pitchFamily="2" charset="2"/>
              <a:buChar char="§"/>
            </a:pPr>
            <a:r>
              <a:rPr lang="en-US" dirty="0">
                <a:latin typeface="Centaur" pitchFamily="18" charset="0"/>
              </a:rPr>
              <a:t> Restoration benefits	      </a:t>
            </a:r>
            <a:r>
              <a:rPr lang="en-US" dirty="0" smtClean="0">
                <a:latin typeface="Centaur" pitchFamily="18" charset="0"/>
              </a:rPr>
              <a:t>  </a:t>
            </a:r>
            <a:r>
              <a:rPr lang="en-US" dirty="0">
                <a:latin typeface="Centaur" pitchFamily="18" charset="0"/>
              </a:rPr>
              <a:t>long term        immediate     </a:t>
            </a:r>
            <a:r>
              <a:rPr lang="en-US" dirty="0" smtClean="0">
                <a:latin typeface="Centaur" pitchFamily="18" charset="0"/>
              </a:rPr>
              <a:t>     Florida </a:t>
            </a:r>
            <a:r>
              <a:rPr lang="en-US" dirty="0">
                <a:latin typeface="Centaur" pitchFamily="18" charset="0"/>
              </a:rPr>
              <a:t>coasts**</a:t>
            </a:r>
          </a:p>
          <a:p>
            <a:pPr>
              <a:buFont typeface="Wingdings" pitchFamily="2" charset="2"/>
              <a:buNone/>
            </a:pPr>
            <a:r>
              <a:rPr lang="en-US" dirty="0">
                <a:latin typeface="Centaur" pitchFamily="18" charset="0"/>
              </a:rPr>
              <a:t>						       </a:t>
            </a:r>
            <a:r>
              <a:rPr lang="en-US" dirty="0" smtClean="0">
                <a:latin typeface="Centaur" pitchFamily="18" charset="0"/>
              </a:rPr>
              <a:t>Cedar </a:t>
            </a:r>
            <a:r>
              <a:rPr lang="en-US" dirty="0">
                <a:latin typeface="Centaur" pitchFamily="18" charset="0"/>
              </a:rPr>
              <a:t>River,  WA****</a:t>
            </a:r>
          </a:p>
          <a:p>
            <a:pPr lvl="4">
              <a:buFont typeface="Wingdings" pitchFamily="2" charset="2"/>
              <a:buNone/>
            </a:pPr>
            <a:r>
              <a:rPr lang="en-US" sz="1400" dirty="0">
                <a:latin typeface="Centaur" pitchFamily="18" charset="0"/>
              </a:rPr>
              <a:t>				</a:t>
            </a:r>
          </a:p>
          <a:p>
            <a:pPr lvl="4">
              <a:buFont typeface="Wingdings" pitchFamily="2" charset="2"/>
              <a:buNone/>
            </a:pPr>
            <a:r>
              <a:rPr lang="en-US" sz="1400" dirty="0">
                <a:latin typeface="Centaur" pitchFamily="18" charset="0"/>
              </a:rPr>
              <a:t>			*      =   Chesapeake Bay</a:t>
            </a:r>
          </a:p>
          <a:p>
            <a:pPr lvl="4"/>
            <a:r>
              <a:rPr lang="en-US" sz="1400" dirty="0">
                <a:latin typeface="Centaur" pitchFamily="18" charset="0"/>
              </a:rPr>
              <a:t>			**    =   Sea turtle nesting habitats</a:t>
            </a:r>
          </a:p>
          <a:p>
            <a:pPr lvl="4"/>
            <a:r>
              <a:rPr lang="en-US" sz="1400" dirty="0">
                <a:latin typeface="Centaur" pitchFamily="18" charset="0"/>
              </a:rPr>
              <a:t>			***   =  See </a:t>
            </a:r>
            <a:r>
              <a:rPr lang="en-US" sz="1400" dirty="0" smtClean="0">
                <a:latin typeface="Centaur" pitchFamily="18" charset="0"/>
              </a:rPr>
              <a:t>next slide for </a:t>
            </a:r>
            <a:r>
              <a:rPr lang="en-US" sz="1400" dirty="0">
                <a:latin typeface="Centaur" pitchFamily="18" charset="0"/>
              </a:rPr>
              <a:t>explanations</a:t>
            </a:r>
          </a:p>
          <a:p>
            <a:pPr lvl="4"/>
            <a:r>
              <a:rPr lang="en-US" sz="1400" dirty="0">
                <a:latin typeface="Centaur" pitchFamily="18" charset="0"/>
              </a:rPr>
              <a:t>			**** =  See </a:t>
            </a:r>
            <a:r>
              <a:rPr lang="en-US" sz="1400" dirty="0" smtClean="0">
                <a:latin typeface="Centaur" pitchFamily="18" charset="0"/>
              </a:rPr>
              <a:t>‘fish slide ‘– </a:t>
            </a:r>
            <a:r>
              <a:rPr lang="en-US" sz="1400" dirty="0">
                <a:latin typeface="Centaur" pitchFamily="18" charset="0"/>
              </a:rPr>
              <a:t>sockeye salmon habitat</a:t>
            </a:r>
          </a:p>
        </p:txBody>
      </p:sp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1143000" y="685800"/>
            <a:ext cx="57968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dirty="0">
                <a:latin typeface="Centaur" pitchFamily="18" charset="0"/>
              </a:rPr>
              <a:t>Similarities between Chemical and Light Pollution</a:t>
            </a: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2286000" y="990600"/>
            <a:ext cx="6477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z="2400" b="1" dirty="0">
              <a:latin typeface="Centaur" pitchFamily="18" charset="0"/>
            </a:endParaRPr>
          </a:p>
          <a:p>
            <a:r>
              <a:rPr lang="en-US" sz="2400" b="1" dirty="0">
                <a:latin typeface="Centaur" pitchFamily="18" charset="0"/>
              </a:rPr>
              <a:t>	   </a:t>
            </a:r>
            <a:r>
              <a:rPr lang="en-US" sz="2400" b="1" u="sng" dirty="0">
                <a:latin typeface="Centaur" pitchFamily="18" charset="0"/>
              </a:rPr>
              <a:t>Chemical</a:t>
            </a:r>
            <a:r>
              <a:rPr lang="en-US" sz="2400" b="1" dirty="0">
                <a:latin typeface="Centaur" pitchFamily="18" charset="0"/>
              </a:rPr>
              <a:t>    </a:t>
            </a:r>
            <a:r>
              <a:rPr lang="en-US" sz="2400" b="1" u="sng" dirty="0">
                <a:latin typeface="Centaur" pitchFamily="18" charset="0"/>
              </a:rPr>
              <a:t>Light </a:t>
            </a:r>
            <a:r>
              <a:rPr lang="en-US" sz="2400" b="1" dirty="0">
                <a:latin typeface="Centaur" pitchFamily="18" charset="0"/>
              </a:rPr>
              <a:t>         </a:t>
            </a:r>
            <a:r>
              <a:rPr lang="en-US" sz="2400" b="1" u="sng" dirty="0">
                <a:latin typeface="Centaur" pitchFamily="18" charset="0"/>
              </a:rPr>
              <a:t>Examples</a:t>
            </a:r>
          </a:p>
        </p:txBody>
      </p:sp>
      <p:pic>
        <p:nvPicPr>
          <p:cNvPr id="47109" name="Picture 5" descr="C:\WINDOWS\Desktop\badsky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219200"/>
            <a:ext cx="1447800" cy="960438"/>
          </a:xfrm>
          <a:prstGeom prst="rect">
            <a:avLst/>
          </a:prstGeom>
          <a:noFill/>
        </p:spPr>
      </p:pic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050"/>
          <p:cNvSpPr txBox="1">
            <a:spLocks noChangeArrowheads="1"/>
          </p:cNvSpPr>
          <p:nvPr/>
        </p:nvSpPr>
        <p:spPr bwMode="auto">
          <a:xfrm>
            <a:off x="990600" y="762000"/>
            <a:ext cx="7162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62467" name="Text Box 2051"/>
          <p:cNvSpPr txBox="1">
            <a:spLocks noChangeArrowheads="1"/>
          </p:cNvSpPr>
          <p:nvPr/>
        </p:nvSpPr>
        <p:spPr bwMode="auto">
          <a:xfrm>
            <a:off x="1295400" y="304800"/>
            <a:ext cx="6781800" cy="1369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latin typeface="Centaur" pitchFamily="18" charset="0"/>
              </a:rPr>
              <a:t>Environmental Restoration Comparison “Cleaning the Problem Up”</a:t>
            </a:r>
          </a:p>
          <a:p>
            <a:pPr>
              <a:spcBef>
                <a:spcPct val="50000"/>
              </a:spcBef>
            </a:pPr>
            <a:r>
              <a:rPr lang="en-US" sz="1400" b="1" dirty="0">
                <a:latin typeface="Centaur" pitchFamily="18" charset="0"/>
              </a:rPr>
              <a:t>Hypothetical scenario – compare 10 acres of land in watershed environment contaminated by either hazardous chemicals or light pollution </a:t>
            </a:r>
          </a:p>
        </p:txBody>
      </p:sp>
      <p:sp>
        <p:nvSpPr>
          <p:cNvPr id="62468" name="Text Box 2052"/>
          <p:cNvSpPr txBox="1">
            <a:spLocks noChangeArrowheads="1"/>
          </p:cNvSpPr>
          <p:nvPr/>
        </p:nvSpPr>
        <p:spPr bwMode="auto">
          <a:xfrm>
            <a:off x="457200" y="1752600"/>
            <a:ext cx="4572000" cy="504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u="sng" dirty="0">
                <a:latin typeface="Centaur" pitchFamily="18" charset="0"/>
              </a:rPr>
              <a:t>Chemical Pollution </a:t>
            </a:r>
            <a:r>
              <a:rPr lang="en-US" b="1" dirty="0">
                <a:latin typeface="Centaur" pitchFamily="18" charset="0"/>
              </a:rPr>
              <a:t>($$$$$$$$$$$$$$$)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Centaur" pitchFamily="18" charset="0"/>
              </a:rPr>
              <a:t>  Source  – residual presence may persist after source is eliminated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Centaur" pitchFamily="18" charset="0"/>
              </a:rPr>
              <a:t>  Environmental noncompliance fines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Centaur" pitchFamily="18" charset="0"/>
              </a:rPr>
              <a:t>  Civil/criminal litigation costs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Centaur" pitchFamily="18" charset="0"/>
              </a:rPr>
              <a:t>  Remediation/clean-up/disposal costs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Centaur" pitchFamily="18" charset="0"/>
              </a:rPr>
              <a:t>  High Manpower/equipment costs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Centaur" pitchFamily="18" charset="0"/>
              </a:rPr>
              <a:t>  Chemical Monitoring/recovery costs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Centaur" pitchFamily="18" charset="0"/>
              </a:rPr>
              <a:t>  Long term recovery usually required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Centaur" pitchFamily="18" charset="0"/>
              </a:rPr>
              <a:t>  Certain conditions may impede full recovery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Centaur" pitchFamily="18" charset="0"/>
              </a:rPr>
              <a:t>  Public and wildlife health could potentially continue to be impacted after restoration.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endParaRPr lang="en-US" dirty="0">
              <a:latin typeface="Centaur" pitchFamily="18" charset="0"/>
            </a:endParaRPr>
          </a:p>
        </p:txBody>
      </p:sp>
      <p:sp>
        <p:nvSpPr>
          <p:cNvPr id="62469" name="Text Box 2053"/>
          <p:cNvSpPr txBox="1">
            <a:spLocks noChangeArrowheads="1"/>
          </p:cNvSpPr>
          <p:nvPr/>
        </p:nvSpPr>
        <p:spPr bwMode="auto">
          <a:xfrm>
            <a:off x="5105400" y="1752600"/>
            <a:ext cx="4038600" cy="466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u="sng" dirty="0">
                <a:latin typeface="Centaur" pitchFamily="18" charset="0"/>
              </a:rPr>
              <a:t>Light  Pollution </a:t>
            </a:r>
            <a:r>
              <a:rPr lang="en-US" b="1" dirty="0">
                <a:latin typeface="Centaur" pitchFamily="18" charset="0"/>
              </a:rPr>
              <a:t>($)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Centaur" pitchFamily="18" charset="0"/>
              </a:rPr>
              <a:t> Source  – on/off; no residual presence after source is eliminated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Centaur" pitchFamily="18" charset="0"/>
              </a:rPr>
              <a:t> Planning and design costs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Centaur" pitchFamily="18" charset="0"/>
              </a:rPr>
              <a:t> Equipment retrofit costs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Centaur" pitchFamily="18" charset="0"/>
              </a:rPr>
              <a:t> Disposal/recycle of old equipment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Centaur" pitchFamily="18" charset="0"/>
              </a:rPr>
              <a:t> Less manpower/equipment demand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Centaur" pitchFamily="18" charset="0"/>
              </a:rPr>
              <a:t> Low/no monitoring requirement 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Centaur" pitchFamily="18" charset="0"/>
              </a:rPr>
              <a:t> Short term recovery anticipated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Centaur" pitchFamily="18" charset="0"/>
              </a:rPr>
              <a:t> Minimum impediment to full recovery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Centaur" pitchFamily="18" charset="0"/>
              </a:rPr>
              <a:t> Public and wildlife health could potentially be significantly improved after restoration.</a:t>
            </a:r>
            <a:endParaRPr lang="en-US" b="1" u="sng" dirty="0">
              <a:latin typeface="Centaur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7" name="Picture 11" descr="C:\WINNT\Profiles\nolesj\Desktop\ey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457200"/>
            <a:ext cx="1752600" cy="1146175"/>
          </a:xfrm>
          <a:prstGeom prst="rect">
            <a:avLst/>
          </a:prstGeom>
          <a:noFill/>
        </p:spPr>
      </p:pic>
      <p:sp>
        <p:nvSpPr>
          <p:cNvPr id="29708" name="Text Box 12"/>
          <p:cNvSpPr txBox="1">
            <a:spLocks noChangeArrowheads="1"/>
          </p:cNvSpPr>
          <p:nvPr/>
        </p:nvSpPr>
        <p:spPr bwMode="auto">
          <a:xfrm>
            <a:off x="2362200" y="381000"/>
            <a:ext cx="449580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latin typeface="Centaur" pitchFamily="18" charset="0"/>
              </a:rPr>
              <a:t>LOOKING AT THE TOP OF THE FOOD CHAIN</a:t>
            </a:r>
          </a:p>
          <a:p>
            <a:pPr algn="ctr">
              <a:spcBef>
                <a:spcPct val="50000"/>
              </a:spcBef>
            </a:pPr>
            <a:r>
              <a:rPr lang="en-US" dirty="0">
                <a:latin typeface="Centaur" pitchFamily="18" charset="0"/>
              </a:rPr>
              <a:t>HUMAN HEALTH IMPACTS </a:t>
            </a:r>
          </a:p>
          <a:p>
            <a:pPr algn="ctr">
              <a:spcBef>
                <a:spcPct val="50000"/>
              </a:spcBef>
            </a:pPr>
            <a:r>
              <a:rPr lang="en-US" dirty="0">
                <a:latin typeface="Centaur" pitchFamily="18" charset="0"/>
              </a:rPr>
              <a:t>A MODEL FOR WILDLIFE EXPOSURE?</a:t>
            </a:r>
          </a:p>
        </p:txBody>
      </p:sp>
      <p:pic>
        <p:nvPicPr>
          <p:cNvPr id="29710" name="Picture 14" descr="C:\WINNT\Profiles\nolesj\Desktop\ey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62800" y="457200"/>
            <a:ext cx="1752600" cy="1146175"/>
          </a:xfrm>
          <a:prstGeom prst="rect">
            <a:avLst/>
          </a:prstGeom>
          <a:noFill/>
        </p:spPr>
      </p:pic>
      <p:sp>
        <p:nvSpPr>
          <p:cNvPr id="29712" name="Text Box 16"/>
          <p:cNvSpPr txBox="1">
            <a:spLocks noChangeArrowheads="1"/>
          </p:cNvSpPr>
          <p:nvPr/>
        </p:nvSpPr>
        <p:spPr bwMode="auto">
          <a:xfrm>
            <a:off x="228600" y="2057400"/>
            <a:ext cx="8763000" cy="4324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200" dirty="0">
                <a:latin typeface="Centaur" pitchFamily="18" charset="0"/>
              </a:rPr>
              <a:t>  	Circadian rhythms set to natural cycle of day and night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200" dirty="0">
                <a:latin typeface="Centaur" pitchFamily="18" charset="0"/>
              </a:rPr>
              <a:t>  	Light controls body’s  internal clock or “circadian rhythm”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200" dirty="0">
                <a:latin typeface="Centaur" pitchFamily="18" charset="0"/>
              </a:rPr>
              <a:t>  	Immune System is circadian</a:t>
            </a:r>
          </a:p>
          <a:p>
            <a:pPr>
              <a:lnSpc>
                <a:spcPct val="12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200" dirty="0">
                <a:latin typeface="Centaur" pitchFamily="18" charset="0"/>
              </a:rPr>
              <a:t>  	Correlation  between low melatonin levels and cancer in humans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200" dirty="0">
                <a:latin typeface="Centaur" pitchFamily="18" charset="0"/>
              </a:rPr>
              <a:t> 	Wildlife in or near urban areas may have more exposure to </a:t>
            </a:r>
            <a:r>
              <a:rPr lang="en-US" sz="2200" dirty="0" smtClean="0">
                <a:latin typeface="Centaur" pitchFamily="18" charset="0"/>
              </a:rPr>
              <a:t>light </a:t>
            </a:r>
            <a:r>
              <a:rPr lang="en-US" sz="2200" dirty="0">
                <a:latin typeface="Centaur" pitchFamily="18" charset="0"/>
              </a:rPr>
              <a:t>	pollution than humans</a:t>
            </a:r>
          </a:p>
          <a:p>
            <a:pPr>
              <a:lnSpc>
                <a:spcPct val="13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200" dirty="0">
                <a:latin typeface="Centaur" pitchFamily="18" charset="0"/>
              </a:rPr>
              <a:t> 	What are the physiological effects of light pollution on wildlife?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200" dirty="0">
                <a:latin typeface="Centaur" pitchFamily="18" charset="0"/>
              </a:rPr>
              <a:t> 	Could possible physiological changes resulting from light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en-US" sz="2200" dirty="0">
                <a:latin typeface="Centaur" pitchFamily="18" charset="0"/>
              </a:rPr>
              <a:t> 	pollution exposure result in the decline of wildlife species</a:t>
            </a:r>
            <a:r>
              <a:rPr lang="en-US" sz="2200" dirty="0" smtClean="0">
                <a:latin typeface="Centaur" pitchFamily="18" charset="0"/>
              </a:rPr>
              <a:t>?</a:t>
            </a:r>
            <a:endParaRPr lang="en-US" sz="2200" dirty="0">
              <a:latin typeface="Centaur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533400" y="838200"/>
            <a:ext cx="8059738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 dirty="0">
                <a:latin typeface="Centaur" pitchFamily="18" charset="0"/>
              </a:rPr>
              <a:t>PUBLIC POLLUTION REGULATION</a:t>
            </a:r>
          </a:p>
          <a:p>
            <a:pPr algn="ctr"/>
            <a:endParaRPr lang="en-US" sz="2400" dirty="0">
              <a:latin typeface="Centaur" pitchFamily="18" charset="0"/>
            </a:endParaRPr>
          </a:p>
          <a:p>
            <a:pPr marL="461963" indent="-341313">
              <a:buSzPct val="135000"/>
              <a:buFont typeface="Arial" pitchFamily="34" charset="0"/>
              <a:buChar char="•"/>
            </a:pPr>
            <a:r>
              <a:rPr lang="en-US" sz="2400" dirty="0" smtClean="0">
                <a:latin typeface="Centaur" pitchFamily="18" charset="0"/>
              </a:rPr>
              <a:t>Chemical </a:t>
            </a:r>
            <a:r>
              <a:rPr lang="en-US" sz="2400" dirty="0">
                <a:latin typeface="Centaur" pitchFamily="18" charset="0"/>
              </a:rPr>
              <a:t>pollution tightly regulated by public law </a:t>
            </a:r>
            <a:r>
              <a:rPr lang="en-US" sz="2400" dirty="0" smtClean="0">
                <a:latin typeface="Centaur" pitchFamily="18" charset="0"/>
              </a:rPr>
              <a:t>and multiple agencies</a:t>
            </a:r>
          </a:p>
          <a:p>
            <a:pPr marL="461963" indent="-341313">
              <a:buSzPct val="135000"/>
              <a:buFont typeface="Arial" pitchFamily="34" charset="0"/>
              <a:buChar char="•"/>
            </a:pPr>
            <a:r>
              <a:rPr lang="en-US" sz="2400" dirty="0" smtClean="0">
                <a:latin typeface="Centaur" pitchFamily="18" charset="0"/>
              </a:rPr>
              <a:t>Light </a:t>
            </a:r>
            <a:r>
              <a:rPr lang="en-US" sz="2400" dirty="0">
                <a:latin typeface="Centaur" pitchFamily="18" charset="0"/>
              </a:rPr>
              <a:t>pollution is not regulated by environmental </a:t>
            </a:r>
            <a:r>
              <a:rPr lang="en-US" sz="2400" dirty="0" smtClean="0">
                <a:latin typeface="Centaur" pitchFamily="18" charset="0"/>
              </a:rPr>
              <a:t>agencies</a:t>
            </a:r>
            <a:r>
              <a:rPr lang="en-US" sz="2400" dirty="0">
                <a:latin typeface="Centaur" pitchFamily="18" charset="0"/>
              </a:rPr>
              <a:t>.  </a:t>
            </a:r>
            <a:endParaRPr lang="en-US" sz="2400" dirty="0" smtClean="0">
              <a:latin typeface="Centaur" pitchFamily="18" charset="0"/>
            </a:endParaRPr>
          </a:p>
          <a:p>
            <a:pPr marL="461963" indent="-341313">
              <a:buSzPct val="135000"/>
              <a:buFont typeface="Arial" pitchFamily="34" charset="0"/>
              <a:buChar char="•"/>
            </a:pPr>
            <a:r>
              <a:rPr lang="en-US" sz="2400" dirty="0" smtClean="0">
                <a:latin typeface="Centaur" pitchFamily="18" charset="0"/>
              </a:rPr>
              <a:t>Most </a:t>
            </a:r>
            <a:r>
              <a:rPr lang="en-US" sz="2400" dirty="0">
                <a:latin typeface="Centaur" pitchFamily="18" charset="0"/>
              </a:rPr>
              <a:t>agencies and many environmental </a:t>
            </a:r>
            <a:r>
              <a:rPr lang="en-US" sz="2400" dirty="0" smtClean="0">
                <a:latin typeface="Centaur" pitchFamily="18" charset="0"/>
              </a:rPr>
              <a:t>interest </a:t>
            </a:r>
            <a:r>
              <a:rPr lang="en-US" sz="2400" dirty="0">
                <a:latin typeface="Centaur" pitchFamily="18" charset="0"/>
              </a:rPr>
              <a:t>groups are dead asleep on the </a:t>
            </a:r>
            <a:r>
              <a:rPr lang="en-US" sz="2400" dirty="0" smtClean="0">
                <a:latin typeface="Centaur" pitchFamily="18" charset="0"/>
              </a:rPr>
              <a:t>issue</a:t>
            </a:r>
          </a:p>
          <a:p>
            <a:pPr marL="461963" indent="-341313">
              <a:buSzPct val="135000"/>
              <a:buFont typeface="Arial" pitchFamily="34" charset="0"/>
              <a:buChar char="•"/>
            </a:pPr>
            <a:r>
              <a:rPr lang="en-US" sz="2400" dirty="0" smtClean="0">
                <a:latin typeface="Centaur" pitchFamily="18" charset="0"/>
              </a:rPr>
              <a:t>The </a:t>
            </a:r>
            <a:r>
              <a:rPr lang="en-US" sz="2400" dirty="0">
                <a:latin typeface="Centaur" pitchFamily="18" charset="0"/>
              </a:rPr>
              <a:t>States of </a:t>
            </a:r>
            <a:r>
              <a:rPr lang="en-US" sz="2400" dirty="0" smtClean="0">
                <a:latin typeface="Centaur" pitchFamily="18" charset="0"/>
              </a:rPr>
              <a:t>Florida, for example, </a:t>
            </a:r>
            <a:r>
              <a:rPr lang="en-US" sz="2400" dirty="0">
                <a:latin typeface="Centaur" pitchFamily="18" charset="0"/>
              </a:rPr>
              <a:t>has set the precedent </a:t>
            </a:r>
            <a:r>
              <a:rPr lang="en-US" sz="2400" dirty="0" smtClean="0">
                <a:latin typeface="Centaur" pitchFamily="18" charset="0"/>
              </a:rPr>
              <a:t>to regulate </a:t>
            </a:r>
            <a:r>
              <a:rPr lang="en-US" sz="2400" dirty="0">
                <a:latin typeface="Centaur" pitchFamily="18" charset="0"/>
              </a:rPr>
              <a:t>outdoor lighting strictly for </a:t>
            </a:r>
            <a:r>
              <a:rPr lang="en-US" sz="2400" dirty="0" smtClean="0">
                <a:latin typeface="Centaur" pitchFamily="18" charset="0"/>
              </a:rPr>
              <a:t>wildlife conservation </a:t>
            </a:r>
            <a:r>
              <a:rPr lang="en-US" sz="2400" dirty="0">
                <a:latin typeface="Centaur" pitchFamily="18" charset="0"/>
              </a:rPr>
              <a:t>purposes.</a:t>
            </a:r>
          </a:p>
          <a:p>
            <a:r>
              <a:rPr lang="en-US" sz="2400" dirty="0">
                <a:latin typeface="Centaur" pitchFamily="18" charset="0"/>
              </a:rPr>
              <a:t>	</a:t>
            </a:r>
          </a:p>
        </p:txBody>
      </p:sp>
      <p:pic>
        <p:nvPicPr>
          <p:cNvPr id="4102" name="Picture 6" descr="C:\WINNT\Profiles\nolesj\Desktop\BAD LIGHT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304800"/>
            <a:ext cx="1066800" cy="1066800"/>
          </a:xfrm>
          <a:prstGeom prst="rect">
            <a:avLst/>
          </a:prstGeom>
          <a:noFill/>
        </p:spPr>
      </p:pic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133355"/>
            <a:ext cx="1295400" cy="172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914400" y="1295400"/>
            <a:ext cx="7467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SzPct val="135000"/>
              <a:buFont typeface="Wingdings" pitchFamily="2" charset="2"/>
              <a:buChar char="§"/>
            </a:pPr>
            <a:r>
              <a:rPr lang="en-US" sz="2400" dirty="0">
                <a:latin typeface="Centaur" pitchFamily="18" charset="0"/>
              </a:rPr>
              <a:t>  	Agencies put the burden on local governments to 	control light pollution.  </a:t>
            </a: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1981200" y="533400"/>
            <a:ext cx="49639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latin typeface="Centaur" pitchFamily="18" charset="0"/>
              </a:rPr>
              <a:t>PUBLIC POLLUTION REGULATION</a:t>
            </a:r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2514600" y="2209800"/>
            <a:ext cx="42681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b="1">
                <a:latin typeface="Centaur" pitchFamily="18" charset="0"/>
              </a:rPr>
              <a:t>WRONG APPROACH!!!!!</a:t>
            </a:r>
            <a:endParaRPr lang="en-US" sz="2400" b="1">
              <a:latin typeface="Centaur" pitchFamily="18" charset="0"/>
            </a:endParaRPr>
          </a:p>
        </p:txBody>
      </p:sp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990600" y="2895600"/>
            <a:ext cx="7010400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SzPct val="135000"/>
              <a:buFont typeface="Wingdings" pitchFamily="2" charset="2"/>
              <a:buChar char="§"/>
            </a:pPr>
            <a:r>
              <a:rPr lang="en-US" sz="2400">
                <a:latin typeface="Centaur" pitchFamily="18" charset="0"/>
              </a:rPr>
              <a:t>  	Light pollution needs the same attention as </a:t>
            </a:r>
          </a:p>
          <a:p>
            <a:pPr>
              <a:buSzPct val="135000"/>
              <a:buFont typeface="Wingdings" pitchFamily="2" charset="2"/>
              <a:buNone/>
            </a:pPr>
            <a:r>
              <a:rPr lang="en-US" sz="2400">
                <a:latin typeface="Centaur" pitchFamily="18" charset="0"/>
              </a:rPr>
              <a:t>	chemical pollution</a:t>
            </a:r>
          </a:p>
          <a:p>
            <a:pPr>
              <a:buSzPct val="135000"/>
              <a:buFont typeface="Wingdings" pitchFamily="2" charset="2"/>
              <a:buChar char="§"/>
            </a:pPr>
            <a:endParaRPr lang="en-US" sz="2400">
              <a:latin typeface="Centaur" pitchFamily="18" charset="0"/>
            </a:endParaRPr>
          </a:p>
          <a:p>
            <a:pPr>
              <a:buSzPct val="135000"/>
              <a:buFont typeface="Wingdings" pitchFamily="2" charset="2"/>
              <a:buChar char="§"/>
            </a:pPr>
            <a:r>
              <a:rPr lang="en-US" sz="2400">
                <a:latin typeface="Centaur" pitchFamily="18" charset="0"/>
              </a:rPr>
              <a:t>  	Environmental agencies need to address light 	pollution as a regional ecosystem and wildlife 	management approach.</a:t>
            </a:r>
          </a:p>
          <a:p>
            <a:pPr>
              <a:buSzPct val="135000"/>
              <a:buFont typeface="Wingdings" pitchFamily="2" charset="2"/>
              <a:buChar char="§"/>
            </a:pPr>
            <a:endParaRPr lang="en-US" sz="2400">
              <a:latin typeface="Centaur" pitchFamily="18" charset="0"/>
            </a:endParaRPr>
          </a:p>
          <a:p>
            <a:r>
              <a:rPr lang="en-US" sz="2400">
                <a:latin typeface="Centaur" pitchFamily="18" charset="0"/>
              </a:rPr>
              <a:t>Examples:  	</a:t>
            </a:r>
            <a:r>
              <a:rPr lang="en-US" sz="2000" b="1">
                <a:latin typeface="Centaur" pitchFamily="18" charset="0"/>
              </a:rPr>
              <a:t>Chesapeake Bay Program</a:t>
            </a:r>
          </a:p>
          <a:p>
            <a:r>
              <a:rPr lang="en-US" sz="2000" b="1">
                <a:latin typeface="Centaur" pitchFamily="18" charset="0"/>
              </a:rPr>
              <a:t>		Florida Everglades Program</a:t>
            </a:r>
          </a:p>
          <a:p>
            <a:r>
              <a:rPr lang="en-US" sz="2000" b="1">
                <a:latin typeface="Centaur" pitchFamily="18" charset="0"/>
              </a:rPr>
              <a:t>		Great Lakes Program</a:t>
            </a:r>
          </a:p>
        </p:txBody>
      </p:sp>
      <p:pic>
        <p:nvPicPr>
          <p:cNvPr id="8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133355"/>
            <a:ext cx="1295400" cy="172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133355"/>
            <a:ext cx="1295400" cy="172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2400" y="2514600"/>
            <a:ext cx="8686800" cy="1447800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sz="3600" u="sng" dirty="0" smtClean="0">
                <a:latin typeface="Centaur" panose="02030504050205020304" pitchFamily="18" charset="0"/>
              </a:rPr>
              <a:t>Specific Example of ALAN</a:t>
            </a:r>
          </a:p>
          <a:p>
            <a:pPr algn="ctr">
              <a:buNone/>
              <a:defRPr/>
            </a:pPr>
            <a:r>
              <a:rPr lang="en-US" sz="3600" dirty="0" smtClean="0">
                <a:latin typeface="Centaur" panose="02030504050205020304" pitchFamily="18" charset="0"/>
              </a:rPr>
              <a:t>Affecting Insects and Pollinators</a:t>
            </a:r>
            <a:endParaRPr lang="en-US" sz="3600" dirty="0">
              <a:latin typeface="Centaur" panose="020305040502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57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1"/>
          <p:cNvGrpSpPr/>
          <p:nvPr/>
        </p:nvGrpSpPr>
        <p:grpSpPr>
          <a:xfrm>
            <a:off x="0" y="115669"/>
            <a:ext cx="9155168" cy="6818531"/>
            <a:chOff x="-1143000" y="1371600"/>
            <a:chExt cx="9155168" cy="6818531"/>
          </a:xfrm>
        </p:grpSpPr>
        <p:sp>
          <p:nvSpPr>
            <p:cNvPr id="14" name="TextBox 13"/>
            <p:cNvSpPr txBox="1"/>
            <p:nvPr/>
          </p:nvSpPr>
          <p:spPr>
            <a:xfrm>
              <a:off x="1371600" y="7359134"/>
              <a:ext cx="419537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Kirksville, Mo</a:t>
              </a:r>
              <a:br>
                <a:rPr lang="en-US" sz="2400" dirty="0" smtClean="0"/>
              </a:br>
              <a:r>
                <a:rPr lang="en-US" sz="2400" dirty="0" smtClean="0"/>
                <a:t>1 minute exposure, tracking ‘on’</a:t>
              </a:r>
              <a:endParaRPr lang="en-US" sz="2400" dirty="0"/>
            </a:p>
          </p:txBody>
        </p:sp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1143000" y="1371600"/>
              <a:ext cx="9155168" cy="6081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“Darkness” at night: Sky Glow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66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28600" y="1371600"/>
            <a:ext cx="868680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2200" dirty="0" smtClean="0">
                <a:latin typeface="Centaur" pitchFamily="18" charset="0"/>
              </a:rPr>
              <a:t>Fatal Light Awareness Program (FLAP) Canada is a registered Canadian charity widely recognized as the pre-eminent authority on the bird-building collision issue. </a:t>
            </a:r>
          </a:p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2200" dirty="0" smtClean="0">
                <a:latin typeface="Centaur" pitchFamily="18" charset="0"/>
              </a:rPr>
              <a:t>Each year in Canada, around 25 million migratory birds die as a direct result of collisions with buildings. </a:t>
            </a:r>
          </a:p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2200" dirty="0" smtClean="0">
                <a:latin typeface="Centaur" pitchFamily="18" charset="0"/>
              </a:rPr>
              <a:t>We can only expect that number to grow unless we all work together to help mitigate local biodiversity loss through </a:t>
            </a:r>
            <a:br>
              <a:rPr lang="en-US" sz="2200" dirty="0" smtClean="0">
                <a:latin typeface="Centaur" pitchFamily="18" charset="0"/>
              </a:rPr>
            </a:br>
            <a:r>
              <a:rPr lang="en-US" sz="2200" dirty="0" smtClean="0">
                <a:latin typeface="Centaur" pitchFamily="18" charset="0"/>
              </a:rPr>
              <a:t>urban development that considers </a:t>
            </a:r>
            <a:br>
              <a:rPr lang="en-US" sz="2200" dirty="0" smtClean="0">
                <a:latin typeface="Centaur" pitchFamily="18" charset="0"/>
              </a:rPr>
            </a:br>
            <a:r>
              <a:rPr lang="en-US" sz="2200" dirty="0" smtClean="0">
                <a:latin typeface="Centaur" pitchFamily="18" charset="0"/>
              </a:rPr>
              <a:t>wildlife species. </a:t>
            </a:r>
          </a:p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2200" dirty="0" smtClean="0">
                <a:latin typeface="Centaur" pitchFamily="18" charset="0"/>
              </a:rPr>
              <a:t>For almost 30 years, FLAP Canada </a:t>
            </a:r>
            <a:br>
              <a:rPr lang="en-US" sz="2200" dirty="0" smtClean="0">
                <a:latin typeface="Centaur" pitchFamily="18" charset="0"/>
              </a:rPr>
            </a:br>
            <a:r>
              <a:rPr lang="en-US" sz="2200" dirty="0" smtClean="0">
                <a:latin typeface="Centaur" pitchFamily="18" charset="0"/>
              </a:rPr>
              <a:t>has engaged millions of people with </a:t>
            </a:r>
            <a:br>
              <a:rPr lang="en-US" sz="2200" dirty="0" smtClean="0">
                <a:latin typeface="Centaur" pitchFamily="18" charset="0"/>
              </a:rPr>
            </a:br>
            <a:r>
              <a:rPr lang="en-US" sz="2200" dirty="0" smtClean="0">
                <a:latin typeface="Centaur" pitchFamily="18" charset="0"/>
              </a:rPr>
              <a:t>dozens of campaigns and initiatives </a:t>
            </a:r>
            <a:br>
              <a:rPr lang="en-US" sz="2200" dirty="0" smtClean="0">
                <a:latin typeface="Centaur" pitchFamily="18" charset="0"/>
              </a:rPr>
            </a:br>
            <a:r>
              <a:rPr lang="en-US" sz="2200" dirty="0" smtClean="0">
                <a:latin typeface="Centaur" pitchFamily="18" charset="0"/>
              </a:rPr>
              <a:t>with one goal: keep birds safe from </a:t>
            </a:r>
            <a:br>
              <a:rPr lang="en-US" sz="2200" dirty="0" smtClean="0">
                <a:latin typeface="Centaur" pitchFamily="18" charset="0"/>
              </a:rPr>
            </a:br>
            <a:r>
              <a:rPr lang="en-US" sz="2200" dirty="0" smtClean="0">
                <a:latin typeface="Centaur" pitchFamily="18" charset="0"/>
              </a:rPr>
              <a:t>deadly collisions with buildings.</a:t>
            </a:r>
          </a:p>
        </p:txBody>
      </p:sp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14400" y="274638"/>
            <a:ext cx="69342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Bird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 Migration and FLAP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05200" y="914400"/>
            <a:ext cx="1779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https://flap.org/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95850" y="3448050"/>
            <a:ext cx="4248150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3146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28600" y="1016913"/>
            <a:ext cx="54102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2100" dirty="0" smtClean="0">
                <a:latin typeface="Centaur" pitchFamily="18" charset="0"/>
              </a:rPr>
              <a:t>Apply markings in a dense pattern, leaving no gaps more than 5 cm by 5 cm (2 inches by 2 inches). If gaps are any larger, birds may try to fly through them and still hit the window. </a:t>
            </a:r>
          </a:p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2100" dirty="0" smtClean="0">
                <a:latin typeface="Centaur" pitchFamily="18" charset="0"/>
              </a:rPr>
              <a:t>Apply markings to the outside surface of the glass, NOT the inside. Reflections of trees or sky on the outside of the window may render any internal window markings invisible. </a:t>
            </a:r>
          </a:p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2100" dirty="0" smtClean="0">
                <a:latin typeface="Centaur" pitchFamily="18" charset="0"/>
              </a:rPr>
              <a:t>Markings must be of high contrast so that they stand out on the window. Markings with poor contrast, for example black dots on a very dark window, might not be noticed by birds. </a:t>
            </a:r>
          </a:p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2100" dirty="0" smtClean="0">
                <a:latin typeface="Centaur" pitchFamily="18" charset="0"/>
              </a:rPr>
              <a:t>Each marking should be no less than 6 mm </a:t>
            </a:r>
            <a:br>
              <a:rPr lang="en-US" sz="2100" dirty="0" smtClean="0">
                <a:latin typeface="Centaur" pitchFamily="18" charset="0"/>
              </a:rPr>
            </a:br>
            <a:r>
              <a:rPr lang="en-US" sz="2100" dirty="0" smtClean="0">
                <a:latin typeface="Centaur" pitchFamily="18" charset="0"/>
              </a:rPr>
              <a:t>(1/4 inch) in diameter. </a:t>
            </a:r>
          </a:p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2100" dirty="0" smtClean="0">
                <a:latin typeface="Centaur" pitchFamily="18" charset="0"/>
              </a:rPr>
              <a:t>Markings must cover the entire surface of </a:t>
            </a:r>
            <a:br>
              <a:rPr lang="en-US" sz="2100" dirty="0" smtClean="0">
                <a:latin typeface="Centaur" pitchFamily="18" charset="0"/>
              </a:rPr>
            </a:br>
            <a:r>
              <a:rPr lang="en-US" sz="2100" dirty="0" smtClean="0">
                <a:latin typeface="Centaur" pitchFamily="18" charset="0"/>
              </a:rPr>
              <a:t>the glass.</a:t>
            </a:r>
          </a:p>
        </p:txBody>
      </p:sp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14400" y="274638"/>
            <a:ext cx="69342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Preventing Birds Hitting Buildings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914401"/>
            <a:ext cx="3429000" cy="2777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990600" y="6550223"/>
            <a:ext cx="3886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>
                <a:latin typeface="Times New Roman" pitchFamily="18" charset="0"/>
                <a:cs typeface="Times New Roman" pitchFamily="18" charset="0"/>
                <a:hlinkClick r:id="rId4"/>
              </a:rPr>
              <a:t>https://flap.org/stop-birds-from-hitting-windows/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7400" y="3657600"/>
            <a:ext cx="3124200" cy="3117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5623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4800" y="152400"/>
            <a:ext cx="8686800" cy="685800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sz="3600" u="sng" dirty="0" smtClean="0">
                <a:latin typeface="Centaur" panose="02030504050205020304" pitchFamily="18" charset="0"/>
              </a:rPr>
              <a:t>Dark Skies: Resources</a:t>
            </a:r>
          </a:p>
          <a:p>
            <a:pPr algn="ctr">
              <a:buNone/>
              <a:defRPr/>
            </a:pPr>
            <a:endParaRPr lang="en-US" sz="3600" u="sng" dirty="0" smtClean="0">
              <a:latin typeface="Centaur" panose="020305040502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3811" y="838200"/>
            <a:ext cx="897398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600" b="1" dirty="0" smtClean="0">
                <a:solidFill>
                  <a:srgbClr val="000000"/>
                </a:solidFill>
                <a:latin typeface="Centaur" panose="02030504050205020304" pitchFamily="18" charset="0"/>
              </a:rPr>
              <a:t>Dark Sky Heritage</a:t>
            </a:r>
            <a:r>
              <a:rPr lang="en-US" sz="16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: Stargazing, myths, constellations, loss of night</a:t>
            </a:r>
          </a:p>
          <a:p>
            <a:pPr marL="914400" lvl="1" indent="-457200">
              <a:buAutoNum type="alphaLcParenR"/>
            </a:pPr>
            <a:r>
              <a:rPr lang="en-US" sz="1600" dirty="0" smtClean="0">
                <a:solidFill>
                  <a:srgbClr val="000000"/>
                </a:solidFill>
                <a:latin typeface="Centaur" panose="02030504050205020304" pitchFamily="18" charset="0"/>
                <a:hlinkClick r:id="rId3"/>
              </a:rPr>
              <a:t>https://figuresinthesky.visualcinnamon.com/</a:t>
            </a:r>
            <a:r>
              <a:rPr lang="en-US" sz="16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 </a:t>
            </a:r>
          </a:p>
          <a:p>
            <a:pPr marL="914400" lvl="1" indent="-457200">
              <a:buAutoNum type="alphaLcParenR"/>
            </a:pPr>
            <a:r>
              <a:rPr lang="en-US" sz="1600" dirty="0" smtClean="0">
                <a:solidFill>
                  <a:srgbClr val="000000"/>
                </a:solidFill>
                <a:latin typeface="Centaur" panose="02030504050205020304" pitchFamily="18" charset="0"/>
                <a:hlinkClick r:id="rId4"/>
              </a:rPr>
              <a:t>https://stellarium.org/</a:t>
            </a:r>
            <a:r>
              <a:rPr lang="en-US" sz="16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 </a:t>
            </a:r>
          </a:p>
          <a:p>
            <a:pPr marL="914400" lvl="1" indent="-457200">
              <a:buAutoNum type="alphaLcParenR"/>
            </a:pPr>
            <a:r>
              <a:rPr lang="en-US" sz="1600" dirty="0">
                <a:solidFill>
                  <a:srgbClr val="000000"/>
                </a:solidFill>
                <a:latin typeface="Centaur" panose="02030504050205020304" pitchFamily="18" charset="0"/>
                <a:hlinkClick r:id="rId5"/>
              </a:rPr>
              <a:t>https://www.lightpollutionmap.info</a:t>
            </a:r>
            <a:r>
              <a:rPr lang="en-US" sz="1600" dirty="0" smtClean="0">
                <a:solidFill>
                  <a:srgbClr val="000000"/>
                </a:solidFill>
                <a:latin typeface="Centaur" panose="02030504050205020304" pitchFamily="18" charset="0"/>
                <a:hlinkClick r:id="rId5"/>
              </a:rPr>
              <a:t>/</a:t>
            </a:r>
            <a:r>
              <a:rPr lang="en-US" sz="16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 </a:t>
            </a:r>
          </a:p>
          <a:p>
            <a:pPr marL="914400" lvl="1" indent="-457200">
              <a:buAutoNum type="alphaLcParenR"/>
            </a:pPr>
            <a:r>
              <a:rPr lang="en-US" sz="1600" dirty="0" smtClean="0">
                <a:solidFill>
                  <a:srgbClr val="000000"/>
                </a:solidFill>
                <a:latin typeface="Centaur" panose="02030504050205020304" pitchFamily="18" charset="0"/>
                <a:hlinkClick r:id="rId6"/>
              </a:rPr>
              <a:t>https://facstaff.bloomu.edu/mshepard/star_deck/star_deck_uses.htm</a:t>
            </a:r>
            <a:r>
              <a:rPr lang="en-US" sz="16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 </a:t>
            </a:r>
          </a:p>
          <a:p>
            <a:pPr marL="914400" lvl="1" indent="-457200">
              <a:buAutoNum type="alphaLcParenR"/>
            </a:pPr>
            <a:endParaRPr lang="en-US" sz="1600" dirty="0" smtClean="0">
              <a:solidFill>
                <a:srgbClr val="000000"/>
              </a:solidFill>
              <a:latin typeface="Centaur" panose="020305040502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600" b="1" dirty="0" smtClean="0">
                <a:solidFill>
                  <a:srgbClr val="000000"/>
                </a:solidFill>
                <a:latin typeface="Centaur" panose="02030504050205020304" pitchFamily="18" charset="0"/>
              </a:rPr>
              <a:t>Darkness and Human </a:t>
            </a:r>
            <a:r>
              <a:rPr lang="en-US" sz="1600" b="1" dirty="0">
                <a:solidFill>
                  <a:srgbClr val="000000"/>
                </a:solidFill>
                <a:latin typeface="Centaur" panose="02030504050205020304" pitchFamily="18" charset="0"/>
              </a:rPr>
              <a:t>wellbeing (see </a:t>
            </a:r>
            <a:r>
              <a:rPr lang="en-US" sz="1600" b="1" dirty="0">
                <a:solidFill>
                  <a:srgbClr val="000000"/>
                </a:solidFill>
                <a:latin typeface="Centaur" panose="02030504050205020304" pitchFamily="18" charset="0"/>
                <a:hlinkClick r:id="rId7"/>
              </a:rPr>
              <a:t>https://</a:t>
            </a:r>
            <a:r>
              <a:rPr lang="en-US" sz="1600" b="1" dirty="0" smtClean="0">
                <a:solidFill>
                  <a:srgbClr val="000000"/>
                </a:solidFill>
                <a:latin typeface="Centaur" panose="02030504050205020304" pitchFamily="18" charset="0"/>
                <a:hlinkClick r:id="rId7"/>
              </a:rPr>
              <a:t>www.rasc.ca/lpa/resources</a:t>
            </a:r>
            <a:r>
              <a:rPr lang="en-US" sz="1600" b="1" dirty="0" smtClean="0">
                <a:solidFill>
                  <a:srgbClr val="000000"/>
                </a:solidFill>
                <a:latin typeface="Centaur" panose="02030504050205020304" pitchFamily="18" charset="0"/>
              </a:rPr>
              <a:t> and the publicly accessible google-drive linked there)</a:t>
            </a:r>
          </a:p>
          <a:p>
            <a:pPr marL="971550" lvl="1" indent="-514350">
              <a:buAutoNum type="alphaLcParenR"/>
            </a:pPr>
            <a:r>
              <a:rPr lang="en-US" sz="16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Circadian Rhythm</a:t>
            </a:r>
          </a:p>
          <a:p>
            <a:pPr marL="971550" lvl="1" indent="-514350">
              <a:buAutoNum type="alphaLcParenR"/>
            </a:pPr>
            <a:r>
              <a:rPr lang="en-US" sz="16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Direct glare</a:t>
            </a:r>
            <a:br>
              <a:rPr lang="en-US" sz="1600" dirty="0" smtClean="0">
                <a:solidFill>
                  <a:srgbClr val="000000"/>
                </a:solidFill>
                <a:latin typeface="Centaur" panose="02030504050205020304" pitchFamily="18" charset="0"/>
              </a:rPr>
            </a:br>
            <a:endParaRPr lang="en-US" sz="1600" dirty="0" smtClean="0">
              <a:solidFill>
                <a:srgbClr val="000000"/>
              </a:solidFill>
              <a:latin typeface="Centaur" panose="020305040502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600" b="1" dirty="0" smtClean="0">
                <a:solidFill>
                  <a:srgbClr val="000000"/>
                </a:solidFill>
                <a:latin typeface="Centaur" panose="02030504050205020304" pitchFamily="18" charset="0"/>
              </a:rPr>
              <a:t>Darkness at night</a:t>
            </a:r>
            <a:r>
              <a:rPr lang="en-US" sz="16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: Impact on living beings: Trees, Birds and bird migration; Insects and pollinators</a:t>
            </a:r>
          </a:p>
          <a:p>
            <a:pPr marL="914400" lvl="1" indent="-457200">
              <a:buAutoNum type="alphaLcParenR"/>
            </a:pPr>
            <a:r>
              <a:rPr lang="en-US" sz="1600" dirty="0" smtClean="0">
                <a:latin typeface="Centaur" pitchFamily="18" charset="0"/>
                <a:hlinkClick r:id=""/>
              </a:rPr>
              <a:t>https://academic.oup.com/pnasnexus/article/1/2/pgac046/6569705</a:t>
            </a:r>
          </a:p>
          <a:p>
            <a:pPr marL="914400" lvl="1" indent="-457200">
              <a:buAutoNum type="alphaLcParenR"/>
            </a:pPr>
            <a:r>
              <a:rPr lang="en-US" sz="1600" dirty="0" smtClean="0">
                <a:latin typeface="Centaur" pitchFamily="18" charset="0"/>
                <a:hlinkClick r:id=""/>
              </a:rPr>
              <a:t>https://flap.org/</a:t>
            </a:r>
            <a:endParaRPr lang="en-US" sz="1600" dirty="0" smtClean="0">
              <a:latin typeface="Centaur" pitchFamily="18" charset="0"/>
            </a:endParaRPr>
          </a:p>
          <a:p>
            <a:pPr marL="914400" lvl="1" indent="-457200">
              <a:buFontTx/>
              <a:buAutoNum type="alphaLcParenR"/>
            </a:pPr>
            <a:r>
              <a:rPr lang="en-US" sz="1600" dirty="0" smtClean="0">
                <a:latin typeface="Centaur" pitchFamily="18" charset="0"/>
                <a:hlinkClick r:id="rId8"/>
              </a:rPr>
              <a:t>https://birdcast.info/</a:t>
            </a:r>
            <a:endParaRPr lang="en-US" sz="1600" dirty="0" smtClean="0">
              <a:latin typeface="Centaur" pitchFamily="18" charset="0"/>
            </a:endParaRPr>
          </a:p>
          <a:p>
            <a:pPr marL="914400" lvl="1" indent="-457200">
              <a:buAutoNum type="alphaLcParenR"/>
            </a:pPr>
            <a:r>
              <a:rPr lang="en-US" sz="1600" dirty="0">
                <a:solidFill>
                  <a:srgbClr val="000000"/>
                </a:solidFill>
                <a:latin typeface="Centaur" panose="02030504050205020304" pitchFamily="18" charset="0"/>
                <a:hlinkClick r:id="rId9"/>
              </a:rPr>
              <a:t>https://www.lightsoutheartland.org</a:t>
            </a:r>
            <a:r>
              <a:rPr lang="en-US" sz="1600" dirty="0" smtClean="0">
                <a:solidFill>
                  <a:srgbClr val="000000"/>
                </a:solidFill>
                <a:latin typeface="Centaur" panose="02030504050205020304" pitchFamily="18" charset="0"/>
                <a:hlinkClick r:id="rId9"/>
              </a:rPr>
              <a:t>/</a:t>
            </a:r>
            <a:r>
              <a:rPr lang="en-US" sz="16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 </a:t>
            </a:r>
            <a:br>
              <a:rPr lang="en-US" sz="1600" dirty="0" smtClean="0">
                <a:solidFill>
                  <a:srgbClr val="000000"/>
                </a:solidFill>
                <a:latin typeface="Centaur" panose="02030504050205020304" pitchFamily="18" charset="0"/>
              </a:rPr>
            </a:br>
            <a:endParaRPr lang="en-US" sz="1600" dirty="0" smtClean="0">
              <a:solidFill>
                <a:srgbClr val="000000"/>
              </a:solidFill>
              <a:latin typeface="Centaur" panose="02030504050205020304" pitchFamily="18" charset="0"/>
            </a:endParaRPr>
          </a:p>
          <a:p>
            <a:pPr marL="514350" indent="-514350">
              <a:buAutoNum type="arabicPeriod"/>
            </a:pPr>
            <a:r>
              <a:rPr lang="en-US" sz="1600" b="1" dirty="0" smtClean="0">
                <a:solidFill>
                  <a:srgbClr val="000000"/>
                </a:solidFill>
                <a:latin typeface="Centaur" panose="02030504050205020304" pitchFamily="18" charset="0"/>
              </a:rPr>
              <a:t>Solutions &amp; Resources</a:t>
            </a:r>
            <a:r>
              <a:rPr lang="en-US" sz="16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:</a:t>
            </a:r>
          </a:p>
          <a:p>
            <a:pPr marL="971550" lvl="1" indent="-514350">
              <a:buAutoNum type="alphaLcParenR"/>
            </a:pPr>
            <a:r>
              <a:rPr lang="en-US" sz="16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Big Bend Dark Sky Reserve: </a:t>
            </a:r>
            <a:r>
              <a:rPr lang="en-US" sz="1600" dirty="0" smtClean="0">
                <a:solidFill>
                  <a:srgbClr val="000000"/>
                </a:solidFill>
                <a:latin typeface="Centaur" panose="02030504050205020304" pitchFamily="18" charset="0"/>
                <a:hlinkClick r:id="rId10"/>
              </a:rPr>
              <a:t>https://www.bigbenddarkskyreserve.org/lighting-tips-and-tricks</a:t>
            </a:r>
            <a:endParaRPr lang="en-US" sz="1600" dirty="0" smtClean="0">
              <a:solidFill>
                <a:srgbClr val="000000"/>
              </a:solidFill>
              <a:latin typeface="Centaur" panose="02030504050205020304" pitchFamily="18" charset="0"/>
            </a:endParaRPr>
          </a:p>
          <a:p>
            <a:pPr marL="971550" lvl="1" indent="-514350">
              <a:buAutoNum type="alphaLcParenR"/>
            </a:pPr>
            <a:r>
              <a:rPr lang="en-US" sz="16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Colorado Plateau Dark Skies: </a:t>
            </a:r>
            <a:r>
              <a:rPr lang="en-US" sz="1600" dirty="0" smtClean="0">
                <a:solidFill>
                  <a:srgbClr val="000000"/>
                </a:solidFill>
                <a:latin typeface="Centaur" panose="02030504050205020304" pitchFamily="18" charset="0"/>
                <a:hlinkClick r:id="rId11"/>
              </a:rPr>
              <a:t>https://extension.usu.edu/iort/cp-darkskies/</a:t>
            </a:r>
            <a:endParaRPr lang="en-US" sz="1600" dirty="0" smtClean="0">
              <a:solidFill>
                <a:srgbClr val="000000"/>
              </a:solidFill>
              <a:latin typeface="Centaur" panose="02030504050205020304" pitchFamily="18" charset="0"/>
            </a:endParaRPr>
          </a:p>
          <a:p>
            <a:pPr marL="971550" lvl="1" indent="-514350">
              <a:buAutoNum type="alphaLcParenR"/>
            </a:pPr>
            <a:r>
              <a:rPr lang="en-US" sz="16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Flagstaff Dark Sky Coalition: </a:t>
            </a:r>
            <a:r>
              <a:rPr lang="en-US" sz="1600" dirty="0" smtClean="0">
                <a:solidFill>
                  <a:srgbClr val="000000"/>
                </a:solidFill>
                <a:latin typeface="Centaur" panose="02030504050205020304" pitchFamily="18" charset="0"/>
                <a:hlinkClick r:id="rId12"/>
              </a:rPr>
              <a:t>https://flagstaffdarkskies.org/</a:t>
            </a:r>
            <a:endParaRPr lang="en-US" sz="1600" dirty="0" smtClean="0">
              <a:solidFill>
                <a:srgbClr val="000000"/>
              </a:solidFill>
              <a:latin typeface="Centaur" panose="02030504050205020304" pitchFamily="18" charset="0"/>
            </a:endParaRPr>
          </a:p>
          <a:p>
            <a:pPr marL="971550" lvl="1" indent="-514350">
              <a:buAutoNum type="alphaLcParenR"/>
            </a:pPr>
            <a:r>
              <a:rPr lang="en-US" sz="1600" dirty="0" err="1" smtClean="0">
                <a:solidFill>
                  <a:srgbClr val="000000"/>
                </a:solidFill>
                <a:latin typeface="Centaur" panose="02030504050205020304" pitchFamily="18" charset="0"/>
              </a:rPr>
              <a:t>DarkSky</a:t>
            </a:r>
            <a:r>
              <a:rPr lang="en-US" sz="16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 Texas: </a:t>
            </a:r>
            <a:r>
              <a:rPr lang="en-US" sz="1600" dirty="0" smtClean="0">
                <a:solidFill>
                  <a:srgbClr val="000000"/>
                </a:solidFill>
                <a:latin typeface="Centaur" panose="02030504050205020304" pitchFamily="18" charset="0"/>
                <a:hlinkClick r:id="rId13"/>
              </a:rPr>
              <a:t>https://darkskytexas.org/</a:t>
            </a:r>
            <a:r>
              <a:rPr lang="en-US" sz="16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82</a:t>
            </a:fld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6562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28600" y="940713"/>
            <a:ext cx="8686800" cy="449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77850" indent="-457200">
              <a:buSzPct val="135000"/>
              <a:buFont typeface="+mj-lt"/>
              <a:buAutoNum type="arabicPeriod"/>
            </a:pPr>
            <a:r>
              <a:rPr lang="en-US" sz="2200" dirty="0" smtClean="0">
                <a:latin typeface="Centaur" pitchFamily="18" charset="0"/>
                <a:hlinkClick r:id="rId2"/>
              </a:rPr>
              <a:t>https://www.audubon.org/lights-out-program</a:t>
            </a:r>
          </a:p>
          <a:p>
            <a:pPr marL="577850" indent="-457200">
              <a:buSzPct val="135000"/>
              <a:buFont typeface="+mj-lt"/>
              <a:buAutoNum type="arabicPeriod"/>
            </a:pPr>
            <a:r>
              <a:rPr lang="en-US" sz="2200" dirty="0" smtClean="0">
                <a:latin typeface="Centaur" pitchFamily="18" charset="0"/>
                <a:hlinkClick r:id="rId2"/>
              </a:rPr>
              <a:t>https://www.audubon.org/news/four-decades-building-strike-records-point-super-collider-birds</a:t>
            </a:r>
          </a:p>
          <a:p>
            <a:pPr marL="577850" indent="-457200">
              <a:buSzPct val="135000"/>
              <a:buFont typeface="+mj-lt"/>
              <a:buAutoNum type="arabicPeriod"/>
            </a:pPr>
            <a:r>
              <a:rPr lang="en-US" sz="2200" dirty="0" smtClean="0">
                <a:latin typeface="Centaur" pitchFamily="18" charset="0"/>
                <a:hlinkClick r:id="rId2"/>
              </a:rPr>
              <a:t>https://www.darksky.org/light-pollution-poses-threat-to-migrating-birds/</a:t>
            </a:r>
          </a:p>
          <a:p>
            <a:pPr marL="577850" indent="-457200">
              <a:buSzPct val="135000"/>
              <a:buFont typeface="+mj-lt"/>
              <a:buAutoNum type="arabicPeriod"/>
            </a:pPr>
            <a:r>
              <a:rPr lang="en-US" sz="2200" dirty="0" smtClean="0">
                <a:latin typeface="Centaur" pitchFamily="18" charset="0"/>
                <a:hlinkClick r:id="rId2"/>
              </a:rPr>
              <a:t>https://flap.org/</a:t>
            </a:r>
          </a:p>
          <a:p>
            <a:pPr marL="577850" indent="-457200">
              <a:buSzPct val="135000"/>
              <a:buFont typeface="+mj-lt"/>
              <a:buAutoNum type="arabicPeriod"/>
            </a:pPr>
            <a:r>
              <a:rPr lang="en-US" sz="2200" dirty="0" smtClean="0">
                <a:latin typeface="Centaur" pitchFamily="18" charset="0"/>
                <a:hlinkClick r:id="rId2"/>
              </a:rPr>
              <a:t>https://flap.org/wp-content/uploads/2019/11/US-Fish-and-Wildlife-Best-Practices.pdf</a:t>
            </a:r>
            <a:endParaRPr lang="en-US" sz="2200" dirty="0" smtClean="0">
              <a:latin typeface="Centaur" pitchFamily="18" charset="0"/>
            </a:endParaRPr>
          </a:p>
          <a:p>
            <a:pPr marL="577850" indent="-457200">
              <a:buSzPct val="135000"/>
              <a:buFont typeface="+mj-lt"/>
              <a:buAutoNum type="arabicPeriod"/>
            </a:pPr>
            <a:r>
              <a:rPr lang="en-US" sz="2200" dirty="0" smtClean="0">
                <a:latin typeface="Centaur" pitchFamily="18" charset="0"/>
                <a:hlinkClick r:id="rId3"/>
              </a:rPr>
              <a:t>https://www.nature.com/articles/s41598-018-21577-6.pdf</a:t>
            </a:r>
            <a:endParaRPr lang="en-US" sz="2200" dirty="0" smtClean="0">
              <a:latin typeface="Centaur" pitchFamily="18" charset="0"/>
            </a:endParaRPr>
          </a:p>
          <a:p>
            <a:pPr marL="577850" indent="-457200">
              <a:buSzPct val="135000"/>
              <a:buFont typeface="+mj-lt"/>
              <a:buAutoNum type="arabicPeriod"/>
            </a:pPr>
            <a:r>
              <a:rPr lang="en-US" sz="2200" dirty="0" smtClean="0">
                <a:latin typeface="Centaur" pitchFamily="18" charset="0"/>
                <a:hlinkClick r:id="rId4"/>
              </a:rPr>
              <a:t>https://birdcast.info/</a:t>
            </a:r>
            <a:endParaRPr lang="en-US" sz="2200" dirty="0" smtClean="0">
              <a:latin typeface="Centaur" pitchFamily="18" charset="0"/>
            </a:endParaRPr>
          </a:p>
          <a:p>
            <a:pPr marL="577850" indent="-457200">
              <a:buSzPct val="135000"/>
              <a:buFont typeface="+mj-lt"/>
              <a:buAutoNum type="arabicPeriod"/>
            </a:pPr>
            <a:endParaRPr lang="en-US" sz="2200" dirty="0" smtClean="0">
              <a:latin typeface="Centaur" pitchFamily="18" charset="0"/>
            </a:endParaRPr>
          </a:p>
          <a:p>
            <a:pPr marL="577850" indent="-457200">
              <a:buSzPct val="135000"/>
              <a:buFont typeface="+mj-lt"/>
              <a:buAutoNum type="arabicPeriod"/>
            </a:pPr>
            <a:endParaRPr lang="en-US" sz="2200" dirty="0" smtClean="0">
              <a:latin typeface="Centaur" pitchFamily="18" charset="0"/>
            </a:endParaRPr>
          </a:p>
          <a:p>
            <a:pPr marL="577850" indent="-457200">
              <a:buSzPct val="135000"/>
              <a:buFont typeface="+mj-lt"/>
              <a:buAutoNum type="arabicPeriod"/>
            </a:pPr>
            <a:endParaRPr lang="en-US" sz="2200" dirty="0" smtClean="0">
              <a:latin typeface="Centaur" pitchFamily="18" charset="0"/>
            </a:endParaRPr>
          </a:p>
          <a:p>
            <a:pPr marL="577850" indent="-457200">
              <a:buSzPct val="135000"/>
              <a:buFont typeface="+mj-lt"/>
              <a:buAutoNum type="arabicPeriod"/>
            </a:pPr>
            <a:endParaRPr lang="en-US" sz="2200" dirty="0" smtClean="0">
              <a:latin typeface="Centaur" pitchFamily="18" charset="0"/>
            </a:endParaRPr>
          </a:p>
        </p:txBody>
      </p:sp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133355"/>
            <a:ext cx="1295400" cy="172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14400" y="274638"/>
            <a:ext cx="69342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ALAN And Bird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 Migration: References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Sky Glow from 200 miles away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95399"/>
            <a:ext cx="4038600" cy="47526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143000"/>
            <a:ext cx="4215114" cy="546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7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18445</TotalTime>
  <Words>4366</Words>
  <Application>Microsoft Office PowerPoint</Application>
  <PresentationFormat>On-screen Show (4:3)</PresentationFormat>
  <Paragraphs>475</Paragraphs>
  <Slides>83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90" baseType="lpstr">
      <vt:lpstr>Arial</vt:lpstr>
      <vt:lpstr>Calibri</vt:lpstr>
      <vt:lpstr>Centaur</vt:lpstr>
      <vt:lpstr>Impact</vt:lpstr>
      <vt:lpstr>Times New Roman</vt:lpstr>
      <vt:lpstr>Wingdings</vt:lpstr>
      <vt:lpstr>Office Theme</vt:lpstr>
      <vt:lpstr>PowerPoint Presentation</vt:lpstr>
      <vt:lpstr>PowerPoint Presentation</vt:lpstr>
      <vt:lpstr>Natural Illumination Night and Day  Chapter 0: Darkness at night</vt:lpstr>
      <vt:lpstr>BLUE LIGHT = DAYTIME</vt:lpstr>
      <vt:lpstr>AMBER/YELLOW = TWILIGHT</vt:lpstr>
      <vt:lpstr>“Darkness” at night</vt:lpstr>
      <vt:lpstr>Natural Illumination Night and Day</vt:lpstr>
      <vt:lpstr>“Darkness” at night: Sky Glow</vt:lpstr>
      <vt:lpstr>Sky Glow from 200 miles away</vt:lpstr>
      <vt:lpstr>Natural Illumination Night and Day</vt:lpstr>
      <vt:lpstr>Use of Artificial Light at Night,  is a form of Pollution</vt:lpstr>
      <vt:lpstr>Chapter 1: Artificial Light at Night</vt:lpstr>
      <vt:lpstr>Purpose of Outdoor Lighting</vt:lpstr>
      <vt:lpstr>What is Light Pollution? [ALAN = Artificial Light At Night]</vt:lpstr>
      <vt:lpstr>Light Intensity and Color are both important</vt:lpstr>
      <vt:lpstr>Color is important but check spectrum!</vt:lpstr>
      <vt:lpstr>PowerPoint Presentation</vt:lpstr>
      <vt:lpstr>How to combat Light Pollution?</vt:lpstr>
      <vt:lpstr>How to combat Light Pollution?</vt:lpstr>
      <vt:lpstr>Reducing Light Pollution</vt:lpstr>
      <vt:lpstr>Examples: Residential</vt:lpstr>
      <vt:lpstr>Reducing LP: Real Life Examples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Combat Light Pollution?</vt:lpstr>
      <vt:lpstr>PowerPoint Presentation</vt:lpstr>
      <vt:lpstr>PowerPoint Presentation</vt:lpstr>
      <vt:lpstr>ALAN = Artificial Light At Night</vt:lpstr>
      <vt:lpstr>PowerPoint Presentation</vt:lpstr>
      <vt:lpstr>PowerPoint Presentation</vt:lpstr>
      <vt:lpstr>PowerPoint Presentation</vt:lpstr>
      <vt:lpstr>Pollinators and ALAN</vt:lpstr>
      <vt:lpstr>PowerPoint Presentation</vt:lpstr>
      <vt:lpstr>PowerPoint Presentation</vt:lpstr>
      <vt:lpstr>PowerPoint Presentation</vt:lpstr>
      <vt:lpstr>Birds at Night (Horton et al., 2019)</vt:lpstr>
      <vt:lpstr>PowerPoint Presentation</vt:lpstr>
      <vt:lpstr>Birds at Night (Horton et al., 2019)</vt:lpstr>
      <vt:lpstr>Birds at Night (Cabrera-Cruz et al., 2018)</vt:lpstr>
      <vt:lpstr>PowerPoint Presentation</vt:lpstr>
      <vt:lpstr>PowerPoint Presentation</vt:lpstr>
      <vt:lpstr>PowerPoint Presentation</vt:lpstr>
      <vt:lpstr>ALAN and Natural Cycles of Darkness</vt:lpstr>
      <vt:lpstr>PowerPoint Presentation</vt:lpstr>
      <vt:lpstr>PowerPoint Presentation</vt:lpstr>
      <vt:lpstr>Summary</vt:lpstr>
      <vt:lpstr>PowerPoint Presentation</vt:lpstr>
      <vt:lpstr>PowerPoint Presentation</vt:lpstr>
      <vt:lpstr>PowerPoint Presentation</vt:lpstr>
      <vt:lpstr>PowerPoint Presentation</vt:lpstr>
      <vt:lpstr>What can I do?</vt:lpstr>
      <vt:lpstr>What can I do?</vt:lpstr>
      <vt:lpstr>PowerPoint Presentation</vt:lpstr>
      <vt:lpstr>PowerPoint Presentation</vt:lpstr>
      <vt:lpstr>Examples: Motels</vt:lpstr>
      <vt:lpstr>PowerPoint Presentation</vt:lpstr>
      <vt:lpstr>PowerPoint Presentation</vt:lpstr>
      <vt:lpstr>PowerPoint Presentation</vt:lpstr>
      <vt:lpstr>What can I do?</vt:lpstr>
      <vt:lpstr>What can I do?</vt:lpstr>
      <vt:lpstr>Summary</vt:lpstr>
      <vt:lpstr>Summary</vt:lpstr>
      <vt:lpstr>Summary</vt:lpstr>
      <vt:lpstr>Why combat Light Pollution? The Circadian Rhythm</vt:lpstr>
      <vt:lpstr>The Circadian Rhythm</vt:lpstr>
      <vt:lpstr>ALAN And Wildlife</vt:lpstr>
      <vt:lpstr>ALAN &amp; Habitat Disturbance Observations</vt:lpstr>
      <vt:lpstr>COMMONLY OBSERVED EFFECTS OF HARMFUL POLLUTANTS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Not So Starry, Starry Night –  Quantifying and Combating Light Pollution</dc:title>
  <dc:creator>Michelle</dc:creator>
  <cp:lastModifiedBy>user</cp:lastModifiedBy>
  <cp:revision>332</cp:revision>
  <dcterms:created xsi:type="dcterms:W3CDTF">2006-08-16T00:00:00Z</dcterms:created>
  <dcterms:modified xsi:type="dcterms:W3CDTF">2024-07-31T23:06:10Z</dcterms:modified>
</cp:coreProperties>
</file>