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8"/>
  </p:notesMasterIdLst>
  <p:sldIdLst>
    <p:sldId id="256" r:id="rId2"/>
    <p:sldId id="574" r:id="rId3"/>
    <p:sldId id="592" r:id="rId4"/>
    <p:sldId id="555" r:id="rId5"/>
    <p:sldId id="591" r:id="rId6"/>
    <p:sldId id="553" r:id="rId7"/>
    <p:sldId id="549" r:id="rId8"/>
    <p:sldId id="588" r:id="rId9"/>
    <p:sldId id="575" r:id="rId10"/>
    <p:sldId id="469" r:id="rId11"/>
    <p:sldId id="563" r:id="rId12"/>
    <p:sldId id="564" r:id="rId13"/>
    <p:sldId id="576" r:id="rId14"/>
    <p:sldId id="577" r:id="rId15"/>
    <p:sldId id="565" r:id="rId16"/>
    <p:sldId id="566" r:id="rId17"/>
    <p:sldId id="567" r:id="rId18"/>
    <p:sldId id="568" r:id="rId19"/>
    <p:sldId id="569" r:id="rId20"/>
    <p:sldId id="570" r:id="rId21"/>
    <p:sldId id="571" r:id="rId22"/>
    <p:sldId id="572" r:id="rId23"/>
    <p:sldId id="573" r:id="rId24"/>
    <p:sldId id="539" r:id="rId25"/>
    <p:sldId id="490" r:id="rId26"/>
    <p:sldId id="540" r:id="rId27"/>
    <p:sldId id="538" r:id="rId28"/>
    <p:sldId id="470" r:id="rId29"/>
    <p:sldId id="559" r:id="rId30"/>
    <p:sldId id="556" r:id="rId31"/>
    <p:sldId id="557" r:id="rId32"/>
    <p:sldId id="558" r:id="rId33"/>
    <p:sldId id="541" r:id="rId34"/>
    <p:sldId id="494" r:id="rId35"/>
    <p:sldId id="537" r:id="rId36"/>
    <p:sldId id="551" r:id="rId37"/>
    <p:sldId id="578" r:id="rId38"/>
    <p:sldId id="507" r:id="rId39"/>
    <p:sldId id="542" r:id="rId40"/>
    <p:sldId id="587" r:id="rId41"/>
    <p:sldId id="543" r:id="rId42"/>
    <p:sldId id="484" r:id="rId43"/>
    <p:sldId id="485" r:id="rId44"/>
    <p:sldId id="486" r:id="rId45"/>
    <p:sldId id="257" r:id="rId46"/>
    <p:sldId id="589" r:id="rId47"/>
    <p:sldId id="590" r:id="rId48"/>
    <p:sldId id="515" r:id="rId49"/>
    <p:sldId id="510" r:id="rId50"/>
    <p:sldId id="511" r:id="rId51"/>
    <p:sldId id="512" r:id="rId52"/>
    <p:sldId id="513" r:id="rId53"/>
    <p:sldId id="514" r:id="rId54"/>
    <p:sldId id="529" r:id="rId55"/>
    <p:sldId id="526" r:id="rId56"/>
    <p:sldId id="525" r:id="rId57"/>
    <p:sldId id="491" r:id="rId58"/>
    <p:sldId id="492" r:id="rId59"/>
    <p:sldId id="550" r:id="rId60"/>
    <p:sldId id="495" r:id="rId61"/>
    <p:sldId id="496" r:id="rId62"/>
    <p:sldId id="508" r:id="rId63"/>
    <p:sldId id="509" r:id="rId64"/>
    <p:sldId id="497" r:id="rId65"/>
    <p:sldId id="498" r:id="rId66"/>
    <p:sldId id="499" r:id="rId67"/>
    <p:sldId id="500" r:id="rId68"/>
    <p:sldId id="501" r:id="rId69"/>
    <p:sldId id="502" r:id="rId70"/>
    <p:sldId id="506" r:id="rId71"/>
    <p:sldId id="503" r:id="rId72"/>
    <p:sldId id="504" r:id="rId73"/>
    <p:sldId id="505" r:id="rId74"/>
    <p:sldId id="579" r:id="rId75"/>
    <p:sldId id="580" r:id="rId76"/>
    <p:sldId id="581" r:id="rId77"/>
    <p:sldId id="582" r:id="rId78"/>
    <p:sldId id="583" r:id="rId79"/>
    <p:sldId id="584" r:id="rId80"/>
    <p:sldId id="585" r:id="rId81"/>
    <p:sldId id="522" r:id="rId82"/>
    <p:sldId id="531" r:id="rId83"/>
    <p:sldId id="536" r:id="rId84"/>
    <p:sldId id="535" r:id="rId85"/>
    <p:sldId id="534" r:id="rId86"/>
    <p:sldId id="475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4660"/>
  </p:normalViewPr>
  <p:slideViewPr>
    <p:cSldViewPr>
      <p:cViewPr varScale="1">
        <p:scale>
          <a:sx n="110" d="100"/>
          <a:sy n="110" d="100"/>
        </p:scale>
        <p:origin x="14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A68B9-8E55-494F-A0BF-7779808A96E4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A580-0A8F-402B-B1C9-551936B548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8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19970-01B5-4C9F-B942-972219098EF5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33BA-0873-4634-B5ED-E353332842D7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E89A-350D-4468-8A30-CA001ACD5B4D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852DA-2676-4D72-8205-46354AC12453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5B13-61CB-4C2E-80D2-705B86247EA7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9D5AD-6A0D-4618-A4A8-918CEB45052F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2024C-5200-4317-9F6C-6FBCDD133FDF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8F08E-1DC7-4F47-8C35-3B24A8C268C2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7797-66D9-4DDD-B5C7-AA3A7EF43479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8AB0-9755-4BFE-A8D5-0801B7789798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23C7D-DC4F-4BE7-8AD3-62F106D0C61B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A71C-5C4A-4E23-9ACA-8BEFAA52FC93}" type="datetime1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lobeatnigh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hyperlink" Target="https://www.globeatnight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globeatnight.org/map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lightpollutionmap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rkskymissouri.org/images/webinar/MMNChallenge.pdf" TargetMode="External"/><Relationship Id="rId5" Type="http://schemas.openxmlformats.org/officeDocument/2006/relationships/hyperlink" Target="mailto:dficken@darkskymissouri.org" TargetMode="Externa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ainbowsymphony.com/collections/diffraction-grating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issouriskies.org/" TargetMode="Externa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gbenddarkskyreserve.org/lightin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ightsky.jpl.nasa.gov/docs/ConstellationWorksheet.pdf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irdcast.info/migration-tools/live-migration-maps/" TargetMode="External"/><Relationship Id="rId5" Type="http://schemas.openxmlformats.org/officeDocument/2006/relationships/hyperlink" Target="https://www.allaboutbirds.org/news/mesmerizing-migration-watch-118-bird-species-migrate-across-a-map-of-the-western-hemisphere/" TargetMode="External"/><Relationship Id="rId4" Type="http://schemas.openxmlformats.org/officeDocument/2006/relationships/image" Target="../media/image84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flap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4.png"/><Relationship Id="rId4" Type="http://schemas.openxmlformats.org/officeDocument/2006/relationships/hyperlink" Target="https://flap.org/stop-birds-from-hitting-windows/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flap.or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abcbirds.org/blog/truth-about-birds-and-glass-collisions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18-21577-6.pdf" TargetMode="External"/><Relationship Id="rId7" Type="http://schemas.openxmlformats.org/officeDocument/2006/relationships/image" Target="../media/image97.png"/><Relationship Id="rId2" Type="http://schemas.openxmlformats.org/officeDocument/2006/relationships/hyperlink" Target="https://flap.org/wp-content/uploads/2019/11/US-Fish-and-Wildlife-Best-Practic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3.png"/><Relationship Id="rId4" Type="http://schemas.openxmlformats.org/officeDocument/2006/relationships/hyperlink" Target="https://birdcast.info/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hyperlink" Target="https://flap.org/" TargetMode="External"/><Relationship Id="rId13" Type="http://schemas.openxmlformats.org/officeDocument/2006/relationships/hyperlink" Target="https://flagstaffdarkskies.org/" TargetMode="External"/><Relationship Id="rId3" Type="http://schemas.openxmlformats.org/officeDocument/2006/relationships/hyperlink" Target="https://figuresinthesky.visualcinnamon.com/" TargetMode="External"/><Relationship Id="rId7" Type="http://schemas.openxmlformats.org/officeDocument/2006/relationships/hyperlink" Target="https://www.rasc.ca/lpa/resources" TargetMode="External"/><Relationship Id="rId12" Type="http://schemas.openxmlformats.org/officeDocument/2006/relationships/hyperlink" Target="https://extension.usu.edu/iort/cp-darkskies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cstaff.bloomu.edu/mshepard/star_deck/star_deck_uses.htm" TargetMode="External"/><Relationship Id="rId11" Type="http://schemas.openxmlformats.org/officeDocument/2006/relationships/hyperlink" Target="https://www.bigbenddarkskyreserve.org/lighting-tips-and-tricks" TargetMode="External"/><Relationship Id="rId5" Type="http://schemas.openxmlformats.org/officeDocument/2006/relationships/hyperlink" Target="https://www.lightpollutionmap.info/" TargetMode="External"/><Relationship Id="rId15" Type="http://schemas.openxmlformats.org/officeDocument/2006/relationships/image" Target="../media/image4.png"/><Relationship Id="rId10" Type="http://schemas.openxmlformats.org/officeDocument/2006/relationships/hyperlink" Target="https://www.lightsoutheartland.org/" TargetMode="External"/><Relationship Id="rId4" Type="http://schemas.openxmlformats.org/officeDocument/2006/relationships/hyperlink" Target="https://stellarium.org/" TargetMode="External"/><Relationship Id="rId9" Type="http://schemas.openxmlformats.org/officeDocument/2006/relationships/hyperlink" Target="https://birdcast.info/" TargetMode="External"/><Relationship Id="rId14" Type="http://schemas.openxmlformats.org/officeDocument/2006/relationships/hyperlink" Target="https://darkskytexas.org/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991" y="14772"/>
            <a:ext cx="1164009" cy="823428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54912"/>
            <a:ext cx="9198750" cy="610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9212" y="3806456"/>
            <a:ext cx="7921625" cy="144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aur" panose="02030504050205020304" pitchFamily="18" charset="0"/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  <a:latin typeface="Centaur" panose="02030504050205020304" pitchFamily="18" charset="0"/>
              </a:rPr>
              <a:t>Vayujeet</a:t>
            </a:r>
            <a:r>
              <a:rPr lang="en-US" b="1" dirty="0" smtClean="0">
                <a:solidFill>
                  <a:schemeClr val="bg1"/>
                </a:solidFill>
                <a:latin typeface="Centaur" panose="02030504050205020304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entaur" panose="02030504050205020304" pitchFamily="18" charset="0"/>
              </a:rPr>
              <a:t>Gokhale</a:t>
            </a:r>
            <a:r>
              <a:rPr lang="en-US" b="1" dirty="0" smtClean="0">
                <a:solidFill>
                  <a:schemeClr val="bg1"/>
                </a:solidFill>
                <a:latin typeface="Centaur" panose="02030504050205020304" pitchFamily="18" charset="0"/>
              </a:rPr>
              <a:t/>
            </a:r>
            <a:br>
              <a:rPr lang="en-US" b="1" dirty="0" smtClean="0">
                <a:solidFill>
                  <a:schemeClr val="bg1"/>
                </a:solidFill>
                <a:latin typeface="Centaur" panose="020305040502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Centaur" panose="02030504050205020304" pitchFamily="18" charset="0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Centaur" panose="02030504050205020304" pitchFamily="18" charset="0"/>
              </a:rPr>
              <a:t>Vayujeet</a:t>
            </a:r>
            <a:r>
              <a:rPr lang="en-US" dirty="0">
                <a:solidFill>
                  <a:schemeClr val="bg1"/>
                </a:solidFill>
                <a:latin typeface="Centaur" panose="02030504050205020304" pitchFamily="18" charset="0"/>
              </a:rPr>
              <a:t>, @</a:t>
            </a:r>
            <a:r>
              <a:rPr lang="en-US" dirty="0" err="1">
                <a:solidFill>
                  <a:schemeClr val="bg1"/>
                </a:solidFill>
                <a:latin typeface="Centaur" panose="02030504050205020304" pitchFamily="18" charset="0"/>
              </a:rPr>
              <a:t>darkskyTSU</a:t>
            </a:r>
            <a:endParaRPr lang="en-US" b="1" dirty="0" smtClean="0">
              <a:solidFill>
                <a:schemeClr val="bg1"/>
              </a:solidFill>
              <a:latin typeface="Centaur" panose="020305040502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entaur" panose="02030504050205020304" pitchFamily="18" charset="0"/>
              </a:rPr>
              <a:t>Truman State University </a:t>
            </a:r>
          </a:p>
        </p:txBody>
      </p:sp>
      <p:sp>
        <p:nvSpPr>
          <p:cNvPr id="4" name="AutoShape 2" descr="http://darksky.org/images/header//idsa_img_customHeader-bg-118981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0375" y="915251"/>
            <a:ext cx="8229600" cy="31241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Let there be night</a:t>
            </a:r>
          </a:p>
          <a:p>
            <a:r>
              <a:rPr lang="en-US" sz="3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7</a:t>
            </a:r>
            <a:r>
              <a:rPr lang="en-US" sz="3000" b="1" baseline="300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th</a:t>
            </a:r>
            <a:r>
              <a:rPr lang="en-US" sz="3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 June 2024</a:t>
            </a:r>
            <a:br>
              <a:rPr lang="en-US" sz="3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Advanced Training</a:t>
            </a:r>
            <a:endParaRPr lang="en-US" sz="3600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" y="1"/>
            <a:ext cx="1076309" cy="75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4999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7924" y="5548389"/>
            <a:ext cx="3124200" cy="13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>
                <a:latin typeface="Centaur" panose="02030504050205020304" pitchFamily="18" charset="0"/>
              </a:rPr>
              <a:t>Advanced Training &amp; Volunteer</a:t>
            </a:r>
            <a:br>
              <a:rPr lang="en-US" sz="3600" u="sng" dirty="0">
                <a:latin typeface="Centaur" panose="02030504050205020304" pitchFamily="18" charset="0"/>
              </a:rPr>
            </a:br>
            <a:r>
              <a:rPr lang="en-US" sz="3600" u="sng" dirty="0">
                <a:latin typeface="Centaur" panose="02030504050205020304" pitchFamily="18" charset="0"/>
              </a:rPr>
              <a:t>Opportunities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1413570"/>
            <a:ext cx="89739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Nature and Extent of the Problem [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Education and Interpretation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Solutions to ALAN: Five Principles of Good lighting</a:t>
            </a:r>
            <a:b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[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Stewardship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Outreach and Educational Ideas and Resources</a:t>
            </a:r>
            <a:b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[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Education and Interpretation, Citizen Science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]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Experience the night sky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1394" y="4907318"/>
            <a:ext cx="3402015" cy="196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4907319"/>
            <a:ext cx="2971800" cy="195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907319"/>
            <a:ext cx="3048000" cy="195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654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>
                <a:latin typeface="Centaur" panose="02030504050205020304" pitchFamily="18" charset="0"/>
              </a:rPr>
              <a:t>Advanced Training &amp; Volunteer </a:t>
            </a:r>
            <a:r>
              <a:rPr lang="en-US" sz="3600" u="sng" dirty="0" smtClean="0">
                <a:latin typeface="Centaur" panose="02030504050205020304" pitchFamily="18" charset="0"/>
              </a:rPr>
              <a:t>Opportunities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0"/>
            <a:ext cx="9067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 Sky Heritage</a:t>
            </a:r>
            <a:r>
              <a:rPr lang="en-US" sz="24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</a:t>
            </a:r>
          </a:p>
          <a:p>
            <a:pPr marL="971550" lvl="1" indent="-514350">
              <a:buAutoNum type="alphaLcParenR"/>
            </a:pPr>
            <a:r>
              <a:rPr lang="en-US" sz="24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Stargazing, </a:t>
            </a:r>
          </a:p>
          <a:p>
            <a:pPr marL="971550" lvl="1" indent="-514350">
              <a:buAutoNum type="alphaLcParenR"/>
            </a:pPr>
            <a:r>
              <a:rPr lang="en-US" sz="24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and constellations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Demonstrations and Handouts:</a:t>
            </a:r>
          </a:p>
          <a:p>
            <a:pPr marL="971550" lvl="1" indent="-514350">
              <a:buAutoNum type="alphaLcParenR"/>
            </a:pPr>
            <a:r>
              <a:rPr lang="en-US" sz="2400" dirty="0" err="1" smtClean="0">
                <a:latin typeface="Centaur" panose="02030504050205020304" pitchFamily="18" charset="0"/>
              </a:rPr>
              <a:t>Skyglow</a:t>
            </a:r>
            <a:r>
              <a:rPr lang="en-US" sz="2400" dirty="0" smtClean="0">
                <a:latin typeface="Centaur" panose="02030504050205020304" pitchFamily="18" charset="0"/>
              </a:rPr>
              <a:t> during Stargazing events,</a:t>
            </a:r>
          </a:p>
          <a:p>
            <a:pPr marL="971550" lvl="1" indent="-514350">
              <a:buAutoNum type="alphaLcParenR"/>
            </a:pPr>
            <a:r>
              <a:rPr lang="en-US" sz="2400" dirty="0" smtClean="0">
                <a:latin typeface="Centaur" panose="02030504050205020304" pitchFamily="18" charset="0"/>
              </a:rPr>
              <a:t>Direct glare (Intensity of light and directionality of fixture),</a:t>
            </a:r>
          </a:p>
          <a:p>
            <a:pPr marL="971550" lvl="1" indent="-514350">
              <a:buAutoNum type="alphaLcParenR"/>
            </a:pPr>
            <a:r>
              <a:rPr lang="en-US" sz="24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Light Color using color-changing LED lights</a:t>
            </a:r>
            <a:r>
              <a:rPr lang="en-US" sz="2400" dirty="0" smtClean="0">
                <a:latin typeface="Centaur" panose="02030504050205020304" pitchFamily="18" charset="0"/>
              </a:rPr>
              <a:t>,</a:t>
            </a:r>
          </a:p>
          <a:p>
            <a:pPr marL="971550" lvl="1" indent="-514350">
              <a:buFontTx/>
              <a:buAutoNum type="alphaLcParenR"/>
            </a:pPr>
            <a:r>
              <a:rPr lang="en-US" sz="2400" dirty="0">
                <a:latin typeface="Centaur" panose="02030504050205020304" pitchFamily="18" charset="0"/>
              </a:rPr>
              <a:t>Educational programs including night hikes, nocturnal wildlife inventories using night cams</a:t>
            </a:r>
            <a:r>
              <a:rPr lang="en-US" sz="2400" dirty="0" smtClean="0">
                <a:latin typeface="Centaur" panose="02030504050205020304" pitchFamily="18" charset="0"/>
              </a:rPr>
              <a:t>,</a:t>
            </a:r>
          </a:p>
          <a:p>
            <a:pPr marL="971550" lvl="1" indent="-514350">
              <a:buAutoNum type="alphaLcParenR"/>
            </a:pPr>
            <a:r>
              <a:rPr lang="en-US" sz="2400" dirty="0" smtClean="0">
                <a:latin typeface="Centaur" panose="02030504050205020304" pitchFamily="18" charset="0"/>
              </a:rPr>
              <a:t>Post park notices about light pollution and its effects on wildlife in the area.</a:t>
            </a:r>
          </a:p>
          <a:p>
            <a:pPr marL="514350" indent="-514350">
              <a:buAutoNum type="arabicPeriod"/>
            </a:pPr>
            <a:r>
              <a:rPr lang="en-US" sz="2400" b="1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Quantifying Light Pollution (Citizen Science)</a:t>
            </a:r>
          </a:p>
          <a:p>
            <a:pPr marL="971550" lvl="1" indent="-514350">
              <a:buAutoNum type="alphaLcParenR"/>
            </a:pPr>
            <a:r>
              <a:rPr lang="en-US" sz="24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Globe at Night</a:t>
            </a:r>
            <a:r>
              <a:rPr lang="en-US" sz="24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,</a:t>
            </a:r>
          </a:p>
          <a:p>
            <a:pPr marL="971550" lvl="1" indent="-514350">
              <a:buAutoNum type="alphaLcParenR"/>
            </a:pPr>
            <a:r>
              <a:rPr lang="en-US" sz="24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Surveys and inventories,</a:t>
            </a:r>
          </a:p>
          <a:p>
            <a:pPr marL="971550" lvl="1" indent="-514350">
              <a:buAutoNum type="alphaLcParenR"/>
            </a:pPr>
            <a:r>
              <a:rPr lang="en-US" sz="24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Satellite data </a:t>
            </a:r>
            <a:r>
              <a:rPr lang="en-US" sz="24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(for bad weather days/nights).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5411" y="1566436"/>
            <a:ext cx="3488840" cy="61555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solidFill>
                  <a:srgbClr val="00B0F0"/>
                </a:solidFill>
                <a:latin typeface="Centaur" pitchFamily="18" charset="0"/>
              </a:rPr>
              <a:t>!!ADOPT A PARK!!</a:t>
            </a:r>
            <a:endParaRPr lang="en-US" sz="3400" b="1" dirty="0">
              <a:solidFill>
                <a:srgbClr val="00B0F0"/>
              </a:solidFill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6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41910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r>
              <a:rPr lang="en-US" sz="4000" b="1" u="sng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Darkness at night is a natural resource</a:t>
            </a:r>
            <a:r>
              <a:rPr lang="en-US" sz="4000" dirty="0" smtClean="0">
                <a:solidFill>
                  <a:srgbClr val="FF0000"/>
                </a:solidFill>
                <a:latin typeface="Centaur" panose="02030504050205020304" pitchFamily="18" charset="0"/>
              </a:rPr>
              <a:t/>
            </a:r>
            <a:br>
              <a:rPr lang="en-US" sz="4000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4000" dirty="0" smtClean="0">
                <a:solidFill>
                  <a:srgbClr val="FF0000"/>
                </a:solidFill>
                <a:latin typeface="Centaur" panose="02030504050205020304" pitchFamily="18" charset="0"/>
              </a:rPr>
              <a:t/>
            </a:r>
            <a:br>
              <a:rPr lang="en-US" sz="4000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4000" dirty="0" smtClean="0">
                <a:solidFill>
                  <a:srgbClr val="FF0000"/>
                </a:solidFill>
                <a:latin typeface="Centaur" panose="02030504050205020304" pitchFamily="18" charset="0"/>
              </a:rPr>
              <a:t/>
            </a:r>
            <a:br>
              <a:rPr lang="en-US" sz="4000" dirty="0" smtClean="0">
                <a:solidFill>
                  <a:srgbClr val="FF0000"/>
                </a:solidFill>
                <a:latin typeface="Centaur" panose="02030504050205020304" pitchFamily="18" charset="0"/>
              </a:rPr>
            </a:b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LED technology can be a force for “good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”, 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/>
            </a:r>
            <a:b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r>
              <a:rPr lang="en-US" sz="4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but </a:t>
            </a:r>
            <a:r>
              <a:rPr lang="en-US" sz="4000" b="1" dirty="0">
                <a:solidFill>
                  <a:schemeClr val="accent1"/>
                </a:solidFill>
                <a:latin typeface="Centaur" panose="02030504050205020304" pitchFamily="18" charset="0"/>
              </a:rPr>
              <a:t>mindless outdoor lighting </a:t>
            </a:r>
            <a:r>
              <a:rPr lang="en-US" sz="4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practices means that we </a:t>
            </a:r>
            <a:r>
              <a:rPr lang="en-US" sz="4000" b="1" dirty="0">
                <a:solidFill>
                  <a:schemeClr val="accent1"/>
                </a:solidFill>
                <a:latin typeface="Centaur" panose="02030504050205020304" pitchFamily="18" charset="0"/>
              </a:rPr>
              <a:t>are losing </a:t>
            </a:r>
            <a:r>
              <a:rPr lang="en-US" sz="4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darkness at night rapidly.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315915"/>
            <a:ext cx="2667000" cy="127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381000" y="4495800"/>
            <a:ext cx="8382000" cy="1981200"/>
            <a:chOff x="381000" y="4495800"/>
            <a:chExt cx="8382000" cy="1981200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381000" y="4495800"/>
              <a:ext cx="8305800" cy="1828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Centaur" panose="02030504050205020304" pitchFamily="18" charset="0"/>
                  <a:ea typeface="+mj-ea"/>
                  <a:cs typeface="+mj-cs"/>
                </a:rPr>
                <a:t>Light Pollution: </a:t>
              </a:r>
              <a:r>
                <a:rPr kumimoji="0" lang="en-US" sz="4400" b="1" i="0" u="sng" strike="noStrike" kern="120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Centaur" panose="02030504050205020304" pitchFamily="18" charset="0"/>
                  <a:ea typeface="+mj-ea"/>
                  <a:cs typeface="+mj-cs"/>
                </a:rPr>
                <a:t>Any adverse effect or impact attributable to use of ALAN</a:t>
              </a:r>
              <a:endPara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400" y="4572000"/>
              <a:ext cx="8229600" cy="1905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327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479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Types of Light Pollution</a:t>
            </a:r>
            <a:br>
              <a:rPr lang="en-US" sz="3200" dirty="0" smtClean="0"/>
            </a:br>
            <a:r>
              <a:rPr lang="en-US" sz="3200" dirty="0" smtClean="0"/>
              <a:t>[ALAN = </a:t>
            </a:r>
            <a:r>
              <a:rPr lang="en-US" sz="3200" dirty="0" smtClean="0">
                <a:solidFill>
                  <a:srgbClr val="FF0000"/>
                </a:solidFill>
              </a:rPr>
              <a:t>A</a:t>
            </a:r>
            <a:r>
              <a:rPr lang="en-US" sz="3200" dirty="0" smtClean="0"/>
              <a:t>rtificial </a:t>
            </a:r>
            <a:r>
              <a:rPr lang="en-US" sz="3200" dirty="0" smtClean="0">
                <a:solidFill>
                  <a:srgbClr val="FFC000"/>
                </a:solidFill>
              </a:rPr>
              <a:t>L</a:t>
            </a:r>
            <a:r>
              <a:rPr lang="en-US" sz="3200" dirty="0" smtClean="0"/>
              <a:t>ight </a:t>
            </a:r>
            <a:r>
              <a:rPr lang="en-US" sz="3200" dirty="0" smtClean="0">
                <a:solidFill>
                  <a:srgbClr val="92D050"/>
                </a:solidFill>
              </a:rPr>
              <a:t>A</a:t>
            </a:r>
            <a:r>
              <a:rPr lang="en-US" sz="3200" dirty="0" smtClean="0"/>
              <a:t>t </a:t>
            </a:r>
            <a:r>
              <a:rPr lang="en-US" sz="3200" dirty="0" smtClean="0">
                <a:solidFill>
                  <a:srgbClr val="00B0F0"/>
                </a:solidFill>
              </a:rPr>
              <a:t>N</a:t>
            </a:r>
            <a:r>
              <a:rPr lang="en-US" sz="3200" dirty="0" smtClean="0"/>
              <a:t>ight]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819400" y="5638800"/>
            <a:ext cx="2667000" cy="5334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2800" b="1" dirty="0" smtClean="0">
                <a:latin typeface="Centaur" pitchFamily="18" charset="0"/>
              </a:rPr>
              <a:t>Utility?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2674" y="1200355"/>
            <a:ext cx="7279301" cy="5505245"/>
            <a:chOff x="1382674" y="1200355"/>
            <a:chExt cx="7279301" cy="5505245"/>
          </a:xfrm>
        </p:grpSpPr>
        <p:grpSp>
          <p:nvGrpSpPr>
            <p:cNvPr id="9" name="Group 8"/>
            <p:cNvGrpSpPr/>
            <p:nvPr/>
          </p:nvGrpSpPr>
          <p:grpSpPr>
            <a:xfrm>
              <a:off x="1382674" y="1200355"/>
              <a:ext cx="7279301" cy="5505244"/>
              <a:chOff x="1381335" y="1200356"/>
              <a:chExt cx="7279301" cy="5505244"/>
            </a:xfrm>
          </p:grpSpPr>
          <p:pic>
            <p:nvPicPr>
              <p:cNvPr id="1028" name="Picture 4" descr="https://www.solais.com/uploadedFiles/blog/1585925577_Light_Pollution_Diagram_680px-300x29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81335" y="1200356"/>
                <a:ext cx="6619665" cy="5505244"/>
              </a:xfrm>
              <a:prstGeom prst="rect">
                <a:avLst/>
              </a:prstGeom>
              <a:noFill/>
            </p:spPr>
          </p:pic>
          <p:sp>
            <p:nvSpPr>
              <p:cNvPr id="10" name="Rectangle 9"/>
              <p:cNvSpPr/>
              <p:nvPr/>
            </p:nvSpPr>
            <p:spPr>
              <a:xfrm rot="16200000">
                <a:off x="7110949" y="3098513"/>
                <a:ext cx="25146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i="1" dirty="0" smtClean="0"/>
                  <a:t>Photo Credit: </a:t>
                </a:r>
                <a:r>
                  <a:rPr lang="en-US" sz="1600" i="1" dirty="0" err="1" smtClean="0"/>
                  <a:t>DarkSky</a:t>
                </a:r>
                <a:r>
                  <a:rPr lang="en-US" sz="1600" i="1" dirty="0" smtClean="0"/>
                  <a:t> International</a:t>
                </a:r>
                <a:endParaRPr lang="en-US" sz="1600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828800" y="2895600"/>
              <a:ext cx="6096000" cy="3810000"/>
              <a:chOff x="1828800" y="2895600"/>
              <a:chExt cx="6096000" cy="3810000"/>
            </a:xfrm>
          </p:grpSpPr>
          <p:sp>
            <p:nvSpPr>
              <p:cNvPr id="13" name="Content Placeholder 2"/>
              <p:cNvSpPr txBox="1">
                <a:spLocks/>
              </p:cNvSpPr>
              <p:nvPr/>
            </p:nvSpPr>
            <p:spPr>
              <a:xfrm>
                <a:off x="4953000" y="3886200"/>
                <a:ext cx="2667000" cy="533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Directionality?</a:t>
                </a:r>
              </a:p>
            </p:txBody>
          </p:sp>
          <p:sp>
            <p:nvSpPr>
              <p:cNvPr id="14" name="Content Placeholder 2"/>
              <p:cNvSpPr txBox="1">
                <a:spLocks/>
              </p:cNvSpPr>
              <p:nvPr/>
            </p:nvSpPr>
            <p:spPr>
              <a:xfrm>
                <a:off x="5257800" y="6172200"/>
                <a:ext cx="2667000" cy="533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Intensity</a:t>
                </a:r>
              </a:p>
            </p:txBody>
          </p:sp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1828800" y="2895600"/>
                <a:ext cx="2667000" cy="533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342900" marR="0" lvl="0" indent="-342900" algn="ctr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C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o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l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o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r</a:t>
                </a: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aur" pitchFamily="18" charset="0"/>
                    <a:ea typeface="+mn-ea"/>
                    <a:cs typeface="+mn-cs"/>
                  </a:rPr>
                  <a:t>?</a:t>
                </a:r>
              </a:p>
            </p:txBody>
          </p:sp>
        </p:grp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192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5662" y="1371600"/>
            <a:ext cx="8008738" cy="5192478"/>
            <a:chOff x="525662" y="1295401"/>
            <a:chExt cx="8008738" cy="519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62" y="1295401"/>
              <a:ext cx="8008738" cy="51924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7450722" y="3564523"/>
              <a:ext cx="1828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 smtClean="0"/>
                <a:t>Credit: T. </a:t>
              </a:r>
              <a:r>
                <a:rPr lang="en-US" sz="1600" i="1" dirty="0" err="1" smtClean="0"/>
                <a:t>Longcore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76800" y="2895600"/>
            <a:ext cx="3135512" cy="2438399"/>
            <a:chOff x="4876800" y="2895600"/>
            <a:chExt cx="3135512" cy="2438399"/>
          </a:xfrm>
        </p:grpSpPr>
        <p:grpSp>
          <p:nvGrpSpPr>
            <p:cNvPr id="6" name="Group 5"/>
            <p:cNvGrpSpPr/>
            <p:nvPr/>
          </p:nvGrpSpPr>
          <p:grpSpPr>
            <a:xfrm>
              <a:off x="4876800" y="2895600"/>
              <a:ext cx="3135512" cy="2438399"/>
              <a:chOff x="4876800" y="2895600"/>
              <a:chExt cx="3135512" cy="243839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876800" y="2895600"/>
                <a:ext cx="3124200" cy="838200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876800" y="3733800"/>
                <a:ext cx="3124200" cy="381000"/>
              </a:xfrm>
              <a:prstGeom prst="rect">
                <a:avLst/>
              </a:prstGeom>
              <a:solidFill>
                <a:schemeClr val="bg1">
                  <a:lumMod val="8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76800" y="4114800"/>
                <a:ext cx="3124200" cy="304800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76800" y="4419600"/>
                <a:ext cx="3124200" cy="381000"/>
              </a:xfrm>
              <a:prstGeom prst="rect">
                <a:avLst/>
              </a:prstGeom>
              <a:solidFill>
                <a:schemeClr val="bg1">
                  <a:lumMod val="6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8112" y="4791075"/>
                <a:ext cx="3124200" cy="542924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603271" y="3130034"/>
              <a:ext cx="1608440" cy="2127766"/>
              <a:chOff x="5603271" y="3130034"/>
              <a:chExt cx="1608440" cy="212776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52182" y="3130034"/>
                <a:ext cx="15595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Lighting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603271" y="3745468"/>
                <a:ext cx="1316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Parking Lots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05767" y="4097499"/>
                <a:ext cx="111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Billboards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38800" y="4431268"/>
                <a:ext cx="1315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Parks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21434" y="4888468"/>
                <a:ext cx="1036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Sky Glow</a:t>
                </a:r>
                <a:endParaRPr lang="en-US" dirty="0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331486" y="6488668"/>
            <a:ext cx="57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aur" panose="02030504050205020304" pitchFamily="18" charset="0"/>
              </a:rPr>
              <a:t>Dark Sky International: State of the Science 2023, John </a:t>
            </a:r>
            <a:r>
              <a:rPr lang="en-US" i="1" dirty="0" err="1" smtClean="0">
                <a:latin typeface="Centaur" panose="02030504050205020304" pitchFamily="18" charset="0"/>
              </a:rPr>
              <a:t>Barentine</a:t>
            </a:r>
            <a:endParaRPr lang="en-US" i="1" dirty="0">
              <a:latin typeface="Centaur" panose="020305040502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444"/>
            <a:ext cx="8229600" cy="1047956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Natural Illumination</a:t>
            </a:r>
            <a:b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Night and Day</a:t>
            </a:r>
            <a:endParaRPr lang="en-US" sz="4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72" y="102242"/>
            <a:ext cx="8124127" cy="914400"/>
          </a:xfrm>
        </p:spPr>
        <p:txBody>
          <a:bodyPr>
            <a:noAutofit/>
          </a:bodyPr>
          <a:lstStyle/>
          <a:p>
            <a:pPr marL="914400" indent="-914400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Quantifying Sky Brightness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6200" y="5791200"/>
            <a:ext cx="533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Between the swan and Hercules,</a:t>
            </a:r>
            <a:br>
              <a:rPr lang="en-US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Where even dark clouds glow…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425" y="1752600"/>
            <a:ext cx="9022949" cy="3536863"/>
            <a:chOff x="121051" y="2224175"/>
            <a:chExt cx="9022949" cy="35368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4336" y="2224175"/>
              <a:ext cx="4339664" cy="2362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051" y="3599046"/>
              <a:ext cx="4527149" cy="216199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121051" y="2706155"/>
              <a:ext cx="5517749" cy="89289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648200" y="3810000"/>
              <a:ext cx="1752600" cy="19510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14299" y="1574337"/>
            <a:ext cx="4435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  <a:cs typeface="Times New Roman" pitchFamily="18" charset="0"/>
              </a:rPr>
              <a:t>Unshielded, bright blue-white lights lead to sky glow.</a:t>
            </a:r>
            <a:endParaRPr lang="en-US" sz="3200" dirty="0">
              <a:solidFill>
                <a:srgbClr val="FF0000"/>
              </a:solidFill>
              <a:latin typeface="Centaur" panose="02030504050205020304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61881" y="4077928"/>
            <a:ext cx="44352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  <a:cs typeface="Times New Roman" pitchFamily="18" charset="0"/>
              </a:rPr>
              <a:t>Sky Glow is measured in terms of “sky brightness”.</a:t>
            </a:r>
            <a:endParaRPr lang="en-US" sz="3200" dirty="0">
              <a:solidFill>
                <a:srgbClr val="FF0000"/>
              </a:solidFill>
              <a:latin typeface="Centaur" panose="020305040502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02" y="1402080"/>
            <a:ext cx="8458200" cy="4563291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400" dirty="0" smtClean="0"/>
              <a:t>Measuring Sky Brightness in terms of the Limiting Magnitude</a:t>
            </a:r>
            <a:br>
              <a:rPr lang="en-US" sz="4400" dirty="0" smtClean="0"/>
            </a:br>
            <a:r>
              <a:rPr lang="en-US" sz="3800" dirty="0" smtClean="0"/>
              <a:t>(i.e. faintest star you can see unaided)</a:t>
            </a:r>
          </a:p>
          <a:p>
            <a:pPr algn="ctr">
              <a:buNone/>
              <a:defRPr/>
            </a:pPr>
            <a:endParaRPr lang="en-US" sz="4400" dirty="0"/>
          </a:p>
          <a:p>
            <a:pPr algn="ctr">
              <a:buNone/>
              <a:defRPr/>
            </a:pPr>
            <a:r>
              <a:rPr lang="en-US" sz="4400" dirty="0" smtClean="0"/>
              <a:t>The Globe and Night Network</a:t>
            </a:r>
          </a:p>
          <a:p>
            <a:pPr algn="ctr">
              <a:buNone/>
              <a:defRPr/>
            </a:pPr>
            <a:r>
              <a:rPr lang="en-US" sz="4400" dirty="0">
                <a:hlinkClick r:id="rId2"/>
              </a:rPr>
              <a:t>https://www.globeatnight.org/</a:t>
            </a:r>
            <a:r>
              <a:rPr lang="en-US" sz="4400" dirty="0"/>
              <a:t> </a:t>
            </a:r>
          </a:p>
          <a:p>
            <a:pPr algn="ctr">
              <a:buNone/>
              <a:defRPr/>
            </a:pPr>
            <a:endParaRPr lang="en-US" sz="4400" dirty="0" smtClean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95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" y="889308"/>
            <a:ext cx="6226062" cy="52775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2" y="159488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smtClean="0"/>
              <a:t>Globe at Night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37351" y="6119817"/>
            <a:ext cx="5465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hlinkClick r:id="rId4"/>
              </a:rPr>
              <a:t>https://www.globeatnight.org/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grpSp>
        <p:nvGrpSpPr>
          <p:cNvPr id="4" name="Group 8"/>
          <p:cNvGrpSpPr/>
          <p:nvPr/>
        </p:nvGrpSpPr>
        <p:grpSpPr>
          <a:xfrm>
            <a:off x="3721395" y="921488"/>
            <a:ext cx="3848398" cy="2031555"/>
            <a:chOff x="3721395" y="921488"/>
            <a:chExt cx="3848398" cy="2031555"/>
          </a:xfrm>
        </p:grpSpPr>
        <p:sp>
          <p:nvSpPr>
            <p:cNvPr id="6" name="Oval 5"/>
            <p:cNvSpPr/>
            <p:nvPr/>
          </p:nvSpPr>
          <p:spPr>
            <a:xfrm>
              <a:off x="3721395" y="921488"/>
              <a:ext cx="531628" cy="2374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>
              <a:stCxn id="6" idx="5"/>
            </p:cNvCxnSpPr>
            <p:nvPr/>
          </p:nvCxnSpPr>
          <p:spPr>
            <a:xfrm>
              <a:off x="4175168" y="1124174"/>
              <a:ext cx="2470181" cy="147017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457950" y="2583711"/>
              <a:ext cx="1111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Click here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3"/>
          <p:cNvGrpSpPr/>
          <p:nvPr/>
        </p:nvGrpSpPr>
        <p:grpSpPr>
          <a:xfrm>
            <a:off x="6375195" y="5197105"/>
            <a:ext cx="2697654" cy="815116"/>
            <a:chOff x="6375195" y="5197105"/>
            <a:chExt cx="2697654" cy="8151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5195" y="5750630"/>
              <a:ext cx="2697654" cy="261591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>
              <a:off x="6960706" y="5197105"/>
              <a:ext cx="0" cy="4905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Group 13"/>
          <p:cNvGrpSpPr/>
          <p:nvPr/>
        </p:nvGrpSpPr>
        <p:grpSpPr>
          <a:xfrm>
            <a:off x="6268659" y="2953043"/>
            <a:ext cx="2418141" cy="2136466"/>
            <a:chOff x="6268659" y="2953043"/>
            <a:chExt cx="2418141" cy="2136466"/>
          </a:xfrm>
        </p:grpSpPr>
        <p:cxnSp>
          <p:nvCxnSpPr>
            <p:cNvPr id="16" name="Straight Arrow Connector 15"/>
            <p:cNvCxnSpPr>
              <a:stCxn id="11" idx="2"/>
            </p:cNvCxnSpPr>
            <p:nvPr/>
          </p:nvCxnSpPr>
          <p:spPr>
            <a:xfrm flipH="1">
              <a:off x="7013871" y="2953043"/>
              <a:ext cx="1" cy="4873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68659" y="3462488"/>
              <a:ext cx="2418141" cy="1627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1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93725"/>
            <a:ext cx="6705600" cy="57394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2" y="159488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err="1" smtClean="0"/>
              <a:t>GaN</a:t>
            </a:r>
            <a:r>
              <a:rPr lang="en-US" sz="4000" dirty="0" smtClean="0"/>
              <a:t>: What does your sky look like?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94081" y="685800"/>
            <a:ext cx="4400440" cy="646331"/>
            <a:chOff x="3094081" y="685800"/>
            <a:chExt cx="4400440" cy="646331"/>
          </a:xfrm>
        </p:grpSpPr>
        <p:sp>
          <p:nvSpPr>
            <p:cNvPr id="9" name="Oval 8"/>
            <p:cNvSpPr/>
            <p:nvPr/>
          </p:nvSpPr>
          <p:spPr>
            <a:xfrm>
              <a:off x="3094081" y="981739"/>
              <a:ext cx="531628" cy="237461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37970" y="685800"/>
              <a:ext cx="35565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Choose appropriate latitude </a:t>
              </a:r>
              <a:br>
                <a:rPr lang="en-US" dirty="0" smtClean="0"/>
              </a:br>
              <a:r>
                <a:rPr lang="en-US" dirty="0" smtClean="0"/>
                <a:t>(</a:t>
              </a:r>
              <a:r>
                <a:rPr lang="en-US" dirty="0" smtClean="0">
                  <a:solidFill>
                    <a:srgbClr val="FF0000"/>
                  </a:solidFill>
                </a:rPr>
                <a:t>40-degrees is good for most of Mo)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469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2" y="159488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err="1" smtClean="0"/>
              <a:t>GaN</a:t>
            </a:r>
            <a:r>
              <a:rPr lang="en-US" sz="4000" dirty="0" smtClean="0"/>
              <a:t>: Report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34" y="760537"/>
            <a:ext cx="6455890" cy="596093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88565" y="1080976"/>
            <a:ext cx="2062710" cy="7371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96369" y="2300485"/>
            <a:ext cx="531628" cy="2374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46974" y="3645313"/>
            <a:ext cx="4083050" cy="5332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51275" y="4232569"/>
            <a:ext cx="3413051" cy="1211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34246" y="5462402"/>
            <a:ext cx="1186339" cy="279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94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5000" dirty="0" smtClean="0"/>
              <a:t>Summary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334000" cy="5562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What is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Quantity and Quality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(Directionality, Intensity, color)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Why fight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Ecology and Environment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Outdoor Lighting Practices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Technical solutions</a:t>
            </a:r>
          </a:p>
          <a:p>
            <a:pPr lvl="2"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Color, Shielding, Timers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Public Outreach &amp; Awareness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Laws and Ordinances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1143000"/>
            <a:ext cx="4559808" cy="5410200"/>
            <a:chOff x="4572000" y="1143000"/>
            <a:chExt cx="4559808" cy="5410200"/>
          </a:xfrm>
        </p:grpSpPr>
        <p:sp>
          <p:nvSpPr>
            <p:cNvPr id="13" name="Right Brace 12"/>
            <p:cNvSpPr/>
            <p:nvPr/>
          </p:nvSpPr>
          <p:spPr>
            <a:xfrm>
              <a:off x="4572000" y="1143000"/>
              <a:ext cx="762000" cy="5410200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105400" y="1295400"/>
              <a:ext cx="4026408" cy="4953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As Master Naturalists, you already have the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skills and passion </a:t>
              </a:r>
              <a:r>
                <a:rPr lang="en-US" sz="2200" dirty="0" smtClean="0">
                  <a:latin typeface="Centaur" panose="02030504050205020304" pitchFamily="18" charset="0"/>
                </a:rPr>
                <a:t>to address one or more of these aspects.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citizen science </a:t>
              </a:r>
              <a:r>
                <a:rPr lang="en-US" sz="2200" dirty="0" smtClean="0">
                  <a:latin typeface="Centaur" panose="02030504050205020304" pitchFamily="18" charset="0"/>
                </a:rPr>
                <a:t>opportunities to quantify both the extent of light pollution, and its affects on living things.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opportunities to use </a:t>
              </a:r>
              <a:r>
                <a:rPr lang="en-US" sz="2200" b="1" dirty="0" smtClean="0">
                  <a:latin typeface="Centaur" panose="02030504050205020304" pitchFamily="18" charset="0"/>
                </a:rPr>
                <a:t>demos, presentations, brochures, signage </a:t>
              </a:r>
              <a:r>
                <a:rPr lang="en-US" sz="2200" dirty="0" smtClean="0">
                  <a:latin typeface="Centaur" panose="02030504050205020304" pitchFamily="18" charset="0"/>
                </a:rPr>
                <a:t>etc. to increase awareness about light pollution, and its harmful effects.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6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32" y="1787246"/>
            <a:ext cx="5018568" cy="41956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632" y="159488"/>
            <a:ext cx="8458200" cy="7620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err="1" smtClean="0"/>
              <a:t>GaN</a:t>
            </a:r>
            <a:r>
              <a:rPr lang="en-US" sz="4000" dirty="0" smtClean="0"/>
              <a:t>: View your report!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71670" y="1920555"/>
            <a:ext cx="1371600" cy="2791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Oval 16"/>
          <p:cNvSpPr/>
          <p:nvPr/>
        </p:nvSpPr>
        <p:spPr>
          <a:xfrm>
            <a:off x="2514600" y="1844356"/>
            <a:ext cx="1458432" cy="3553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296" y="1371600"/>
            <a:ext cx="2843624" cy="262444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114800" y="1371600"/>
            <a:ext cx="1973496" cy="3200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91000" y="3996040"/>
            <a:ext cx="1905000" cy="6058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29899" y="1135912"/>
            <a:ext cx="4333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app.globeatnight.org/map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4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Satellite Maps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65238"/>
            <a:ext cx="8458200" cy="1447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000" dirty="0" smtClean="0">
                <a:latin typeface="Centaur" pitchFamily="18" charset="0"/>
              </a:rPr>
              <a:t>Light Pollution map of the World: </a:t>
            </a:r>
            <a:r>
              <a:rPr lang="en-US" sz="4000" dirty="0" smtClean="0">
                <a:latin typeface="Centaur" pitchFamily="18" charset="0"/>
                <a:hlinkClick r:id="rId2"/>
              </a:rPr>
              <a:t>https://www.lightpollutionmap.info/</a:t>
            </a:r>
            <a:r>
              <a:rPr lang="en-US" sz="4000" dirty="0" smtClean="0">
                <a:latin typeface="Centaur" pitchFamily="18" charset="0"/>
              </a:rPr>
              <a:t> 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35288"/>
            <a:ext cx="4733409" cy="31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859088"/>
            <a:ext cx="3842846" cy="32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!! CHALLENGE 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574198"/>
            <a:ext cx="4191000" cy="228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990600"/>
            <a:ext cx="89154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35000" indent="-514350">
              <a:buSzPct val="135000"/>
              <a:buFont typeface="+mj-lt"/>
              <a:buAutoNum type="arabicPeriod"/>
            </a:pPr>
            <a:r>
              <a:rPr lang="en-US" sz="2600" dirty="0" smtClean="0">
                <a:latin typeface="Centaur" pitchFamily="18" charset="0"/>
              </a:rPr>
              <a:t>Identify a favorite location that you can access both day and night, preferably in a natural environment.</a:t>
            </a:r>
          </a:p>
          <a:p>
            <a:pPr marL="635000" indent="-514350">
              <a:buSzPct val="135000"/>
              <a:buFont typeface="+mj-lt"/>
              <a:buAutoNum type="arabicPeriod"/>
            </a:pPr>
            <a:r>
              <a:rPr lang="en-US" sz="2600" dirty="0" smtClean="0">
                <a:latin typeface="Centaur" pitchFamily="18" charset="0"/>
              </a:rPr>
              <a:t>For the selected location, spend one hour in the day and one hour after nightfall. For each experience, document: </a:t>
            </a:r>
          </a:p>
          <a:p>
            <a:pPr marL="1092200" lvl="1" indent="-514350">
              <a:buSzPct val="135000"/>
              <a:buFont typeface="+mj-lt"/>
              <a:buAutoNum type="alphaLcParenR"/>
            </a:pPr>
            <a:r>
              <a:rPr lang="en-US" sz="2600" dirty="0" smtClean="0">
                <a:latin typeface="Centaur" pitchFamily="18" charset="0"/>
              </a:rPr>
              <a:t>The date, time, and location of your visit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600" dirty="0" smtClean="0">
                <a:latin typeface="Centaur" pitchFamily="18" charset="0"/>
              </a:rPr>
              <a:t>Your experience (both natural and manmade): </a:t>
            </a:r>
          </a:p>
          <a:p>
            <a:pPr marL="1492250" lvl="2" indent="-457200">
              <a:buSzPct val="135000"/>
              <a:buAutoNum type="romanLcParenR"/>
            </a:pPr>
            <a:r>
              <a:rPr lang="en-US" sz="2600" dirty="0" smtClean="0">
                <a:latin typeface="Centaur" pitchFamily="18" charset="0"/>
              </a:rPr>
              <a:t>The type of light that you see. </a:t>
            </a:r>
          </a:p>
          <a:p>
            <a:pPr marL="1549400" lvl="2" indent="-514350">
              <a:buSzPct val="135000"/>
              <a:buAutoNum type="romanLcParenR"/>
            </a:pPr>
            <a:r>
              <a:rPr lang="en-US" sz="2600" dirty="0" smtClean="0">
                <a:latin typeface="Centaur" pitchFamily="18" charset="0"/>
              </a:rPr>
              <a:t>What you see in the sky, on earth, and activity around you. </a:t>
            </a:r>
          </a:p>
          <a:p>
            <a:pPr marL="1549400" lvl="2" indent="-514350">
              <a:buSzPct val="135000"/>
              <a:buAutoNum type="romanLcParenR"/>
            </a:pPr>
            <a:r>
              <a:rPr lang="en-US" sz="2600" dirty="0" smtClean="0">
                <a:latin typeface="Centaur" pitchFamily="18" charset="0"/>
              </a:rPr>
              <a:t>Sounds that you hear. </a:t>
            </a:r>
          </a:p>
          <a:p>
            <a:pPr marL="1549400" lvl="2" indent="-514350">
              <a:buSzPct val="135000"/>
              <a:buAutoNum type="romanLcParenR"/>
            </a:pPr>
            <a:r>
              <a:rPr lang="en-US" sz="2600" dirty="0" smtClean="0">
                <a:latin typeface="Centaur" pitchFamily="18" charset="0"/>
              </a:rPr>
              <a:t>Smells. </a:t>
            </a:r>
          </a:p>
          <a:p>
            <a:pPr marL="1549400" lvl="2" indent="-514350">
              <a:buSzPct val="135000"/>
              <a:buAutoNum type="romanLcParenR"/>
            </a:pPr>
            <a:r>
              <a:rPr lang="en-US" sz="2600" dirty="0" smtClean="0">
                <a:latin typeface="Centaur" pitchFamily="18" charset="0"/>
              </a:rPr>
              <a:t>How you feel.</a:t>
            </a:r>
            <a:endParaRPr lang="en-US" sz="2600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81000" y="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!! CHALLENGE 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5846" y="4038600"/>
            <a:ext cx="533815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990600"/>
            <a:ext cx="8915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arenR" startAt="3"/>
            </a:pPr>
            <a:r>
              <a:rPr lang="en-US" sz="2800" dirty="0" smtClean="0">
                <a:latin typeface="Centaur" pitchFamily="18" charset="0"/>
              </a:rPr>
              <a:t>Write a short summary (less than one page) that compares your day and nighttime experience.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/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Send the summary to Don </a:t>
            </a:r>
            <a:r>
              <a:rPr lang="en-US" sz="2800" dirty="0" err="1" smtClean="0">
                <a:latin typeface="Centaur" pitchFamily="18" charset="0"/>
              </a:rPr>
              <a:t>Ficken</a:t>
            </a:r>
            <a:r>
              <a:rPr lang="en-US" sz="2800" dirty="0" smtClean="0">
                <a:latin typeface="Centaur" pitchFamily="18" charset="0"/>
              </a:rPr>
              <a:t> at </a:t>
            </a:r>
            <a:r>
              <a:rPr lang="en-US" sz="2800" dirty="0" smtClean="0">
                <a:latin typeface="Centaur" pitchFamily="18" charset="0"/>
                <a:hlinkClick r:id="rId5"/>
              </a:rPr>
              <a:t>dficken@darkskymissouri.org</a:t>
            </a:r>
            <a:r>
              <a:rPr lang="en-US" sz="2800" dirty="0" smtClean="0">
                <a:latin typeface="Centaur" pitchFamily="18" charset="0"/>
              </a:rPr>
              <a:t> </a:t>
            </a:r>
            <a:endParaRPr lang="en-US" sz="2800" dirty="0">
              <a:latin typeface="Centaur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3440668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https://darkskymissouri.org/images/webinar/MMNChallenge.pdf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651" y="3352800"/>
            <a:ext cx="6629400" cy="24384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Why do we need </a:t>
            </a:r>
            <a:b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Artificial Light 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A</a:t>
            </a:r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t 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N</a:t>
            </a:r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ight (ALAN)?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3662" y="1143000"/>
            <a:ext cx="6629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rgbClr val="00B0F0"/>
                </a:solidFill>
                <a:latin typeface="Centaur" panose="02030504050205020304" pitchFamily="18" charset="0"/>
              </a:rPr>
              <a:t>The problem and the solution</a:t>
            </a:r>
            <a:endParaRPr lang="en-US" sz="5000" b="1" dirty="0">
              <a:solidFill>
                <a:srgbClr val="00B0F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Purpose of Outdoor Lighting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61754"/>
            <a:ext cx="8839200" cy="210502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Enhance safety for people,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Improve security for property,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Aesthetic value,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Economic development.</a:t>
            </a:r>
            <a:endParaRPr lang="en-US" sz="28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2400" y="4047534"/>
            <a:ext cx="4038600" cy="2505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>
                <a:latin typeface="Centaur" panose="02030504050205020304" pitchFamily="18" charset="0"/>
              </a:rPr>
              <a:t>Roadway and street </a:t>
            </a:r>
            <a:r>
              <a:rPr lang="en-US" sz="2800" dirty="0" smtClean="0">
                <a:latin typeface="Centaur" panose="02030504050205020304" pitchFamily="18" charset="0"/>
              </a:rPr>
              <a:t>lights,</a:t>
            </a:r>
            <a:endParaRPr lang="en-US" sz="2800" dirty="0"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Parking lots,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Sports fields,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Housing complexes,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Residential,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343400" y="4070349"/>
            <a:ext cx="4648200" cy="2651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Downtown areas,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Malls and shops,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Gas stations &amp; car dealerships,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Parks,</a:t>
            </a:r>
          </a:p>
          <a:p>
            <a:pPr marL="514350" indent="-514350">
              <a:buFont typeface="+mj-lt"/>
              <a:buAutoNum type="arabicPeriod" startAt="6"/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Electronic Billboards, etc.</a:t>
            </a:r>
            <a:endParaRPr lang="en-US" sz="2800" dirty="0">
              <a:latin typeface="Centaur" panose="020305040502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322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Common Applications</a:t>
            </a:r>
            <a:endParaRPr lang="en-US" sz="3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85" y="1075660"/>
            <a:ext cx="4384384" cy="212474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3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505200"/>
            <a:ext cx="8534400" cy="1828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We do need artificial light at night: it serves many useful purposes.</a:t>
            </a:r>
            <a:endParaRPr lang="en-US" sz="50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5562600"/>
            <a:ext cx="85344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So what is the problem…?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3662" y="1143000"/>
            <a:ext cx="6629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rgbClr val="00B0F0"/>
                </a:solidFill>
                <a:latin typeface="Centaur" panose="02030504050205020304" pitchFamily="18" charset="0"/>
              </a:rPr>
              <a:t>The problem and the solution</a:t>
            </a:r>
            <a:endParaRPr lang="en-US" sz="5000" b="1" dirty="0">
              <a:solidFill>
                <a:srgbClr val="00B0F0"/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1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7851775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err="1" smtClean="0">
                <a:latin typeface="Centaur" panose="02030504050205020304" pitchFamily="18" charset="0"/>
              </a:rPr>
              <a:t>Mind</a:t>
            </a:r>
            <a:r>
              <a:rPr lang="en-US" sz="3600" u="sng" strike="dblStrike" dirty="0" err="1" smtClean="0">
                <a:latin typeface="Centaur" panose="02030504050205020304" pitchFamily="18" charset="0"/>
              </a:rPr>
              <a:t>ful</a:t>
            </a:r>
            <a:r>
              <a:rPr lang="en-US" sz="3600" u="sng" dirty="0" err="1" smtClean="0">
                <a:latin typeface="Centaur" panose="02030504050205020304" pitchFamily="18" charset="0"/>
              </a:rPr>
              <a:t>less</a:t>
            </a:r>
            <a:r>
              <a:rPr lang="en-US" sz="3600" u="sng" dirty="0" smtClean="0">
                <a:latin typeface="Centaur" panose="02030504050205020304" pitchFamily="18" charset="0"/>
              </a:rPr>
              <a:t> Use of Light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838200"/>
            <a:ext cx="897398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latin typeface="Centaur" panose="02030504050205020304" pitchFamily="18" charset="0"/>
              </a:rPr>
              <a:t>Bad Lighting Fixtures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Light Trespass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Glare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Sky Glow</a:t>
            </a:r>
            <a: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>
                <a:latin typeface="Centaur" panose="02030504050205020304" pitchFamily="18" charset="0"/>
              </a:rPr>
              <a:t>Efficient lighting and Overconsumption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Too many light fixtures (clutter)</a:t>
            </a:r>
          </a:p>
          <a:p>
            <a:pPr marL="971550" lvl="1" indent="-514350">
              <a:buAutoNum type="alphaLcParenR"/>
            </a:pPr>
            <a:r>
              <a:rPr lang="en-US" sz="28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Too much light (Lumen levels)</a:t>
            </a:r>
            <a: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2800" b="1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28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eriod"/>
            </a:pPr>
            <a:r>
              <a:rPr lang="en-US" sz="2800" b="1" dirty="0" smtClean="0">
                <a:latin typeface="Centaur" panose="02030504050205020304" pitchFamily="18" charset="0"/>
              </a:rPr>
              <a:t>Light Color</a:t>
            </a:r>
            <a:endParaRPr lang="en-US" sz="2800" dirty="0" smtClean="0"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990599"/>
            <a:ext cx="2819400" cy="1438035"/>
          </a:xfrm>
          <a:prstGeom prst="rect">
            <a:avLst/>
          </a:prstGeom>
        </p:spPr>
      </p:pic>
      <p:pic>
        <p:nvPicPr>
          <p:cNvPr id="10" name="Picture 6" descr="Color Temperature Scale for light bulbs | AtlantaLightBulbs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16815"/>
            <a:ext cx="5032375" cy="22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269" y="2746301"/>
            <a:ext cx="2825931" cy="15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25662" y="1371600"/>
            <a:ext cx="8008738" cy="5192478"/>
            <a:chOff x="525662" y="1295401"/>
            <a:chExt cx="8008738" cy="51924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662" y="1295401"/>
              <a:ext cx="8008738" cy="519247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16200000">
              <a:off x="7450722" y="3564523"/>
              <a:ext cx="182880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 smtClean="0"/>
                <a:t>Credit: T. </a:t>
              </a:r>
              <a:r>
                <a:rPr lang="en-US" sz="1600" i="1" dirty="0" err="1" smtClean="0"/>
                <a:t>Longcore</a:t>
              </a:r>
              <a:endParaRPr lang="en-US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76800" y="2895600"/>
            <a:ext cx="3135512" cy="2438399"/>
            <a:chOff x="4876800" y="2895600"/>
            <a:chExt cx="3135512" cy="2438399"/>
          </a:xfrm>
        </p:grpSpPr>
        <p:grpSp>
          <p:nvGrpSpPr>
            <p:cNvPr id="6" name="Group 5"/>
            <p:cNvGrpSpPr/>
            <p:nvPr/>
          </p:nvGrpSpPr>
          <p:grpSpPr>
            <a:xfrm>
              <a:off x="4876800" y="2895600"/>
              <a:ext cx="3135512" cy="2438399"/>
              <a:chOff x="4876800" y="2895600"/>
              <a:chExt cx="3135512" cy="243839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876800" y="2895600"/>
                <a:ext cx="3124200" cy="838200"/>
              </a:xfrm>
              <a:prstGeom prst="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876800" y="3733800"/>
                <a:ext cx="3124200" cy="381000"/>
              </a:xfrm>
              <a:prstGeom prst="rect">
                <a:avLst/>
              </a:prstGeom>
              <a:solidFill>
                <a:schemeClr val="bg1">
                  <a:lumMod val="8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76800" y="4114800"/>
                <a:ext cx="3124200" cy="304800"/>
              </a:xfrm>
              <a:prstGeom prst="rect">
                <a:avLst/>
              </a:prstGeom>
              <a:solidFill>
                <a:schemeClr val="bg1">
                  <a:lumMod val="7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76800" y="4419600"/>
                <a:ext cx="3124200" cy="381000"/>
              </a:xfrm>
              <a:prstGeom prst="rect">
                <a:avLst/>
              </a:prstGeom>
              <a:solidFill>
                <a:schemeClr val="bg1">
                  <a:lumMod val="65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888112" y="4791075"/>
                <a:ext cx="3124200" cy="542924"/>
              </a:xfrm>
              <a:prstGeom prst="rect">
                <a:avLst/>
              </a:prstGeom>
              <a:solidFill>
                <a:schemeClr val="bg1">
                  <a:lumMod val="50000"/>
                  <a:alpha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603271" y="3130034"/>
              <a:ext cx="1608440" cy="2127766"/>
              <a:chOff x="5603271" y="3130034"/>
              <a:chExt cx="1608440" cy="212776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52182" y="3130034"/>
                <a:ext cx="15595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Lighting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603271" y="3745468"/>
                <a:ext cx="13162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Parking Lots</a:t>
                </a:r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05767" y="4097499"/>
                <a:ext cx="111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Billboards</a:t>
                </a:r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638800" y="4431268"/>
                <a:ext cx="13157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Urban Parks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821434" y="4888468"/>
                <a:ext cx="10365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Sky Glow</a:t>
                </a:r>
                <a:endParaRPr lang="en-US" dirty="0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331486" y="6488668"/>
            <a:ext cx="57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Centaur" panose="02030504050205020304" pitchFamily="18" charset="0"/>
              </a:rPr>
              <a:t>Dark Sky International: State of the Science 2023, John </a:t>
            </a:r>
            <a:r>
              <a:rPr lang="en-US" i="1" dirty="0" err="1" smtClean="0">
                <a:latin typeface="Centaur" panose="02030504050205020304" pitchFamily="18" charset="0"/>
              </a:rPr>
              <a:t>Barentine</a:t>
            </a:r>
            <a:endParaRPr lang="en-US" i="1" dirty="0">
              <a:latin typeface="Centaur" panose="02030504050205020304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444"/>
            <a:ext cx="8229600" cy="1047956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Natural Illumination</a:t>
            </a:r>
            <a:b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Night and Day</a:t>
            </a:r>
            <a:endParaRPr lang="en-US" sz="4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8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14800"/>
            <a:ext cx="7315200" cy="914400"/>
          </a:xfrm>
        </p:spPr>
        <p:txBody>
          <a:bodyPr>
            <a:noAutofit/>
          </a:bodyPr>
          <a:lstStyle/>
          <a:p>
            <a:pPr marL="914400" indent="-914400"/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Light Color and Spectrum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003662" y="1143000"/>
            <a:ext cx="66294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rgbClr val="00B0F0"/>
                </a:solidFill>
                <a:latin typeface="Centaur" panose="02030504050205020304" pitchFamily="18" charset="0"/>
              </a:rPr>
              <a:t>The problem and the solution</a:t>
            </a:r>
            <a:endParaRPr lang="en-US" sz="5000" b="1" dirty="0">
              <a:solidFill>
                <a:srgbClr val="00B0F0"/>
              </a:solidFill>
              <a:latin typeface="Centaur" panose="020305040502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0" y="5638800"/>
            <a:ext cx="533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Starry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Starry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night,</a:t>
            </a:r>
          </a:p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Paint your palette amber and red…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Dark Sky Advocacy</a:t>
            </a:r>
            <a:endParaRPr lang="en-US" sz="3600" u="sng" dirty="0">
              <a:latin typeface="Centaur" panose="02030504050205020304" pitchFamily="18" charset="0"/>
            </a:endParaRP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91" y="918172"/>
            <a:ext cx="89739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FF0066"/>
                </a:solidFill>
                <a:latin typeface="Centaur" panose="02030504050205020304" pitchFamily="18" charset="0"/>
              </a:rPr>
              <a:t>What is the value of darkness at night?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Why do we need Artificial Light at Night (ALAN)?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What is the problem?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Why should I care?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What are the technical solutions?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FF0066"/>
                </a:solidFill>
                <a:latin typeface="Centaur" panose="02030504050205020304" pitchFamily="18" charset="0"/>
              </a:rPr>
              <a:t>What can I do?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What is the problem (again!)?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Who else to recruit?</a:t>
            </a:r>
            <a:b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3200" b="1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Let there be night…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5199855" y="3672364"/>
            <a:ext cx="4011441" cy="3185636"/>
            <a:chOff x="5199855" y="3672364"/>
            <a:chExt cx="4011441" cy="31856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9855" y="4041696"/>
              <a:ext cx="3944145" cy="281630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15200" y="3672364"/>
              <a:ext cx="18960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Source: Wikipedia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0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715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Light Intensity and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are both important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olor Temperature Scale for light bulbs | AtlantaLightBulb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026506"/>
            <a:ext cx="5032375" cy="220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269" y="5636173"/>
            <a:ext cx="528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Centaur" panose="02030504050205020304" pitchFamily="18" charset="0"/>
              </a:rPr>
              <a:t>Orange</a:t>
            </a:r>
            <a:r>
              <a:rPr lang="en-US" sz="24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/Red good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Centaur" panose="02030504050205020304" pitchFamily="18" charset="0"/>
              </a:rPr>
              <a:t>yellow bad</a:t>
            </a:r>
            <a:r>
              <a:rPr lang="en-US" sz="2400" b="1" dirty="0" smtClean="0">
                <a:latin typeface="Centaur" panose="02030504050205020304" pitchFamily="18" charset="0"/>
              </a:rPr>
              <a:t>, </a:t>
            </a:r>
            <a:r>
              <a:rPr lang="en-US" sz="24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blue light ugly</a:t>
            </a:r>
            <a:endParaRPr lang="en-US" sz="24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44" y="3242052"/>
            <a:ext cx="4446736" cy="23205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81675" y="990600"/>
            <a:ext cx="2694136" cy="2514600"/>
            <a:chOff x="5791200" y="1866900"/>
            <a:chExt cx="2694136" cy="2514600"/>
          </a:xfrm>
        </p:grpSpPr>
        <p:pic>
          <p:nvPicPr>
            <p:cNvPr id="10" name="Picture 4" descr="What Are Lumens? Lumens Chart, Definition &amp; Light Bulb Facts at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736" y="1866900"/>
              <a:ext cx="25146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5791200" y="3447853"/>
              <a:ext cx="1295400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472808" y="2144785"/>
              <a:ext cx="1012528" cy="54711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23111" y="3894494"/>
            <a:ext cx="29331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entaur" panose="02030504050205020304" pitchFamily="18" charset="0"/>
              </a:rPr>
              <a:t>For outdoor lighting, aim for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solidFill>
                  <a:srgbClr val="FFCC66"/>
                </a:solidFill>
                <a:latin typeface="Centaur" panose="02030504050205020304" pitchFamily="18" charset="0"/>
              </a:rPr>
              <a:t>3000</a:t>
            </a:r>
            <a:r>
              <a:rPr lang="en-US" sz="2000" b="1" dirty="0" smtClean="0">
                <a:latin typeface="Centaur" panose="02030504050205020304" pitchFamily="18" charset="0"/>
              </a:rPr>
              <a:t> K and below, preferably</a:t>
            </a:r>
            <a:br>
              <a:rPr lang="en-US" sz="2000" b="1" dirty="0" smtClean="0">
                <a:latin typeface="Centaur" panose="02030504050205020304" pitchFamily="18" charset="0"/>
              </a:rPr>
            </a:br>
            <a:r>
              <a:rPr lang="en-US" sz="2000" b="1" dirty="0" smtClean="0">
                <a:latin typeface="Centaur" panose="02030504050205020304" pitchFamily="18" charset="0"/>
              </a:rPr>
              <a:t>about </a:t>
            </a:r>
            <a:r>
              <a:rPr lang="en-US" sz="20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2000</a:t>
            </a:r>
            <a:r>
              <a:rPr lang="en-US" sz="2000" b="1" dirty="0" smtClean="0">
                <a:latin typeface="Centaur" panose="02030504050205020304" pitchFamily="18" charset="0"/>
              </a:rPr>
              <a:t> K.</a:t>
            </a:r>
            <a:endParaRPr lang="en-US" sz="2000" b="1" dirty="0">
              <a:latin typeface="Centaur" panose="02030504050205020304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37948" y="1"/>
            <a:ext cx="1706052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01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62800" cy="71596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en-US" sz="2800" dirty="0" smtClean="0"/>
              <a:t> is important but check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spectrum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1" y="1221250"/>
            <a:ext cx="2964668" cy="23230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94660"/>
            <a:ext cx="5257800" cy="2743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994" y="1219200"/>
            <a:ext cx="2970006" cy="23161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264" y="1219200"/>
            <a:ext cx="2951736" cy="2325110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451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00200"/>
            <a:ext cx="5181600" cy="250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Simple Light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Color Demo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1600200"/>
            <a:ext cx="24860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447800" y="50292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https://www.rainbowsymphony.com/collections/diffraction-grating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2049854"/>
            <a:ext cx="8534400" cy="2442173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Fine, so stargazers cannot see the stars due to light pollution. </a:t>
            </a:r>
            <a:br>
              <a:rPr lang="en-US" sz="5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</a:br>
            <a:r>
              <a:rPr lang="en-US" sz="5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Big deal!</a:t>
            </a:r>
            <a:endParaRPr lang="en-US" sz="50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4572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Why should I care…?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5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Life @ Night</a:t>
            </a:r>
            <a:endParaRPr lang="en-US" sz="4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990600"/>
            <a:ext cx="6781800" cy="572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14" y="138202"/>
            <a:ext cx="8229600" cy="715962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Consequences of Bad Lighting</a:t>
            </a:r>
            <a:endParaRPr lang="en-US" sz="42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7467600" cy="5915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Circadian rhythm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Vision impaired by Glare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Animal Health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Bird Migration, Sea Turtles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Bees, Fireflies, and other insects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Ecological impact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The Environment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Increased greenhouse emissions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Waste </a:t>
            </a:r>
            <a:r>
              <a:rPr lang="en-US" sz="2400" dirty="0">
                <a:latin typeface="Centaur" pitchFamily="18" charset="0"/>
              </a:rPr>
              <a:t>of precious natural </a:t>
            </a:r>
            <a:r>
              <a:rPr lang="en-US" sz="2400" dirty="0" smtClean="0">
                <a:latin typeface="Centaur" pitchFamily="18" charset="0"/>
              </a:rPr>
              <a:t>resources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Astronomy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Stargazing, astronomy research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Heritage &amp; Aesthetics</a:t>
            </a:r>
            <a:endParaRPr lang="en-US" sz="24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147" y="4267200"/>
            <a:ext cx="3935653" cy="2178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228" y="4242147"/>
            <a:ext cx="3962400" cy="22283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716167" y="819800"/>
            <a:ext cx="4317830" cy="3447400"/>
            <a:chOff x="4716167" y="819800"/>
            <a:chExt cx="4317830" cy="3447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6167" y="819800"/>
              <a:ext cx="4317830" cy="315533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288264" y="3897868"/>
              <a:ext cx="36343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>
                  <a:solidFill>
                    <a:srgbClr val="161B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Photo: Daryl </a:t>
              </a:r>
              <a:r>
                <a:rPr lang="en-US" i="1" dirty="0" err="1">
                  <a:solidFill>
                    <a:srgbClr val="161B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Coldren</a:t>
              </a:r>
              <a:r>
                <a:rPr lang="en-US" i="1" dirty="0">
                  <a:solidFill>
                    <a:srgbClr val="161B2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/Field Museum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0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715962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5"/>
                </a:solidFill>
                <a:latin typeface="Centaur" panose="02030504050205020304" pitchFamily="18" charset="0"/>
              </a:rPr>
              <a:t>Human Safety</a:t>
            </a:r>
            <a:endParaRPr lang="en-US" sz="4200" b="1" dirty="0">
              <a:solidFill>
                <a:schemeClr val="accent5"/>
              </a:solidFill>
              <a:latin typeface="Centaur" panose="020305040502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804" y="5181600"/>
            <a:ext cx="883979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entaur" panose="02030504050205020304" pitchFamily="18" charset="0"/>
                <a:ea typeface="Cambria" panose="02040503050406030204" pitchFamily="18" charset="0"/>
              </a:rPr>
              <a:t>Photographs of four streetlights at night, two unshielded (left), and two fully shielded (right). </a:t>
            </a:r>
            <a:r>
              <a:rPr lang="en-US" sz="2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mbria" panose="02040503050406030204" pitchFamily="18" charset="0"/>
              </a:rPr>
            </a:br>
            <a:r>
              <a:rPr lang="en-US" sz="2600" dirty="0">
                <a:latin typeface="Centaur" panose="02030504050205020304" pitchFamily="18" charset="0"/>
              </a:rPr>
              <a:t>There is a person standing beneath each </a:t>
            </a:r>
            <a:r>
              <a:rPr lang="en-US" sz="2600" dirty="0" smtClean="0">
                <a:latin typeface="Centaur" panose="02030504050205020304" pitchFamily="18" charset="0"/>
              </a:rPr>
              <a:t>light!</a:t>
            </a:r>
            <a:endParaRPr lang="en-US" sz="2600" dirty="0">
              <a:latin typeface="Centaur" panose="020305040502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3704" y="911245"/>
            <a:ext cx="8877896" cy="4175645"/>
            <a:chOff x="113704" y="911245"/>
            <a:chExt cx="8877896" cy="41756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704" y="1219200"/>
              <a:ext cx="4296375" cy="38676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3804" y="1219200"/>
              <a:ext cx="4267796" cy="383911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441974" y="911245"/>
              <a:ext cx="354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Utah Master Astronomer Handbook</a:t>
              </a:r>
              <a:endParaRPr 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800" y="152400"/>
            <a:ext cx="7696200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belly’s are lit up by upward pointing light (and also due to reflection off the snow). These birds should be “invisible” at night, but are not.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438400"/>
            <a:ext cx="7543800" cy="426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 rot="16200000">
            <a:off x="-1793556" y="4187278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i="1" dirty="0" smtClean="0">
                <a:latin typeface="Centaur" pitchFamily="18" charset="0"/>
              </a:rPr>
              <a:t>Picture Credit: </a:t>
            </a:r>
            <a:r>
              <a:rPr lang="en-US" sz="2200" i="1" dirty="0" smtClean="0">
                <a:latin typeface="Centaur" pitchFamily="18" charset="0"/>
                <a:hlinkClick r:id="rId5"/>
              </a:rPr>
              <a:t>http://www.missouriskies.org/</a:t>
            </a:r>
            <a:r>
              <a:rPr lang="en-US" sz="2200" i="1" dirty="0" smtClean="0">
                <a:latin typeface="Centaur" pitchFamily="18" charset="0"/>
              </a:rPr>
              <a:t> </a:t>
            </a:r>
            <a:endParaRPr lang="en-US" sz="2200" i="1" dirty="0">
              <a:latin typeface="Centau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2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ALAN and Life</a:t>
            </a:r>
            <a:endParaRPr lang="en-US" sz="4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2400" y="990600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2800" b="1" dirty="0" smtClean="0">
                <a:latin typeface="Centaur" panose="02030504050205020304" pitchFamily="18" charset="0"/>
              </a:rPr>
              <a:t>ALAN impacts nature in five primary ways: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Orientation/Navigation</a:t>
            </a:r>
            <a:r>
              <a:rPr lang="en-US" sz="2800" b="1" dirty="0" smtClean="0">
                <a:latin typeface="Centaur" panose="02030504050205020304" pitchFamily="18" charset="0"/>
              </a:rPr>
              <a:t>: Insects drawn to streetlights, migratory birds, turtles to light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Predation</a:t>
            </a:r>
            <a:r>
              <a:rPr lang="en-US" sz="2800" b="1" dirty="0" smtClean="0">
                <a:latin typeface="Centaur" panose="02030504050205020304" pitchFamily="18" charset="0"/>
              </a:rPr>
              <a:t>: Moths, drawn to streetlights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Competition</a:t>
            </a:r>
            <a:r>
              <a:rPr lang="en-US" sz="2800" b="1" dirty="0" smtClean="0">
                <a:latin typeface="Centaur" panose="02030504050205020304" pitchFamily="18" charset="0"/>
              </a:rPr>
              <a:t>: Some species adapt better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Reproduction</a:t>
            </a:r>
            <a:r>
              <a:rPr lang="en-US" sz="2800" b="1" dirty="0" smtClean="0">
                <a:latin typeface="Centaur" panose="02030504050205020304" pitchFamily="18" charset="0"/>
              </a:rPr>
              <a:t>: Flashing signs of fireflies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arenR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Circadian Rhythms</a:t>
            </a:r>
            <a:r>
              <a:rPr lang="en-US" sz="2800" b="1" dirty="0" smtClean="0">
                <a:latin typeface="Centaur" panose="02030504050205020304" pitchFamily="18" charset="0"/>
              </a:rPr>
              <a:t>: Internal processes </a:t>
            </a:r>
            <a:br>
              <a:rPr lang="en-US" sz="2800" b="1" dirty="0" smtClean="0">
                <a:latin typeface="Centaur" panose="02030504050205020304" pitchFamily="18" charset="0"/>
              </a:rPr>
            </a:br>
            <a:r>
              <a:rPr lang="en-US" sz="2800" b="1" dirty="0" smtClean="0">
                <a:latin typeface="Centaur" panose="02030504050205020304" pitchFamily="18" charset="0"/>
              </a:rPr>
              <a:t>in birds, fish, insects, plants, mammals</a:t>
            </a:r>
            <a:br>
              <a:rPr lang="en-US" sz="2800" b="1" dirty="0" smtClean="0">
                <a:latin typeface="Centaur" panose="02030504050205020304" pitchFamily="18" charset="0"/>
              </a:rPr>
            </a:br>
            <a:r>
              <a:rPr lang="en-US" sz="2800" b="1" dirty="0" smtClean="0">
                <a:latin typeface="Centaur" panose="02030504050205020304" pitchFamily="18" charset="0"/>
              </a:rPr>
              <a:t>etc.</a:t>
            </a:r>
            <a:endParaRPr lang="en-US" sz="2800" dirty="0" smtClean="0">
              <a:latin typeface="Centaur" panose="020305040502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5672" y="3886200"/>
            <a:ext cx="321832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7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534400" cy="350520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  <a:latin typeface="Centaur" panose="02030504050205020304" pitchFamily="18" charset="0"/>
              </a:rPr>
              <a:t>Aah</a:t>
            </a:r>
            <a:r>
              <a:rPr lang="en-US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, so not being able to see the stars is only a *</a:t>
            </a:r>
            <a:r>
              <a:rPr lang="en-US" b="1" u="sng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symptom</a:t>
            </a:r>
            <a:r>
              <a:rPr lang="en-US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* of the problem.</a:t>
            </a:r>
            <a:br>
              <a:rPr lang="en-US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</a:br>
            <a:r>
              <a:rPr lang="en-US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/>
            </a:r>
            <a:br>
              <a:rPr lang="en-US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</a:br>
            <a:r>
              <a:rPr lang="en-US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The real problem is all this ecological and environmental damage!</a:t>
            </a:r>
            <a:endParaRPr lang="en-US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4419600"/>
            <a:ext cx="85344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What can be done…?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13716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Discussion Topic 0: Discuss the value of darkness at night</a:t>
            </a:r>
            <a:endParaRPr lang="en-US" sz="4200" b="1" dirty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038600" y="3657600"/>
            <a:ext cx="4876800" cy="1200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“…shadows from the starlight,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softer than a lullaby…”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1393" y="4964469"/>
            <a:ext cx="3402015" cy="196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199" y="4964470"/>
            <a:ext cx="2971800" cy="195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964470"/>
            <a:ext cx="3048000" cy="195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3199"/>
            <a:ext cx="6629400" cy="762001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chemeClr val="accent6"/>
                </a:solidFill>
                <a:latin typeface="Centaur" panose="02030504050205020304" pitchFamily="18" charset="0"/>
              </a:rPr>
              <a:t>Let there be Night…</a:t>
            </a:r>
            <a:endParaRPr lang="en-US" sz="5000" b="1" dirty="0">
              <a:solidFill>
                <a:schemeClr val="accent6"/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53340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…the brightest lights cast the darkest shadows.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793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Responsible Outdoor Lighting</a:t>
            </a:r>
            <a:endParaRPr lang="en-US" sz="4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8293100" cy="53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643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Reducing Light Pollution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697468"/>
            <a:ext cx="271035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4980" y="773668"/>
            <a:ext cx="296729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733800"/>
            <a:ext cx="287586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86400" y="3810000"/>
            <a:ext cx="301291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295400" y="3364468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Shielding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16215" y="3440668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Color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9200" y="6324600"/>
            <a:ext cx="920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Intensity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6400800"/>
            <a:ext cx="1792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entaur" pitchFamily="18" charset="0"/>
              </a:rPr>
              <a:t>Purpose &amp;  Timing</a:t>
            </a:r>
            <a:endParaRPr lang="en-US" b="1" u="sng" dirty="0">
              <a:latin typeface="Centaur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 rot="16200000">
            <a:off x="1458104" y="3518356"/>
            <a:ext cx="59202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www.bigbenddarkskyreserve.org/lighting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Reducing LP: Real Life Examples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38200"/>
            <a:ext cx="4764087" cy="305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5486400" y="838200"/>
            <a:ext cx="3090974" cy="3509666"/>
            <a:chOff x="0" y="761999"/>
            <a:chExt cx="3090974" cy="350966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" y="761999"/>
              <a:ext cx="3048000" cy="2996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0" y="3810000"/>
              <a:ext cx="30909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 smtClean="0"/>
                <a:t>Walmart</a:t>
              </a:r>
              <a:r>
                <a:rPr lang="en-US" sz="2400" dirty="0" smtClean="0"/>
                <a:t> @Flagstaff, </a:t>
              </a:r>
              <a:r>
                <a:rPr lang="en-US" sz="2400" dirty="0" err="1" smtClean="0"/>
                <a:t>Az</a:t>
              </a:r>
              <a:endParaRPr lang="en-US" sz="2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66800" y="3886200"/>
            <a:ext cx="2556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Printco@Alpine</a:t>
            </a:r>
            <a:r>
              <a:rPr lang="en-US" sz="2400" dirty="0" smtClean="0"/>
              <a:t>, </a:t>
            </a:r>
            <a:r>
              <a:rPr lang="en-US" sz="2400" dirty="0" err="1" smtClean="0"/>
              <a:t>Tx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19600"/>
            <a:ext cx="7086600" cy="228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7086600" y="4800600"/>
            <a:ext cx="1963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Oil Tanks@</a:t>
            </a:r>
            <a:br>
              <a:rPr lang="en-US" sz="2400" dirty="0" smtClean="0"/>
            </a:br>
            <a:r>
              <a:rPr lang="en-US" sz="2400" dirty="0" err="1" smtClean="0"/>
              <a:t>Balmorhea</a:t>
            </a:r>
            <a:r>
              <a:rPr lang="en-US" sz="2400" dirty="0" smtClean="0"/>
              <a:t>, </a:t>
            </a:r>
            <a:r>
              <a:rPr lang="en-US" sz="2400" dirty="0" err="1" smtClean="0"/>
              <a:t>Tx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Examples: Motels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3979178" y="4648200"/>
            <a:ext cx="4897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Bluff Dwellings Resort &amp; Spa</a:t>
            </a:r>
            <a:br>
              <a:rPr lang="en-US" sz="3200" dirty="0" smtClean="0"/>
            </a:br>
            <a:r>
              <a:rPr lang="en-US" sz="3200" dirty="0" smtClean="0"/>
              <a:t>Bluff, Utah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219200"/>
            <a:ext cx="360997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49" y="1981200"/>
            <a:ext cx="4953000" cy="245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657600"/>
            <a:ext cx="3281363" cy="28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528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5000" dirty="0" smtClean="0"/>
              <a:t>Summary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5334000" cy="5562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What is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Quantity and Quality </a:t>
            </a:r>
            <a:br>
              <a:rPr lang="en-US" dirty="0" smtClean="0">
                <a:latin typeface="Centaur" panose="02030504050205020304" pitchFamily="18" charset="0"/>
              </a:rPr>
            </a:br>
            <a:r>
              <a:rPr lang="en-US" dirty="0" smtClean="0">
                <a:latin typeface="Centaur" panose="02030504050205020304" pitchFamily="18" charset="0"/>
              </a:rPr>
              <a:t>(Directionality, Intensity, color)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Why fight light pollution?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Ecology and Environment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Outdoor Lighting Practices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Technical solutions</a:t>
            </a:r>
          </a:p>
          <a:p>
            <a:pPr lvl="2">
              <a:defRPr/>
            </a:pPr>
            <a:r>
              <a:rPr lang="en-US" sz="2800" dirty="0" smtClean="0">
                <a:latin typeface="Centaur" panose="02030504050205020304" pitchFamily="18" charset="0"/>
              </a:rPr>
              <a:t>Color, Shielding, Timers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Public Outreach &amp; Awareness</a:t>
            </a:r>
          </a:p>
          <a:p>
            <a:pPr lvl="1">
              <a:defRPr/>
            </a:pPr>
            <a:r>
              <a:rPr lang="en-US" dirty="0" smtClean="0">
                <a:latin typeface="Centaur" panose="02030504050205020304" pitchFamily="18" charset="0"/>
              </a:rPr>
              <a:t>Laws and Ordinances</a:t>
            </a: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2000" y="1143000"/>
            <a:ext cx="4559808" cy="5410200"/>
            <a:chOff x="4572000" y="1143000"/>
            <a:chExt cx="4559808" cy="5410200"/>
          </a:xfrm>
        </p:grpSpPr>
        <p:sp>
          <p:nvSpPr>
            <p:cNvPr id="13" name="Right Brace 12"/>
            <p:cNvSpPr/>
            <p:nvPr/>
          </p:nvSpPr>
          <p:spPr>
            <a:xfrm>
              <a:off x="4572000" y="1143000"/>
              <a:ext cx="762000" cy="5410200"/>
            </a:xfrm>
            <a:prstGeom prst="righ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5105400" y="1295400"/>
              <a:ext cx="4026408" cy="49530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As Master Naturalists, you already have the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skills and passion </a:t>
              </a:r>
              <a:r>
                <a:rPr lang="en-US" sz="2200" dirty="0" smtClean="0">
                  <a:latin typeface="Centaur" panose="02030504050205020304" pitchFamily="18" charset="0"/>
                </a:rPr>
                <a:t>to address one or more of these aspects.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</a:t>
              </a:r>
              <a:r>
                <a:rPr lang="en-US" sz="2200" b="1" u="sng" dirty="0" smtClean="0">
                  <a:latin typeface="Centaur" panose="02030504050205020304" pitchFamily="18" charset="0"/>
                </a:rPr>
                <a:t>citizen science </a:t>
              </a:r>
              <a:r>
                <a:rPr lang="en-US" sz="2200" dirty="0" smtClean="0">
                  <a:latin typeface="Centaur" panose="02030504050205020304" pitchFamily="18" charset="0"/>
                </a:rPr>
                <a:t>opportunities to quantify both the extent of light pollution, and its affects on living things.</a:t>
              </a:r>
              <a:br>
                <a:rPr lang="en-US" sz="2200" dirty="0" smtClean="0">
                  <a:latin typeface="Centaur" panose="02030504050205020304" pitchFamily="18" charset="0"/>
                </a:rPr>
              </a:br>
              <a:endParaRPr lang="en-US" sz="2200" dirty="0" smtClean="0">
                <a:latin typeface="Centaur" panose="02030504050205020304" pitchFamily="18" charset="0"/>
              </a:endParaRPr>
            </a:p>
            <a:p>
              <a:pPr marL="0" indent="0">
                <a:buNone/>
                <a:defRPr/>
              </a:pPr>
              <a:r>
                <a:rPr lang="en-US" sz="2200" dirty="0" smtClean="0">
                  <a:latin typeface="Centaur" panose="02030504050205020304" pitchFamily="18" charset="0"/>
                </a:rPr>
                <a:t>There are opportunities to use </a:t>
              </a:r>
              <a:r>
                <a:rPr lang="en-US" sz="2200" b="1" dirty="0" smtClean="0">
                  <a:latin typeface="Centaur" panose="02030504050205020304" pitchFamily="18" charset="0"/>
                </a:rPr>
                <a:t>demos, presentations, brochures, signage </a:t>
              </a:r>
              <a:r>
                <a:rPr lang="en-US" sz="2200" dirty="0" smtClean="0">
                  <a:latin typeface="Centaur" panose="02030504050205020304" pitchFamily="18" charset="0"/>
                </a:rPr>
                <a:t>etc. to increase awareness about light pollution, and its harmful effects.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11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58200" cy="44196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Discussion Topic II</a:t>
            </a:r>
            <a:r>
              <a:rPr lang="en-US" sz="4600" dirty="0" smtClean="0">
                <a:latin typeface="Centaur" panose="02030504050205020304" pitchFamily="18" charset="0"/>
              </a:rPr>
              <a:t/>
            </a:r>
            <a:br>
              <a:rPr lang="en-US" sz="4600" dirty="0" smtClean="0">
                <a:latin typeface="Centaur" panose="02030504050205020304" pitchFamily="18" charset="0"/>
              </a:rPr>
            </a:br>
            <a:r>
              <a:rPr lang="en-US" b="1" dirty="0" smtClean="0">
                <a:latin typeface="Centaur" panose="02030504050205020304" pitchFamily="18" charset="0"/>
              </a:rPr>
              <a:t>Discuss </a:t>
            </a:r>
            <a:r>
              <a:rPr lang="en-US" b="1" dirty="0">
                <a:latin typeface="Centaur" panose="02030504050205020304" pitchFamily="18" charset="0"/>
              </a:rPr>
              <a:t>the value of darkness at night</a:t>
            </a:r>
            <a:r>
              <a:rPr lang="en-US" sz="4600" b="1" dirty="0" smtClean="0">
                <a:latin typeface="Centaur" panose="02030504050205020304" pitchFamily="18" charset="0"/>
              </a:rPr>
              <a:t>.</a:t>
            </a:r>
            <a:br>
              <a:rPr lang="en-US" sz="4600" b="1" dirty="0" smtClean="0">
                <a:latin typeface="Centaur" panose="02030504050205020304" pitchFamily="18" charset="0"/>
              </a:rPr>
            </a:br>
            <a:r>
              <a:rPr lang="en-US" sz="4600" b="1" dirty="0" smtClean="0">
                <a:latin typeface="Centaur" panose="02030504050205020304" pitchFamily="18" charset="0"/>
              </a:rPr>
              <a:t/>
            </a:r>
            <a:br>
              <a:rPr lang="en-US" sz="4600" b="1" dirty="0" smtClean="0">
                <a:latin typeface="Centaur" panose="02030504050205020304" pitchFamily="18" charset="0"/>
              </a:rPr>
            </a:br>
            <a:r>
              <a:rPr lang="en-US" sz="4600" b="1" dirty="0" smtClean="0">
                <a:latin typeface="Centaur" panose="02030504050205020304" pitchFamily="18" charset="0"/>
              </a:rPr>
              <a:t>List of Actions YOU intend to take to protect this darkness</a:t>
            </a:r>
            <a:endParaRPr lang="en-US" sz="4600" b="1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3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458200" cy="914400"/>
          </a:xfrm>
        </p:spPr>
        <p:txBody>
          <a:bodyPr>
            <a:noAutofit/>
          </a:bodyPr>
          <a:lstStyle/>
          <a:p>
            <a:r>
              <a:rPr lang="en-US" sz="4600" b="1" u="sng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Extra Slides</a:t>
            </a:r>
            <a:endParaRPr lang="en-US" sz="46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60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075" y="2286000"/>
            <a:ext cx="7315200" cy="914400"/>
          </a:xfrm>
        </p:spPr>
        <p:txBody>
          <a:bodyPr>
            <a:noAutofit/>
          </a:bodyPr>
          <a:lstStyle/>
          <a:p>
            <a:pPr marL="914400" indent="-914400"/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Dark Sky Heritage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114800" y="5181600"/>
            <a:ext cx="4876800" cy="1200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“…shadows from the starlight,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 smtClean="0">
                <a:latin typeface="Times New Roman" pitchFamily="18" charset="0"/>
                <a:ea typeface="+mj-ea"/>
                <a:cs typeface="Times New Roman" pitchFamily="18" charset="0"/>
              </a:rPr>
              <a:t>softer than a lullaby…”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428" y="762000"/>
            <a:ext cx="6194972" cy="5923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94" y="635214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https://stellarium.org/</a:t>
            </a:r>
          </a:p>
        </p:txBody>
      </p:sp>
    </p:spTree>
    <p:extLst>
      <p:ext uri="{BB962C8B-B14F-4D97-AF65-F5344CB8AC3E}">
        <p14:creationId xmlns:p14="http://schemas.microsoft.com/office/powerpoint/2010/main" val="40038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3261360" cy="241648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67320"/>
            <a:ext cx="8686800" cy="7708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A MEMBER OF DARK SKY Missouri!!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8382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" y="5410535"/>
            <a:ext cx="3337560" cy="99026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52" y="3581400"/>
            <a:ext cx="32225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442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791437"/>
            <a:ext cx="6242804" cy="59300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94" y="635214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https://stellarium.org/</a:t>
            </a:r>
          </a:p>
        </p:txBody>
      </p:sp>
    </p:spTree>
    <p:extLst>
      <p:ext uri="{BB962C8B-B14F-4D97-AF65-F5344CB8AC3E}">
        <p14:creationId xmlns:p14="http://schemas.microsoft.com/office/powerpoint/2010/main" val="10809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62000"/>
            <a:ext cx="6248400" cy="58725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94" y="6352143"/>
            <a:ext cx="2208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https://stellarium.org/</a:t>
            </a:r>
          </a:p>
        </p:txBody>
      </p:sp>
    </p:spTree>
    <p:extLst>
      <p:ext uri="{BB962C8B-B14F-4D97-AF65-F5344CB8AC3E}">
        <p14:creationId xmlns:p14="http://schemas.microsoft.com/office/powerpoint/2010/main" val="4905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4912"/>
            <a:ext cx="9198750" cy="610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Myths &amp; Constellations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9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Create your own Constellations</a:t>
            </a:r>
            <a:endParaRPr lang="en-US" sz="3600" b="1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118138"/>
            <a:ext cx="4340093" cy="4825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805" y="1143000"/>
            <a:ext cx="4502835" cy="4988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6440" y="5832902"/>
            <a:ext cx="6156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nightsky.jpl.nasa.gov/docs/ConstellationWorksheet.pdf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3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Other </a:t>
            </a:r>
            <a:r>
              <a:rPr lang="en-US" sz="3600" u="sng" dirty="0" err="1" smtClean="0">
                <a:solidFill>
                  <a:srgbClr val="FF0000"/>
                </a:solidFill>
                <a:latin typeface="Centaur" panose="02030504050205020304" pitchFamily="18" charset="0"/>
              </a:rPr>
              <a:t>Nightime</a:t>
            </a:r>
            <a:r>
              <a:rPr lang="en-US" sz="3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 Phenomena</a:t>
            </a:r>
          </a:p>
          <a:p>
            <a:pPr algn="ctr">
              <a:buNone/>
              <a:defRPr/>
            </a:pPr>
            <a:endParaRPr lang="en-US" sz="3600" u="sng" dirty="0" smtClean="0">
              <a:solidFill>
                <a:srgbClr val="FF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9" y="739647"/>
            <a:ext cx="4516296" cy="2979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133600"/>
            <a:ext cx="4031167" cy="3429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0" y="3965236"/>
            <a:ext cx="4516296" cy="28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2286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Organize Art Projects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827087"/>
            <a:ext cx="3908355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0648" y="914400"/>
            <a:ext cx="443246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Organize Art Projects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1295400"/>
            <a:ext cx="7593013" cy="471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458200" cy="3429000"/>
          </a:xfrm>
        </p:spPr>
        <p:txBody>
          <a:bodyPr>
            <a:noAutofit/>
          </a:bodyPr>
          <a:lstStyle/>
          <a:p>
            <a:r>
              <a:rPr lang="en-US" sz="4600" b="1" u="sng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Why Combat ALAN?</a:t>
            </a:r>
            <a:br>
              <a:rPr lang="en-US" sz="4600" b="1" u="sng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r>
              <a:rPr lang="en-US" sz="46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Or</a:t>
            </a:r>
            <a:r>
              <a:rPr lang="en-US" sz="4600" b="1" u="sng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/>
            </a:r>
            <a:br>
              <a:rPr lang="en-US" sz="4600" b="1" u="sng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r>
              <a:rPr lang="en-US" sz="4600" b="1" u="sng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How does bad lighting affect living beings?</a:t>
            </a:r>
            <a:r>
              <a:rPr lang="en-US" sz="46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/>
            </a:r>
            <a:br>
              <a:rPr lang="en-US" sz="46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</a:br>
            <a:endParaRPr lang="en-US" sz="46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562600" y="533400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Let there be night…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 Combat Light Pollution?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7467600" cy="5915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Human Health and Safety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Circadian rhythm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Vision impaired by Glare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Animal Health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Bird Migration, Sea Turtles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Bees, Fireflies, and other insects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Ecological impact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The Environment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Increased greenhouse emissions</a:t>
            </a:r>
          </a:p>
          <a:p>
            <a:pPr lvl="1">
              <a:defRPr/>
            </a:pPr>
            <a:r>
              <a:rPr lang="en-US" sz="2400" dirty="0">
                <a:latin typeface="Centaur" pitchFamily="18" charset="0"/>
              </a:rPr>
              <a:t>Unnecessary waste of precious natural </a:t>
            </a:r>
            <a:r>
              <a:rPr lang="en-US" sz="2400" dirty="0" smtClean="0">
                <a:latin typeface="Centaur" pitchFamily="18" charset="0"/>
              </a:rPr>
              <a:t>resources</a:t>
            </a:r>
          </a:p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latin typeface="Centaur" pitchFamily="18" charset="0"/>
              </a:rPr>
              <a:t>Astronomy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Stargazing, astronomy research</a:t>
            </a:r>
          </a:p>
          <a:p>
            <a:pPr lvl="1">
              <a:defRPr/>
            </a:pPr>
            <a:r>
              <a:rPr lang="en-US" sz="2400" dirty="0" smtClean="0">
                <a:latin typeface="Centaur" pitchFamily="18" charset="0"/>
              </a:rPr>
              <a:t>Heritage &amp; Aesthetics</a:t>
            </a:r>
            <a:endParaRPr lang="en-US" sz="2400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95" y="5379731"/>
            <a:ext cx="2819400" cy="143803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074" y="1040410"/>
            <a:ext cx="4137001" cy="345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79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Insects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914400"/>
            <a:ext cx="4267200" cy="3465731"/>
            <a:chOff x="0" y="914400"/>
            <a:chExt cx="4267200" cy="34657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400"/>
              <a:ext cx="4259191" cy="28628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2400" y="3733800"/>
              <a:ext cx="411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entaur" pitchFamily="18" charset="0"/>
                </a:rPr>
                <a:t>Fireflies </a:t>
              </a:r>
              <a:r>
                <a:rPr lang="en-US" i="1" dirty="0" err="1" smtClean="0">
                  <a:latin typeface="Centaur" pitchFamily="18" charset="0"/>
                </a:rPr>
                <a:t>photobomb</a:t>
              </a:r>
              <a:r>
                <a:rPr lang="en-US" i="1" dirty="0" smtClean="0">
                  <a:latin typeface="Centaur" pitchFamily="18" charset="0"/>
                </a:rPr>
                <a:t> the all -sky-camera at the </a:t>
              </a:r>
              <a:br>
                <a:rPr lang="en-US" i="1" dirty="0" smtClean="0">
                  <a:latin typeface="Centaur" pitchFamily="18" charset="0"/>
                </a:rPr>
              </a:br>
              <a:r>
                <a:rPr lang="en-US" i="1" dirty="0" smtClean="0">
                  <a:latin typeface="Centaur" pitchFamily="18" charset="0"/>
                </a:rPr>
                <a:t>Truman State Observatory</a:t>
              </a:r>
              <a:endParaRPr lang="en-US" i="1" dirty="0">
                <a:latin typeface="Centaur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53000" y="2209800"/>
            <a:ext cx="4191000" cy="4582883"/>
            <a:chOff x="5549784" y="2863453"/>
            <a:chExt cx="3594215" cy="393841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80483" y="3452812"/>
              <a:ext cx="3276600" cy="3349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549784" y="2863453"/>
              <a:ext cx="3594215" cy="55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entaur" pitchFamily="18" charset="0"/>
                </a:rPr>
                <a:t>Thousands of moths swarm around floodlights.  Photograph: Simone De Peak/Getty Images</a:t>
              </a:r>
              <a:endParaRPr lang="en-US" i="1" dirty="0">
                <a:latin typeface="Centaur" pitchFamily="18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6883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0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FACEBOOK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008" y="640694"/>
            <a:ext cx="5410692" cy="53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8159"/>
            <a:ext cx="3261360" cy="241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" y="5410535"/>
            <a:ext cx="3337560" cy="99026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52" y="3581400"/>
            <a:ext cx="32225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209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smtClean="0">
                <a:latin typeface="Centaur" pitchFamily="18" charset="0"/>
              </a:rPr>
              <a:t>ALAN and Humans</a:t>
            </a:r>
            <a:endParaRPr lang="en-US" sz="3800" b="1" dirty="0">
              <a:latin typeface="Centaur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Centaur" panose="02030504050205020304" pitchFamily="18" charset="0"/>
              </a:rPr>
              <a:t>Glare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affects most of us, most commonly in the context of vehicle head-lights and/or bright LEDs mounted sideways on walls and/or Electronic Billboards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LED lights, due to greater directionality, cause greater glare.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Harder to quantify the effects of glare in terms of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color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, and its effects on “recovery time” of eyes.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Severity of glare is related largely to the </a:t>
            </a:r>
            <a:r>
              <a:rPr lang="en-US" dirty="0" smtClean="0">
                <a:solidFill>
                  <a:srgbClr val="FF0000"/>
                </a:solidFill>
                <a:latin typeface="Centaur" panose="02030504050205020304" pitchFamily="18" charset="0"/>
              </a:rPr>
              <a:t>dosage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(how bright?).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688" y="5266717"/>
            <a:ext cx="3119856" cy="15912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314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Centaur" pitchFamily="18" charset="0"/>
              </a:rPr>
              <a:t>ALAN and Humans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Light Pollution is an increasing problem – 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urban sprawl and the increasing use of “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inexpensive</a:t>
            </a:r>
            <a:r>
              <a:rPr kumimoji="0" lang="en-US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” LED lights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 is expected to make the problem worse.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  <a:ea typeface="+mn-ea"/>
              <a:cs typeface="+mn-cs"/>
            </a:endParaRPr>
          </a:p>
          <a:p>
            <a:pPr lvl="1">
              <a:defRPr/>
            </a:pP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“</a:t>
            </a:r>
            <a:r>
              <a:rPr lang="en-US" sz="3200" dirty="0" smtClean="0">
                <a:solidFill>
                  <a:srgbClr val="FF0000"/>
                </a:solidFill>
                <a:latin typeface="Centaur" panose="02030504050205020304" pitchFamily="18" charset="0"/>
              </a:rPr>
              <a:t>inexpensive</a:t>
            </a:r>
            <a:r>
              <a:rPr lang="en-US" sz="3200" dirty="0" smtClean="0">
                <a:solidFill>
                  <a:prstClr val="black"/>
                </a:solidFill>
                <a:latin typeface="Centaur" panose="02030504050205020304" pitchFamily="18" charset="0"/>
              </a:rPr>
              <a:t>” is doing a lot of heavy-lifting here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</a:t>
            </a:r>
            <a:r>
              <a:rPr kumimoji="0" lang="en-US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inability to see stars is a symptom of the problem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The real problem is the harm done to the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ecological health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, and the negative impact of LP 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birds, pollinators, insects, and humans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993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ALAN: Plants, Crops, Trees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152400" y="1371600"/>
            <a:ext cx="4038600" cy="1714499"/>
            <a:chOff x="152400" y="1143001"/>
            <a:chExt cx="4038600" cy="171449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00" y="1143001"/>
              <a:ext cx="4038600" cy="1159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8200" y="2362200"/>
              <a:ext cx="25336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4191000" y="1295400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dirty="0" smtClean="0">
                <a:latin typeface="Centaur" pitchFamily="18" charset="0"/>
              </a:rPr>
              <a:t>The study found three main effects of lighting on soybean plants: </a:t>
            </a:r>
          </a:p>
          <a:p>
            <a:pPr marL="514350" indent="-514350">
              <a:buAutoNum type="alphaLcParenR"/>
            </a:pPr>
            <a:r>
              <a:rPr lang="en-US" sz="2600" dirty="0" smtClean="0">
                <a:latin typeface="Centaur" pitchFamily="18" charset="0"/>
              </a:rPr>
              <a:t>development delays, </a:t>
            </a:r>
          </a:p>
          <a:p>
            <a:pPr marL="514350" indent="-514350">
              <a:buAutoNum type="alphaLcParenR"/>
            </a:pPr>
            <a:r>
              <a:rPr lang="en-US" sz="2600" dirty="0" smtClean="0">
                <a:latin typeface="Centaur" pitchFamily="18" charset="0"/>
              </a:rPr>
              <a:t>yield reduction, and </a:t>
            </a:r>
          </a:p>
          <a:p>
            <a:pPr marL="514350" indent="-514350">
              <a:buAutoNum type="alphaLcParenR"/>
            </a:pPr>
            <a:r>
              <a:rPr lang="en-US" sz="2600" dirty="0" smtClean="0">
                <a:latin typeface="Centaur" pitchFamily="18" charset="0"/>
              </a:rPr>
              <a:t>height increase. </a:t>
            </a:r>
            <a:endParaRPr lang="en-US" sz="2600" dirty="0">
              <a:latin typeface="Centaur" pitchFamily="18" charset="0"/>
            </a:endParaRPr>
          </a:p>
          <a:p>
            <a:endParaRPr lang="en-US" sz="2600" dirty="0" smtClean="0">
              <a:latin typeface="Centaur" pitchFamily="18" charset="0"/>
            </a:endParaRPr>
          </a:p>
          <a:p>
            <a:r>
              <a:rPr lang="en-US" sz="2600" dirty="0" smtClean="0">
                <a:latin typeface="Centaur" pitchFamily="18" charset="0"/>
              </a:rPr>
              <a:t>This study was done with typical 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Centaur" pitchFamily="18" charset="0"/>
              </a:rPr>
              <a:t>High-pressure Sodium lights</a:t>
            </a:r>
            <a:r>
              <a:rPr lang="en-US" sz="2600" dirty="0" smtClean="0">
                <a:latin typeface="Centaur" pitchFamily="18" charset="0"/>
              </a:rPr>
              <a:t>!</a:t>
            </a:r>
            <a:br>
              <a:rPr lang="en-US" sz="2600" dirty="0" smtClean="0">
                <a:latin typeface="Centaur" pitchFamily="18" charset="0"/>
              </a:rPr>
            </a:br>
            <a:endParaRPr lang="en-US" sz="2600" dirty="0" smtClean="0">
              <a:latin typeface="Centaur" pitchFamily="18" charset="0"/>
            </a:endParaRPr>
          </a:p>
          <a:p>
            <a:r>
              <a:rPr lang="en-US" sz="2600" b="1" dirty="0" smtClean="0">
                <a:solidFill>
                  <a:schemeClr val="accent1"/>
                </a:solidFill>
                <a:latin typeface="Centaur" pitchFamily="18" charset="0"/>
              </a:rPr>
              <a:t>LEDs</a:t>
            </a:r>
            <a:r>
              <a:rPr lang="en-US" sz="2600" dirty="0" smtClean="0">
                <a:latin typeface="Centaur" pitchFamily="18" charset="0"/>
              </a:rPr>
              <a:t> are expected to make the problem worse.</a:t>
            </a:r>
            <a:endParaRPr lang="en-US" sz="2600" dirty="0">
              <a:latin typeface="Centaur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352800"/>
            <a:ext cx="3886200" cy="324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4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ALAN: Plants, Crops, Trees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228600" y="3810000"/>
            <a:ext cx="8686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latin typeface="Centaur" pitchFamily="18" charset="0"/>
              </a:rPr>
              <a:t>ALAN profoundly disturbs the natural cycles of light and darkness that plants rely on to leaf out. </a:t>
            </a:r>
          </a:p>
          <a:p>
            <a:r>
              <a:rPr lang="en-US" sz="2600" dirty="0" smtClean="0">
                <a:latin typeface="Centaur" pitchFamily="18" charset="0"/>
              </a:rPr>
              <a:t>The date of breaking leaf buds advances and coloring of leaves is delayed. </a:t>
            </a:r>
          </a:p>
          <a:p>
            <a:r>
              <a:rPr lang="en-US" sz="2600" dirty="0" smtClean="0">
                <a:latin typeface="Centaur" pitchFamily="18" charset="0"/>
              </a:rPr>
              <a:t>In a warmer and brighter night future, breaking leaf buds will continue to shift earlier, but the coloring of leaves will show a more complex response.</a:t>
            </a:r>
            <a:endParaRPr lang="en-US" sz="2600" dirty="0">
              <a:latin typeface="Centaur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0" y="1219200"/>
            <a:ext cx="4876800" cy="2514600"/>
            <a:chOff x="457200" y="1066800"/>
            <a:chExt cx="6667168" cy="311253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8200" y="1066800"/>
              <a:ext cx="6286168" cy="2743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3429000" y="3810000"/>
              <a:ext cx="1388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29120" y="2185480"/>
              <a:ext cx="625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Days</a:t>
              </a:r>
              <a:endParaRPr lang="en-US" dirty="0"/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6420982" y="2799218"/>
            <a:ext cx="44760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Meng</a:t>
            </a:r>
            <a:r>
              <a:rPr lang="en-US" dirty="0" smtClean="0"/>
              <a:t> et al., 2022</a:t>
            </a:r>
          </a:p>
          <a:p>
            <a:r>
              <a:rPr lang="en-US" sz="1200" dirty="0" smtClean="0"/>
              <a:t>https://academic.oup.com/pnasnexus/article/1/2/pgac046/6569705</a:t>
            </a:r>
            <a:endParaRPr lang="en-US" sz="1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9399" y="1066800"/>
            <a:ext cx="352697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4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86800" cy="8382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4200" dirty="0" smtClean="0">
                <a:latin typeface="Centaur" panose="02030504050205020304" pitchFamily="18" charset="0"/>
              </a:rPr>
              <a:t>Birds and ALAN: Bird Migration</a:t>
            </a:r>
            <a:endParaRPr lang="en-US" sz="4200" dirty="0">
              <a:latin typeface="Centaur" panose="02030504050205020304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133600"/>
            <a:ext cx="879399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45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Twice each year, billions of birds fly between wintering and breeding grounds, facing innumerable threats along the way. 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3010" name="Picture 2" descr="https://www.allaboutbirds.org/news/wp-content/uploads/2016/01/la-sorte-map-118-spp-64-72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5" y="1828800"/>
            <a:ext cx="4848225" cy="48482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 rot="16200000">
            <a:off x="-1685836" y="4202667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i="1" dirty="0" smtClean="0">
                <a:latin typeface="Centaur" pitchFamily="18" charset="0"/>
                <a:hlinkClick r:id="rId5"/>
              </a:rPr>
              <a:t>https://www.allaboutbirds.org/news/mesmerizing-migration-watch-118-bird-species-migrate-across-a-map-of-the-western-hemisphere/</a:t>
            </a:r>
            <a:r>
              <a:rPr lang="en-US" sz="1400" i="1" dirty="0" smtClean="0">
                <a:latin typeface="Centaur" pitchFamily="18" charset="0"/>
              </a:rPr>
              <a:t> </a:t>
            </a:r>
            <a:endParaRPr lang="en-US" sz="1400" i="1" dirty="0">
              <a:latin typeface="Centaur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3352800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entaur" pitchFamily="18" charset="0"/>
              </a:rPr>
              <a:t>“Live” bird migration maps!</a:t>
            </a:r>
          </a:p>
          <a:p>
            <a:endParaRPr lang="en-US" sz="1600" dirty="0" smtClean="0">
              <a:latin typeface="Centaur" pitchFamily="18" charset="0"/>
            </a:endParaRPr>
          </a:p>
          <a:p>
            <a:r>
              <a:rPr lang="en-US" sz="1600" i="1" dirty="0" smtClean="0">
                <a:latin typeface="Centaur" pitchFamily="18" charset="0"/>
                <a:hlinkClick r:id="rId6"/>
              </a:rPr>
              <a:t>https://birdcast.info/migration-tools/live-migration-maps/</a:t>
            </a:r>
            <a:r>
              <a:rPr lang="en-US" sz="1600" i="1" dirty="0" smtClean="0">
                <a:latin typeface="Centaur" pitchFamily="18" charset="0"/>
              </a:rPr>
              <a:t> </a:t>
            </a:r>
            <a:endParaRPr lang="en-US" sz="1600" i="1" dirty="0">
              <a:latin typeface="Centaur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42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8392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During the day they rely on the resources available in natural spaces to rest and refuel before taking off again the next night.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However, as they pass over big cities on their way, they can become disoriented by bright artificial lights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ALAN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 around buildings can be fatal to migrating birds: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Some are casualties of nighttime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collisions with windows and walls.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Others can circle in confusion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until dawn, when they land –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potentially without access to </a:t>
            </a:r>
            <a:r>
              <a:rPr lang="en-US" sz="2800" dirty="0">
                <a:latin typeface="Centaur" pitchFamily="18" charset="0"/>
              </a:rPr>
              <a:t/>
            </a:r>
            <a:br>
              <a:rPr lang="en-US" sz="2800" dirty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critical resources – and are subject to other urban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threats.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152400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549847"/>
            <a:ext cx="3242431" cy="244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88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35172" y="152400"/>
            <a:ext cx="6261027" cy="2057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Centaur" panose="02030504050205020304" pitchFamily="18" charset="0"/>
                <a:ea typeface="+mj-ea"/>
                <a:cs typeface="+mj-cs"/>
              </a:rPr>
              <a:t>Birds trapped in light domes near Big Bend National Park (left) and Kirksville, Missouri (right)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" y="2286000"/>
            <a:ext cx="9131808" cy="40880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9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7444"/>
            <a:ext cx="8229600" cy="5145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Light Pollution, Moon Phase, Clouds</a:t>
            </a:r>
            <a:endParaRPr lang="en-US" sz="32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6"/>
          <p:cNvGrpSpPr/>
          <p:nvPr/>
        </p:nvGrpSpPr>
        <p:grpSpPr>
          <a:xfrm>
            <a:off x="152400" y="990600"/>
            <a:ext cx="4194406" cy="3692843"/>
            <a:chOff x="152400" y="990600"/>
            <a:chExt cx="4194406" cy="3692843"/>
          </a:xfrm>
        </p:grpSpPr>
        <p:sp>
          <p:nvSpPr>
            <p:cNvPr id="22" name="TextBox 21"/>
            <p:cNvSpPr txBox="1"/>
            <p:nvPr/>
          </p:nvSpPr>
          <p:spPr>
            <a:xfrm>
              <a:off x="1295400" y="4191000"/>
              <a:ext cx="17861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Centaur" panose="02030504050205020304" pitchFamily="18" charset="0"/>
                </a:rPr>
                <a:t>Cloudy night</a:t>
              </a:r>
              <a:endParaRPr lang="en-US" sz="2600" dirty="0">
                <a:latin typeface="Centaur" panose="02030504050205020304" pitchFamily="18" charset="0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2400" y="990600"/>
              <a:ext cx="4194406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25"/>
          <p:cNvGrpSpPr/>
          <p:nvPr/>
        </p:nvGrpSpPr>
        <p:grpSpPr>
          <a:xfrm>
            <a:off x="4545864" y="2631757"/>
            <a:ext cx="4465775" cy="3759518"/>
            <a:chOff x="4545864" y="2631757"/>
            <a:chExt cx="4465775" cy="3759518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45864" y="3048000"/>
              <a:ext cx="4465775" cy="334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TextBox 24"/>
            <p:cNvSpPr txBox="1"/>
            <p:nvPr/>
          </p:nvSpPr>
          <p:spPr>
            <a:xfrm>
              <a:off x="5757670" y="2631757"/>
              <a:ext cx="163698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latin typeface="Centaur" panose="02030504050205020304" pitchFamily="18" charset="0"/>
                </a:rPr>
                <a:t>Clear Night</a:t>
              </a:r>
              <a:endParaRPr lang="en-US" sz="2600" dirty="0">
                <a:latin typeface="Centaur" panose="02030504050205020304" pitchFamily="18" charset="0"/>
              </a:endParaRPr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ALAN is </a:t>
            </a:r>
            <a:r>
              <a:rPr lang="en-US" sz="3000" u="sng" dirty="0" smtClean="0">
                <a:latin typeface="Centaur" pitchFamily="18" charset="0"/>
              </a:rPr>
              <a:t>completely disrupting the cycles associated with moon-phase</a:t>
            </a:r>
            <a:r>
              <a:rPr lang="en-US" sz="3000" dirty="0" smtClean="0">
                <a:latin typeface="Centaur" pitchFamily="18" charset="0"/>
              </a:rPr>
              <a:t>, since cloudy nights in cities mimics clear nights with Moonlight vis-à-vis sky brightness, which could severely confuse migratory birds.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Also note that birds tend to </a:t>
            </a:r>
            <a:r>
              <a:rPr lang="en-US" sz="3000" u="sng" dirty="0" smtClean="0">
                <a:latin typeface="Centaur" pitchFamily="18" charset="0"/>
              </a:rPr>
              <a:t>follow waterways and rivers on their migration routes</a:t>
            </a:r>
            <a:r>
              <a:rPr lang="en-US" sz="3000" dirty="0" smtClean="0">
                <a:latin typeface="Centaur" pitchFamily="18" charset="0"/>
              </a:rPr>
              <a:t>, and these are locations were humans tend to settle as well.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For example: STL, KC, Chicago, </a:t>
            </a:r>
            <a:r>
              <a:rPr lang="en-US" sz="3000" dirty="0" err="1" smtClean="0">
                <a:latin typeface="Centaur" pitchFamily="18" charset="0"/>
              </a:rPr>
              <a:t>Minniapolis</a:t>
            </a:r>
            <a:r>
              <a:rPr lang="en-US" sz="3000" dirty="0" smtClean="0">
                <a:latin typeface="Centaur" pitchFamily="18" charset="0"/>
              </a:rPr>
              <a:t>, Memphis, Baton Rouge, New Orleans are only a few cities along just the Mississippi river!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Cities = High-rise buildings and lots of light pollution</a:t>
            </a:r>
            <a:r>
              <a:rPr lang="en-US" sz="3000" dirty="0" smtClean="0">
                <a:latin typeface="Centaur" pitchFamily="18" charset="0"/>
              </a:rPr>
              <a:t>, and this is not good for migrating birds </a:t>
            </a:r>
            <a:r>
              <a:rPr lang="en-US" sz="3000" dirty="0" smtClean="0">
                <a:latin typeface="Centaur" pitchFamily="18" charset="0"/>
                <a:sym typeface="Wingdings" pitchFamily="2" charset="2"/>
              </a:rPr>
              <a:t></a:t>
            </a: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439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2400"/>
            <a:ext cx="4724400" cy="990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7200" y="1219200"/>
            <a:ext cx="457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Nature Walks!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Float on the River!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Fishing!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Booths featuring </a:t>
            </a:r>
            <a:r>
              <a:rPr lang="en-US" sz="2400" dirty="0" err="1" smtClean="0">
                <a:solidFill>
                  <a:schemeClr val="bg1"/>
                </a:solidFill>
              </a:rPr>
              <a:t>DarkSky</a:t>
            </a:r>
            <a:r>
              <a:rPr lang="en-US" sz="2400" dirty="0" smtClean="0">
                <a:solidFill>
                  <a:schemeClr val="bg1"/>
                </a:solidFill>
              </a:rPr>
              <a:t> Missouri, Audubon Society, Master Naturalists!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Star Party!!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THIS IS A FREE EVENT!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Oh My….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092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661" y="4569823"/>
            <a:ext cx="891540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20650" algn="ctr">
              <a:buSzPct val="135000"/>
            </a:pPr>
            <a:r>
              <a:rPr lang="en-US" sz="2600" dirty="0" smtClean="0">
                <a:latin typeface="Centaur" panose="02030504050205020304" pitchFamily="18" charset="0"/>
              </a:rPr>
              <a:t>Seasonal </a:t>
            </a:r>
            <a:r>
              <a:rPr lang="en-US" sz="2600" dirty="0">
                <a:latin typeface="Centaur" pitchFamily="18" charset="0"/>
              </a:rPr>
              <a:t>(a) magnitude and (b) relative rankings of the 125 largest urban areas in the continental US. Point color shaded by the mean light radiance and sizes (in [b]) are scaled by the square root of urban area</a:t>
            </a:r>
            <a:r>
              <a:rPr lang="en-US" sz="2600" dirty="0" smtClean="0">
                <a:latin typeface="Centaur" pitchFamily="18" charset="0"/>
              </a:rPr>
              <a:t>.</a:t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/>
            </a:r>
            <a:br>
              <a:rPr lang="en-US" sz="2600" dirty="0" smtClean="0">
                <a:latin typeface="Centaur" pitchFamily="18" charset="0"/>
              </a:rPr>
            </a:br>
            <a:r>
              <a:rPr lang="en-US" sz="2600" dirty="0" smtClean="0">
                <a:latin typeface="Centaur" pitchFamily="18" charset="0"/>
              </a:rPr>
              <a:t>Inset </a:t>
            </a:r>
            <a:r>
              <a:rPr lang="en-US" sz="2600" dirty="0">
                <a:latin typeface="Centaur" panose="02030504050205020304" pitchFamily="18" charset="0"/>
              </a:rPr>
              <a:t>in (b) depicts the top 15 (</a:t>
            </a:r>
            <a:r>
              <a:rPr lang="en-US" sz="2600" b="1" dirty="0">
                <a:solidFill>
                  <a:srgbClr val="7030A0"/>
                </a:solidFill>
                <a:latin typeface="Centaur" panose="02030504050205020304" pitchFamily="18" charset="0"/>
              </a:rPr>
              <a:t>spring</a:t>
            </a:r>
            <a:r>
              <a:rPr lang="en-US" sz="2600" dirty="0">
                <a:latin typeface="Centaur" panose="02030504050205020304" pitchFamily="18" charset="0"/>
              </a:rPr>
              <a:t> or </a:t>
            </a:r>
            <a:r>
              <a:rPr lang="en-US" sz="2600" b="1" dirty="0">
                <a:solidFill>
                  <a:srgbClr val="00B050"/>
                </a:solidFill>
                <a:latin typeface="Centaur" panose="02030504050205020304" pitchFamily="18" charset="0"/>
              </a:rPr>
              <a:t>fall</a:t>
            </a:r>
            <a:r>
              <a:rPr lang="en-US" sz="2600" dirty="0">
                <a:latin typeface="Centaur" panose="02030504050205020304" pitchFamily="18" charset="0"/>
              </a:rPr>
              <a:t>) </a:t>
            </a:r>
            <a:r>
              <a:rPr lang="en-US" sz="2600" dirty="0" smtClean="0">
                <a:latin typeface="Centaur" panose="02030504050205020304" pitchFamily="18" charset="0"/>
              </a:rPr>
              <a:t>rankings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darkskymissouri.org/images/logo/IDA_Missouri_logo_t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8865" y="0"/>
            <a:ext cx="1292943" cy="76200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(</a:t>
            </a:r>
            <a:r>
              <a:rPr lang="en-US" sz="3200" dirty="0"/>
              <a:t>Horton et al., </a:t>
            </a:r>
            <a:r>
              <a:rPr lang="en-US" sz="3200" dirty="0" smtClean="0"/>
              <a:t>2019)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702138"/>
            <a:ext cx="8610600" cy="386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Pollinators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6149" name="Picture 5" descr="https://www.iowadnr.gov/Portals/idnr/uploads/pins/Pins%202/24x36_Wildlife_PrairieCycle_web.jpg?ver=2015-09-09-101136-3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9144000" cy="6096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6200" y="990600"/>
            <a:ext cx="89154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Virtually all of the world’s seed plants need to be pollinated.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This is just as true for cone-bearing plants, such as pine trees on Alpine peaks, as for the more colorful and familiar flowering plants we see around us in Missouri. </a:t>
            </a: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Pollen, looking like insignificant yellow dust, bears a plant’s male sex cells and is a vital link in the reproductive cycle. </a:t>
            </a:r>
            <a:br>
              <a:rPr lang="en-US" sz="2400" dirty="0" smtClean="0">
                <a:latin typeface="Centaur" pitchFamily="18" charset="0"/>
              </a:rPr>
            </a:br>
            <a:endParaRPr lang="en-US" sz="2400" dirty="0" smtClean="0">
              <a:latin typeface="Centaur" pitchFamily="18" charset="0"/>
            </a:endParaRPr>
          </a:p>
          <a:p>
            <a:pPr marL="461963" indent="-341313">
              <a:buSzPct val="135000"/>
              <a:buFont typeface="Arial" pitchFamily="34" charset="0"/>
              <a:buChar char="•"/>
            </a:pPr>
            <a:r>
              <a:rPr lang="en-US" sz="2400" dirty="0" smtClean="0">
                <a:latin typeface="Centaur" pitchFamily="18" charset="0"/>
              </a:rPr>
              <a:t>With adequate pollination, wildflowers: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Reproduce and produce enough seeds for dispersal and propagation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Maintain genetic diversity within a population </a:t>
            </a:r>
          </a:p>
          <a:p>
            <a:pPr marL="1035050" lvl="1" indent="-457200">
              <a:buSzPct val="135000"/>
              <a:buAutoNum type="alphaLcParenR"/>
            </a:pPr>
            <a:r>
              <a:rPr lang="en-US" sz="2200" dirty="0" smtClean="0">
                <a:latin typeface="Centaur" pitchFamily="18" charset="0"/>
              </a:rPr>
              <a:t>Develop adequate fruits to entice seed dispersers</a:t>
            </a:r>
            <a:endParaRPr lang="en-US" sz="2200" dirty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Role of Pollinators in Nature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4968720"/>
            <a:ext cx="2850206" cy="188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6200" y="5562600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latin typeface="Centaur" pitchFamily="18" charset="0"/>
              </a:rPr>
              <a:t>https://www.youtube.com/watch?v=chvXwNbs3SA</a:t>
            </a:r>
            <a:endParaRPr lang="en-US" i="1" dirty="0">
              <a:latin typeface="Centaur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ALAN and Insects</a:t>
            </a:r>
            <a:endParaRPr lang="en-US" sz="3200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914400"/>
            <a:ext cx="4267200" cy="3465731"/>
            <a:chOff x="0" y="914400"/>
            <a:chExt cx="4267200" cy="34657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14400"/>
              <a:ext cx="4259191" cy="28628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52400" y="3733800"/>
              <a:ext cx="411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entaur" pitchFamily="18" charset="0"/>
                </a:rPr>
                <a:t>Fireflies </a:t>
              </a:r>
              <a:r>
                <a:rPr lang="en-US" i="1" dirty="0" err="1" smtClean="0">
                  <a:latin typeface="Centaur" pitchFamily="18" charset="0"/>
                </a:rPr>
                <a:t>photobomb</a:t>
              </a:r>
              <a:r>
                <a:rPr lang="en-US" i="1" dirty="0" smtClean="0">
                  <a:latin typeface="Centaur" pitchFamily="18" charset="0"/>
                </a:rPr>
                <a:t> the all -sky-camera at the </a:t>
              </a:r>
              <a:br>
                <a:rPr lang="en-US" i="1" dirty="0" smtClean="0">
                  <a:latin typeface="Centaur" pitchFamily="18" charset="0"/>
                </a:rPr>
              </a:br>
              <a:r>
                <a:rPr lang="en-US" i="1" dirty="0" smtClean="0">
                  <a:latin typeface="Centaur" pitchFamily="18" charset="0"/>
                </a:rPr>
                <a:t>Truman State Observatory</a:t>
              </a:r>
              <a:endParaRPr lang="en-US" i="1" dirty="0">
                <a:latin typeface="Centaur" pitchFamily="18" charset="0"/>
              </a:endParaRPr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4953000" y="2209800"/>
            <a:ext cx="4191000" cy="4582883"/>
            <a:chOff x="5549784" y="2863453"/>
            <a:chExt cx="3594215" cy="3938415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80483" y="3452812"/>
              <a:ext cx="3276600" cy="3349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549784" y="2863453"/>
              <a:ext cx="3594215" cy="555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>
                  <a:latin typeface="Centaur" pitchFamily="18" charset="0"/>
                </a:rPr>
                <a:t>Thousands of moths swarm around floodlights.  Photograph: Simone De Peak/Getty Images</a:t>
              </a:r>
              <a:endParaRPr lang="en-US" i="1" dirty="0">
                <a:latin typeface="Centaur" pitchFamily="18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4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371600"/>
            <a:ext cx="8686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Fatal Light Awareness Program (FLAP) Canada is a registered Canadian charity widely recognized as the pre-eminent authority on the bird-building collision issue.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Each year in Canada, around 25 million migratory birds die as a direct result of collisions with buildings.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We can only expect that number to grow unless we all work together to help mitigate local biodiversity loss through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urban development that considers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wildlife species.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200" dirty="0" smtClean="0">
                <a:latin typeface="Centaur" pitchFamily="18" charset="0"/>
              </a:rPr>
              <a:t>For almost 30 years, FLAP Canada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has engaged millions of people with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dozens of campaigns and initiatives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with one goal: keep birds safe from </a:t>
            </a:r>
            <a:br>
              <a:rPr lang="en-US" sz="2200" dirty="0" smtClean="0">
                <a:latin typeface="Centaur" pitchFamily="18" charset="0"/>
              </a:rPr>
            </a:br>
            <a:r>
              <a:rPr lang="en-US" sz="2200" dirty="0" smtClean="0">
                <a:latin typeface="Centaur" pitchFamily="18" charset="0"/>
              </a:rPr>
              <a:t>deadly collisions with buildings.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 and FLAP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914400"/>
            <a:ext cx="1779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https://flap.org/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3448050"/>
            <a:ext cx="42481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506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1016913"/>
            <a:ext cx="5410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in a dense pattern, leaving no gaps more than 5 cm by 5 cm (2 inches by 2 inches). If gaps are any larger, birds may try to fly through them and still hit the window.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Apply markings to the outside surface of the glass, NOT the inside. Reflections of trees or sky on the outside of the window may render any internal window markings invisible.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be of high contrast so that they stand out on the window. Markings with poor contrast, for example black dots on a very dark window, might not be noticed by birds.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Each marking should be no less than 6 mm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(1/4 inch) in diameter. 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100" dirty="0" smtClean="0">
                <a:latin typeface="Centaur" pitchFamily="18" charset="0"/>
              </a:rPr>
              <a:t>Markings must cover the entire surface of </a:t>
            </a:r>
            <a:br>
              <a:rPr lang="en-US" sz="2100" dirty="0" smtClean="0">
                <a:latin typeface="Centaur" pitchFamily="18" charset="0"/>
              </a:rPr>
            </a:br>
            <a:r>
              <a:rPr lang="en-US" sz="2100" dirty="0" smtClean="0">
                <a:latin typeface="Centaur" pitchFamily="18" charset="0"/>
              </a:rPr>
              <a:t>the glass.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Preventing Birds Hitting Buildings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914401"/>
            <a:ext cx="3429000" cy="277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990600" y="6550223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https://flap.org/stop-birds-from-hitting-windows/</a:t>
            </a:r>
            <a:r>
              <a:rPr lang="en-US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657600"/>
            <a:ext cx="3124200" cy="311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624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60438"/>
            <a:ext cx="8763000" cy="559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the nearly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630 terrestrial species of birds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regularly occurring in North America, approximately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70%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are considered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migratory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and of these more than </a:t>
            </a:r>
            <a:r>
              <a:rPr lang="en-US" sz="2600" b="1" dirty="0">
                <a:solidFill>
                  <a:srgbClr val="FF0000"/>
                </a:solidFill>
                <a:latin typeface="Centaur" panose="02030504050205020304" pitchFamily="18" charset="0"/>
              </a:rPr>
              <a:t>80%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migrate at </a:t>
            </a:r>
            <a:r>
              <a:rPr lang="en-US" sz="2600" u="sng" dirty="0" smtClean="0">
                <a:solidFill>
                  <a:prstClr val="black"/>
                </a:solidFill>
                <a:latin typeface="Centaur" panose="02030504050205020304" pitchFamily="18" charset="0"/>
              </a:rPr>
              <a:t>night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Trillions of flying organisms (</a:t>
            </a:r>
            <a:r>
              <a:rPr lang="en-US" sz="2600" dirty="0" err="1">
                <a:solidFill>
                  <a:prstClr val="black"/>
                </a:solidFill>
                <a:latin typeface="Centaur" panose="02030504050205020304" pitchFamily="18" charset="0"/>
              </a:rPr>
              <a:t>eg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 birds, bats, insects) occupy the airspace within the troposphere during different periods of their annual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cycles.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The recent recognition of </a:t>
            </a:r>
            <a:r>
              <a:rPr lang="en-US" sz="2600" b="1" u="sng" dirty="0">
                <a:solidFill>
                  <a:prstClr val="black"/>
                </a:solidFill>
                <a:latin typeface="Centaur" panose="02030504050205020304" pitchFamily="18" charset="0"/>
              </a:rPr>
              <a:t>airspace as vital habitat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– one that is subject to increasing modification by humans – highlights the fundamental need to understand how organisms cope with such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alterations.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600" b="1" dirty="0">
                <a:latin typeface="Centaur" panose="02030504050205020304" pitchFamily="18" charset="0"/>
              </a:rPr>
              <a:t>Positive </a:t>
            </a:r>
            <a:r>
              <a:rPr lang="en-US" sz="2600" b="1" dirty="0" err="1">
                <a:latin typeface="Centaur" panose="02030504050205020304" pitchFamily="18" charset="0"/>
              </a:rPr>
              <a:t>phototaxis</a:t>
            </a:r>
            <a:r>
              <a:rPr lang="en-US" sz="2600" b="1" dirty="0">
                <a:latin typeface="Centaur" panose="02030504050205020304" pitchFamily="18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is of particular concern for the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conservation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of migrating birds. Bright lighting in cities can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become 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a </a:t>
            </a:r>
            <a:r>
              <a:rPr lang="en-US" sz="2600" u="sng" dirty="0">
                <a:solidFill>
                  <a:prstClr val="black"/>
                </a:solidFill>
                <a:latin typeface="Centaur" panose="02030504050205020304" pitchFamily="18" charset="0"/>
              </a:rPr>
              <a:t>beacon to some species</a:t>
            </a:r>
            <a:r>
              <a:rPr lang="en-US" sz="2600" dirty="0">
                <a:solidFill>
                  <a:prstClr val="black"/>
                </a:solidFill>
                <a:latin typeface="Centaur" panose="02030504050205020304" pitchFamily="18" charset="0"/>
              </a:rPr>
              <a:t>, drawing them away from their migratory </a:t>
            </a:r>
            <a:r>
              <a:rPr lang="en-US" sz="2600" dirty="0" smtClean="0">
                <a:solidFill>
                  <a:prstClr val="black"/>
                </a:solidFill>
                <a:latin typeface="Centaur" panose="02030504050205020304" pitchFamily="18" charset="0"/>
              </a:rPr>
              <a:t>routes.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19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868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3000" u="sng" dirty="0" smtClean="0">
                <a:latin typeface="Centaur" pitchFamily="18" charset="0"/>
              </a:rPr>
              <a:t>Why do land birds migrate at night? </a:t>
            </a:r>
            <a:r>
              <a:rPr lang="en-US" sz="3000" dirty="0" smtClean="0">
                <a:latin typeface="Centaur" pitchFamily="18" charset="0"/>
              </a:rPr>
              <a:t/>
            </a:r>
            <a:br>
              <a:rPr lang="en-US" sz="3000" dirty="0" smtClean="0">
                <a:latin typeface="Centaur" pitchFamily="18" charset="0"/>
              </a:rPr>
            </a:br>
            <a:endParaRPr lang="en-US" sz="3000" dirty="0" smtClean="0">
              <a:latin typeface="Centaur" pitchFamily="18" charset="0"/>
            </a:endParaRP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Birds’ instinct to migrate is largely influenced by sudden shifts in temperature, available daylight (photo period), </a:t>
            </a:r>
            <a:r>
              <a:rPr lang="en-US" sz="3000" b="1" dirty="0" smtClean="0">
                <a:solidFill>
                  <a:srgbClr val="FF0000"/>
                </a:solidFill>
                <a:latin typeface="Centaur" pitchFamily="18" charset="0"/>
              </a:rPr>
              <a:t>moon phases </a:t>
            </a:r>
            <a:r>
              <a:rPr lang="en-US" sz="3000" dirty="0" smtClean="0">
                <a:latin typeface="Centaur" pitchFamily="18" charset="0"/>
              </a:rPr>
              <a:t>and light tail winds.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The evaluation of land bird migration has determined that flying conditions for long-distance travel are </a:t>
            </a:r>
            <a:r>
              <a:rPr lang="en-US" sz="3000" u="sng" dirty="0" smtClean="0">
                <a:latin typeface="Centaur" pitchFamily="18" charset="0"/>
              </a:rPr>
              <a:t>most favorable under the cover of darkness</a:t>
            </a:r>
            <a:r>
              <a:rPr lang="en-US" sz="3000" dirty="0" smtClean="0">
                <a:latin typeface="Centaur" pitchFamily="18" charset="0"/>
              </a:rPr>
              <a:t>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3000" dirty="0" smtClean="0">
                <a:latin typeface="Centaur" pitchFamily="18" charset="0"/>
              </a:rPr>
              <a:t>These favorable conditions include less potential for predation, cooler temperatures to help maintain body temperature and less inclement weather.</a:t>
            </a:r>
            <a:br>
              <a:rPr lang="en-US" sz="3000" dirty="0" smtClean="0">
                <a:latin typeface="Centaur" pitchFamily="18" charset="0"/>
              </a:rPr>
            </a:br>
            <a:endParaRPr lang="en-US" sz="30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40" y="5410200"/>
            <a:ext cx="108745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570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Night (Horton et al., 2019)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914400"/>
            <a:ext cx="876300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 startAt="5"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FLAP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estimates that in Canada, approximately 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</a:rPr>
              <a:t>25 million birds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die due to bird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 collisions with buildings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aur" panose="020305040502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The </a:t>
            </a:r>
            <a:r>
              <a:rPr lang="en-US" sz="2800" i="1" dirty="0">
                <a:solidFill>
                  <a:prstClr val="black"/>
                </a:solidFill>
                <a:latin typeface="Centaur" panose="02030504050205020304" pitchFamily="18" charset="0"/>
              </a:rPr>
              <a:t>Smithsonian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 reported that collisions likely kill </a:t>
            </a:r>
            <a:r>
              <a:rPr lang="en-US" sz="2800" b="1" dirty="0">
                <a:solidFill>
                  <a:srgbClr val="FF0000"/>
                </a:solidFill>
                <a:latin typeface="Centaur" panose="02030504050205020304" pitchFamily="18" charset="0"/>
              </a:rPr>
              <a:t>between 365 million and 1 billion birds annually </a:t>
            </a:r>
            <a:r>
              <a:rPr lang="en-US" sz="2800" dirty="0">
                <a:solidFill>
                  <a:prstClr val="black"/>
                </a:solidFill>
                <a:latin typeface="Centaur" panose="02030504050205020304" pitchFamily="18" charset="0"/>
              </a:rPr>
              <a:t>in the United States, with a </a:t>
            </a:r>
            <a:r>
              <a:rPr lang="en-US" sz="2800" b="1" u="sng" dirty="0">
                <a:solidFill>
                  <a:prstClr val="black"/>
                </a:solidFill>
                <a:latin typeface="Centaur" panose="02030504050205020304" pitchFamily="18" charset="0"/>
              </a:rPr>
              <a:t>median estimate of 599 million</a:t>
            </a:r>
            <a:r>
              <a:rPr lang="en-US" sz="2800" dirty="0" smtClean="0">
                <a:solidFill>
                  <a:prstClr val="black"/>
                </a:solidFill>
                <a:latin typeface="Centaur" panose="02030504050205020304" pitchFamily="18" charset="0"/>
              </a:rPr>
              <a:t>.</a:t>
            </a:r>
          </a:p>
          <a:p>
            <a:pPr marL="857250" lvl="1" indent="-457200">
              <a:buAutoNum type="alphaLcParenR"/>
              <a:defRPr/>
            </a:pPr>
            <a:r>
              <a:rPr lang="en-US" b="1" dirty="0" smtClean="0">
                <a:solidFill>
                  <a:prstClr val="black"/>
                </a:solidFill>
                <a:latin typeface="Centaur" panose="02030504050205020304" pitchFamily="18" charset="0"/>
              </a:rPr>
              <a:t>Homes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other buildings one to three stories tall accounted for 44 percent of all bird fatalities, about </a:t>
            </a:r>
            <a:r>
              <a:rPr lang="en-US" b="1" u="sng" dirty="0">
                <a:solidFill>
                  <a:prstClr val="black"/>
                </a:solidFill>
                <a:latin typeface="Centaur" panose="02030504050205020304" pitchFamily="18" charset="0"/>
              </a:rPr>
              <a:t>253 million bird deaths</a:t>
            </a: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annually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Larger, low-rise buildings four to 11 stories high caused 339 million </a:t>
            </a:r>
            <a:r>
              <a:rPr lang="en-US" dirty="0" smtClean="0">
                <a:solidFill>
                  <a:prstClr val="black"/>
                </a:solidFill>
                <a:latin typeface="Centaur" panose="02030504050205020304" pitchFamily="18" charset="0"/>
              </a:rPr>
              <a:t>deaths</a:t>
            </a:r>
          </a:p>
          <a:p>
            <a:pPr marL="857250" lvl="1" indent="-457200">
              <a:buAutoNum type="alphaLcParenR"/>
              <a:defRPr/>
            </a:pPr>
            <a:r>
              <a:rPr lang="en-US" dirty="0">
                <a:solidFill>
                  <a:prstClr val="black"/>
                </a:solidFill>
                <a:latin typeface="Centaur" panose="02030504050205020304" pitchFamily="18" charset="0"/>
              </a:rPr>
              <a:t>And high-rise buildings, 11 floors and higher, kill 508,000 total birds annually.</a:t>
            </a:r>
          </a:p>
          <a:p>
            <a:pPr marL="514350" lvl="0" indent="-514350">
              <a:buFont typeface="+mj-lt"/>
              <a:buAutoNum type="arabicPeriod" startAt="5"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aur" panose="020305040502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6047801"/>
            <a:ext cx="2452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i="1" dirty="0">
                <a:latin typeface="Centaur" panose="02030504050205020304" pitchFamily="18" charset="0"/>
                <a:hlinkClick r:id="rId3"/>
              </a:rPr>
              <a:t>https://flap.org</a:t>
            </a:r>
            <a:r>
              <a:rPr lang="en-US" sz="2200" i="1" dirty="0" smtClean="0">
                <a:latin typeface="Centaur" panose="02030504050205020304" pitchFamily="18" charset="0"/>
                <a:hlinkClick r:id="rId3"/>
              </a:rPr>
              <a:t>/</a:t>
            </a:r>
            <a:r>
              <a:rPr lang="en-US" sz="2200" i="1" dirty="0" smtClean="0">
                <a:latin typeface="Centaur" panose="02030504050205020304" pitchFamily="18" charset="0"/>
              </a:rPr>
              <a:t> </a:t>
            </a:r>
          </a:p>
          <a:p>
            <a:r>
              <a:rPr lang="en-US" sz="2200" i="1" dirty="0">
                <a:latin typeface="Centaur" panose="02030504050205020304" pitchFamily="18" charset="0"/>
                <a:hlinkClick r:id="rId4"/>
              </a:rPr>
              <a:t>https://abcbirds.org</a:t>
            </a:r>
            <a:r>
              <a:rPr lang="en-US" sz="2200" i="1" dirty="0" smtClean="0">
                <a:latin typeface="Centaur" panose="02030504050205020304" pitchFamily="18" charset="0"/>
                <a:hlinkClick r:id="rId4"/>
              </a:rPr>
              <a:t>/</a:t>
            </a:r>
            <a:endParaRPr lang="en-US" sz="2200" i="1" dirty="0">
              <a:latin typeface="Centaur" panose="020305040502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4278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0772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Birds at </a:t>
            </a:r>
            <a:r>
              <a:rPr lang="en-US" sz="3200" dirty="0"/>
              <a:t>Night (Cabrera-Cruz </a:t>
            </a:r>
            <a:r>
              <a:rPr lang="en-US" sz="3200" dirty="0" smtClean="0"/>
              <a:t>et al., 2018)</a:t>
            </a:r>
            <a:endParaRPr lang="en-US" sz="3200" dirty="0"/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5363323" cy="183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3182045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entaur" panose="02030504050205020304" pitchFamily="18" charset="0"/>
              </a:rPr>
              <a:t>“Our </a:t>
            </a:r>
            <a:r>
              <a:rPr lang="en-US" sz="3200" dirty="0">
                <a:latin typeface="Centaur" panose="02030504050205020304" pitchFamily="18" charset="0"/>
              </a:rPr>
              <a:t>results suggest that migratory birds may be subject to the </a:t>
            </a:r>
            <a:r>
              <a:rPr lang="en-US" sz="3200" dirty="0" smtClean="0">
                <a:latin typeface="Centaur" panose="02030504050205020304" pitchFamily="18" charset="0"/>
              </a:rPr>
              <a:t>effects </a:t>
            </a:r>
            <a:r>
              <a:rPr lang="en-US" sz="3200" dirty="0">
                <a:latin typeface="Centaur" panose="02030504050205020304" pitchFamily="18" charset="0"/>
              </a:rPr>
              <a:t>of light pollution </a:t>
            </a:r>
            <a:r>
              <a:rPr lang="en-US" sz="3200" dirty="0">
                <a:solidFill>
                  <a:srgbClr val="FF0000"/>
                </a:solidFill>
                <a:latin typeface="Centaur" panose="02030504050205020304" pitchFamily="18" charset="0"/>
              </a:rPr>
              <a:t>particularly during migration</a:t>
            </a:r>
            <a:r>
              <a:rPr lang="en-US" sz="3200" dirty="0">
                <a:latin typeface="Centaur" panose="02030504050205020304" pitchFamily="18" charset="0"/>
              </a:rPr>
              <a:t>, the most critical stage in their annual cycle. We hope these results </a:t>
            </a:r>
            <a:r>
              <a:rPr lang="en-US" sz="3200" dirty="0">
                <a:solidFill>
                  <a:srgbClr val="FF0000"/>
                </a:solidFill>
                <a:latin typeface="Centaur" panose="02030504050205020304" pitchFamily="18" charset="0"/>
              </a:rPr>
              <a:t>will spur further research</a:t>
            </a:r>
            <a:r>
              <a:rPr lang="en-US" sz="3200" dirty="0">
                <a:latin typeface="Centaur" panose="02030504050205020304" pitchFamily="18" charset="0"/>
              </a:rPr>
              <a:t> on how light pollution </a:t>
            </a:r>
            <a:r>
              <a:rPr lang="en-US" sz="3200" dirty="0" smtClean="0">
                <a:latin typeface="Centaur" panose="02030504050205020304" pitchFamily="18" charset="0"/>
              </a:rPr>
              <a:t>affects </a:t>
            </a:r>
            <a:r>
              <a:rPr lang="en-US" sz="3200" dirty="0">
                <a:latin typeface="Centaur" panose="02030504050205020304" pitchFamily="18" charset="0"/>
              </a:rPr>
              <a:t>not only migrating birds, but also other highly mobile animals throughout their annual cycle</a:t>
            </a:r>
            <a:r>
              <a:rPr lang="en-US" sz="3200" dirty="0" smtClean="0">
                <a:latin typeface="Centaur" panose="02030504050205020304" pitchFamily="18" charset="0"/>
              </a:rPr>
              <a:t>.”</a:t>
            </a:r>
            <a:endParaRPr lang="en-US" sz="3200" dirty="0">
              <a:latin typeface="Centaur" panose="020305040502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458200" cy="3124200"/>
          </a:xfrm>
        </p:spPr>
        <p:txBody>
          <a:bodyPr>
            <a:noAutofit/>
          </a:bodyPr>
          <a:lstStyle/>
          <a:p>
            <a:r>
              <a:rPr lang="en-US" sz="4600" u="sng" dirty="0" smtClean="0">
                <a:solidFill>
                  <a:srgbClr val="FF0000"/>
                </a:solidFill>
                <a:latin typeface="Centaur" panose="02030504050205020304" pitchFamily="18" charset="0"/>
              </a:rPr>
              <a:t>Discussion Topic I</a:t>
            </a:r>
            <a:r>
              <a:rPr lang="en-US" sz="4600" dirty="0" smtClean="0">
                <a:latin typeface="Centaur" panose="02030504050205020304" pitchFamily="18" charset="0"/>
              </a:rPr>
              <a:t/>
            </a:r>
            <a:br>
              <a:rPr lang="en-US" sz="4600" dirty="0" smtClean="0">
                <a:latin typeface="Centaur" panose="02030504050205020304" pitchFamily="18" charset="0"/>
              </a:rPr>
            </a:br>
            <a:r>
              <a:rPr lang="en-US" sz="4600" dirty="0" smtClean="0">
                <a:latin typeface="Centaur" panose="02030504050205020304" pitchFamily="18" charset="0"/>
              </a:rPr>
              <a:t>Where and How would you include the impact of (“bad” and “good”) ALAN into your role as a Naturalist?</a:t>
            </a:r>
            <a:endParaRPr lang="en-US" sz="4600" dirty="0"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413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685800"/>
            <a:ext cx="8763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During the day they rely on the resources available in natural spaces to rest and refuel before taking off again the next night.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However, as they pass over big cities on their way, they can become disoriented by bright artificial lights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.</a:t>
            </a:r>
          </a:p>
          <a:p>
            <a:pPr marL="577850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ALAN and </a:t>
            </a:r>
            <a:r>
              <a:rPr lang="en-US" sz="2800" dirty="0" err="1" smtClean="0">
                <a:latin typeface="Centaur" pitchFamily="18" charset="0"/>
              </a:rPr>
              <a:t>skyglow</a:t>
            </a:r>
            <a:r>
              <a:rPr lang="en-US" sz="2800" dirty="0" smtClean="0">
                <a:latin typeface="Centaur" pitchFamily="18" charset="0"/>
              </a:rPr>
              <a:t> around buildings can be fatal to migrating birds.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Some are casualties of nighttime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collisions with windows and walls. </a:t>
            </a:r>
          </a:p>
          <a:p>
            <a:pPr marL="1035050" lvl="1" indent="-457200">
              <a:buSzPct val="135000"/>
              <a:buFont typeface="Arial" pitchFamily="34" charset="0"/>
              <a:buChar char="•"/>
            </a:pPr>
            <a:r>
              <a:rPr lang="en-US" sz="2800" dirty="0" smtClean="0">
                <a:latin typeface="Centaur" pitchFamily="18" charset="0"/>
              </a:rPr>
              <a:t>Others can circle in confusion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until dawn, when they land –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potentially without access to </a:t>
            </a:r>
            <a:r>
              <a:rPr lang="en-US" sz="2800" dirty="0">
                <a:latin typeface="Centaur" pitchFamily="18" charset="0"/>
              </a:rPr>
              <a:t/>
            </a:r>
            <a:br>
              <a:rPr lang="en-US" sz="2800" dirty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critical resources – and are subject to other urban </a:t>
            </a:r>
            <a:br>
              <a:rPr lang="en-US" sz="2800" dirty="0" smtClean="0">
                <a:latin typeface="Centaur" pitchFamily="18" charset="0"/>
              </a:rPr>
            </a:br>
            <a:r>
              <a:rPr lang="en-US" sz="2800" dirty="0" smtClean="0">
                <a:latin typeface="Centaur" pitchFamily="18" charset="0"/>
              </a:rPr>
              <a:t>threats.</a:t>
            </a: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152400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549847"/>
            <a:ext cx="3242431" cy="244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0364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8600" y="940713"/>
            <a:ext cx="86868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https://www.audubon.org/lights-out-program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https://www.audubon.org/news/four-decades-building-strike-records-point-super-collider-birds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https://www.darksky.org/light-pollution-poses-threat-to-migrating-birds/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</a:t>
            </a: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2"/>
              </a:rPr>
              <a:t>https://flap.org/wp-content/uploads/2019/11/US-Fish-and-Wildlife-Best-Practices.pdf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3"/>
              </a:rPr>
              <a:t>https://www.nature.com/articles/s41598-018-21577-6.pdf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r>
              <a:rPr lang="en-US" sz="2200" dirty="0" smtClean="0">
                <a:latin typeface="Centaur" pitchFamily="18" charset="0"/>
                <a:hlinkClick r:id="rId4"/>
              </a:rPr>
              <a:t>https://birdcast.info/</a:t>
            </a: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  <a:p>
            <a:pPr marL="577850" indent="-457200">
              <a:buSzPct val="135000"/>
              <a:buFont typeface="+mj-lt"/>
              <a:buAutoNum type="arabicPeriod"/>
            </a:pPr>
            <a:endParaRPr lang="en-US" sz="2200" dirty="0" smtClean="0">
              <a:latin typeface="Centaur" pitchFamily="18" charset="0"/>
            </a:endParaRPr>
          </a:p>
        </p:txBody>
      </p:sp>
      <p:pic>
        <p:nvPicPr>
          <p:cNvPr id="5" name="Picture 1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133355"/>
            <a:ext cx="1295400" cy="172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14400" y="274638"/>
            <a:ext cx="69342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ALAN And Bird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 Migration: References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37948" y="1"/>
            <a:ext cx="1706052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686800" cy="68580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Dark Skies: Resources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811" y="838200"/>
            <a:ext cx="89739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 Sky Heritage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Stargazing, myths, constellations, loss of night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3"/>
              </a:rPr>
              <a:t>https://figuresinthesky.visualcinnamon.com/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4"/>
              </a:rPr>
              <a:t>https://stellarium.org/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https://www.lightpollutionmap.info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5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6"/>
              </a:rPr>
              <a:t>https://facstaff.bloomu.edu/mshepard/star_deck/star_deck_uses.htm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  <a:p>
            <a:pPr marL="914400" lvl="1" indent="-457200">
              <a:buAutoNum type="alphaLcParenR"/>
            </a:pP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and Human </a:t>
            </a:r>
            <a:r>
              <a:rPr lang="en-US" sz="1600" b="1" dirty="0">
                <a:solidFill>
                  <a:srgbClr val="000000"/>
                </a:solidFill>
                <a:latin typeface="Centaur" panose="02030504050205020304" pitchFamily="18" charset="0"/>
              </a:rPr>
              <a:t>wellbeing (see </a:t>
            </a:r>
            <a:r>
              <a:rPr lang="en-US" sz="1600" b="1" dirty="0">
                <a:solidFill>
                  <a:srgbClr val="000000"/>
                </a:solidFill>
                <a:latin typeface="Centaur" panose="02030504050205020304" pitchFamily="18" charset="0"/>
                <a:hlinkClick r:id="rId7"/>
              </a:rPr>
              <a:t>https://</a:t>
            </a: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  <a:hlinkClick r:id="rId7"/>
              </a:rPr>
              <a:t>www.rasc.ca/lpa/resources</a:t>
            </a: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 and the publicly accessible google-drive linked there)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Circadian Rhythm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Direct glare</a:t>
            </a:r>
            <a:b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Darkness at night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 Impact on living beings: Trees, Birds and bird migration; Insects and pollinators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latin typeface="Centaur" pitchFamily="18" charset="0"/>
                <a:hlinkClick r:id="rId8"/>
              </a:rPr>
              <a:t>https://academic.oup.com/pnasnexus/article/1/2/pgac046/6569705</a:t>
            </a:r>
          </a:p>
          <a:p>
            <a:pPr marL="914400" lvl="1" indent="-457200">
              <a:buAutoNum type="alphaLcParenR"/>
            </a:pPr>
            <a:r>
              <a:rPr lang="en-US" sz="1600" dirty="0" smtClean="0">
                <a:latin typeface="Centaur" pitchFamily="18" charset="0"/>
                <a:hlinkClick r:id="rId8"/>
              </a:rPr>
              <a:t>https://flap.org/</a:t>
            </a:r>
            <a:endParaRPr lang="en-US" sz="1600" dirty="0" smtClean="0">
              <a:latin typeface="Centaur" pitchFamily="18" charset="0"/>
            </a:endParaRPr>
          </a:p>
          <a:p>
            <a:pPr marL="914400" lvl="1" indent="-457200">
              <a:buFontTx/>
              <a:buAutoNum type="alphaLcParenR"/>
            </a:pPr>
            <a:r>
              <a:rPr lang="en-US" sz="1600" dirty="0" smtClean="0">
                <a:latin typeface="Centaur" pitchFamily="18" charset="0"/>
                <a:hlinkClick r:id="rId9"/>
              </a:rPr>
              <a:t>https://birdcast.info/</a:t>
            </a:r>
            <a:endParaRPr lang="en-US" sz="1600" dirty="0" smtClean="0">
              <a:latin typeface="Centaur" pitchFamily="18" charset="0"/>
            </a:endParaRPr>
          </a:p>
          <a:p>
            <a:pPr marL="914400" lvl="1" indent="-457200"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Centaur" panose="02030504050205020304" pitchFamily="18" charset="0"/>
                <a:hlinkClick r:id="rId10"/>
              </a:rPr>
              <a:t>https://www.lightsoutheartland.org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0"/>
              </a:rPr>
              <a:t>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  <a:b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514350" indent="-514350"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Centaur" panose="02030504050205020304" pitchFamily="18" charset="0"/>
              </a:rPr>
              <a:t>Solutions &amp; Resources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:</a:t>
            </a: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Big Bend Dark Sky Reserve: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1"/>
              </a:rPr>
              <a:t>https://www.bigbenddarkskyreserve.org/lighting-tips-and-tricks</a:t>
            </a: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Colorado Plateau Dark Skies: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2"/>
              </a:rPr>
              <a:t>https://extension.usu.edu/iort/cp-darkskies/</a:t>
            </a: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Flagstaff Dark Sky Coalition: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3"/>
              </a:rPr>
              <a:t>https://flagstaffdarkskies.org/</a:t>
            </a:r>
            <a:endParaRPr lang="en-US" sz="16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  <a:p>
            <a:pPr marL="971550" lvl="1" indent="-514350">
              <a:buAutoNum type="alphaLcParenR"/>
            </a:pPr>
            <a:r>
              <a:rPr lang="en-US" sz="1600" dirty="0" err="1" smtClean="0">
                <a:solidFill>
                  <a:srgbClr val="000000"/>
                </a:solidFill>
                <a:latin typeface="Centaur" panose="02030504050205020304" pitchFamily="18" charset="0"/>
              </a:rPr>
              <a:t>DarkSky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Texas: 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  <a:hlinkClick r:id="rId14"/>
              </a:rPr>
              <a:t>https://darkskytexas.org/</a:t>
            </a:r>
            <a:r>
              <a:rPr lang="en-US" sz="16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958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81400" y="6096000"/>
            <a:ext cx="5248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FACEBOOK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4008" y="640694"/>
            <a:ext cx="5410692" cy="5376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738159"/>
            <a:ext cx="3261360" cy="241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9" y="5410535"/>
            <a:ext cx="3337560" cy="99026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79" y="3505200"/>
            <a:ext cx="32225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87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05200" y="5925942"/>
            <a:ext cx="5524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entaur" pitchFamily="18" charset="0"/>
              </a:rPr>
              <a:t>INSTAGRAM</a:t>
            </a:r>
            <a:r>
              <a:rPr lang="en-US" sz="2800" dirty="0" smtClean="0">
                <a:latin typeface="Centaur" pitchFamily="18" charset="0"/>
              </a:rPr>
              <a:t>: DARKSKYMISSOURI</a:t>
            </a:r>
            <a:endParaRPr lang="en-US" sz="2800" dirty="0">
              <a:latin typeface="Centaur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661959"/>
            <a:ext cx="3261360" cy="24164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9" y="5334335"/>
            <a:ext cx="3337560" cy="990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499" y="382361"/>
            <a:ext cx="5520476" cy="5486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67321"/>
            <a:ext cx="6934200" cy="594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aur" panose="02030504050205020304" pitchFamily="18" charset="0"/>
                <a:ea typeface="+mj-ea"/>
                <a:cs typeface="+mj-cs"/>
              </a:rPr>
              <a:t>!! BECOME DARK SKY ADVOCATES !!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aur" panose="02030504050205020304" pitchFamily="18" charset="0"/>
              <a:ea typeface="+mj-ea"/>
              <a:cs typeface="+mj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79" y="3505200"/>
            <a:ext cx="322254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00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52399"/>
            <a:ext cx="8686800" cy="1367827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sz="3600" u="sng" dirty="0" smtClean="0">
                <a:latin typeface="Centaur" panose="02030504050205020304" pitchFamily="18" charset="0"/>
              </a:rPr>
              <a:t>Advanced Training &amp; Volunteer</a:t>
            </a:r>
            <a:br>
              <a:rPr lang="en-US" sz="3600" u="sng" dirty="0" smtClean="0">
                <a:latin typeface="Centaur" panose="02030504050205020304" pitchFamily="18" charset="0"/>
              </a:rPr>
            </a:br>
            <a:r>
              <a:rPr lang="en-US" sz="3600" u="sng" dirty="0" smtClean="0">
                <a:latin typeface="Centaur" panose="02030504050205020304" pitchFamily="18" charset="0"/>
              </a:rPr>
              <a:t>Opportunities</a:t>
            </a:r>
          </a:p>
          <a:p>
            <a:pPr algn="ctr">
              <a:buNone/>
              <a:defRPr/>
            </a:pPr>
            <a:endParaRPr lang="en-US" sz="3600" u="sng" dirty="0" smtClean="0">
              <a:latin typeface="Centaur" panose="020305040502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509" y="1600200"/>
            <a:ext cx="86018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entaur" panose="02030504050205020304" pitchFamily="18" charset="0"/>
              </a:rPr>
              <a:t>The purpose of advanced training is to provide Missouri Master Naturalists an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opportunity </a:t>
            </a:r>
            <a:r>
              <a:rPr lang="en-US" sz="3200" dirty="0">
                <a:solidFill>
                  <a:srgbClr val="000000"/>
                </a:solidFill>
                <a:latin typeface="Centaur" panose="02030504050205020304" pitchFamily="18" charset="0"/>
              </a:rPr>
              <a:t>to focus on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3200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specific </a:t>
            </a:r>
            <a:r>
              <a:rPr lang="en-US" sz="3200" u="sng" dirty="0">
                <a:solidFill>
                  <a:srgbClr val="000000"/>
                </a:solidFill>
                <a:latin typeface="Centaur" panose="02030504050205020304" pitchFamily="18" charset="0"/>
              </a:rPr>
              <a:t>topics of interest</a:t>
            </a:r>
            <a:r>
              <a:rPr lang="en-US" sz="3200" dirty="0">
                <a:solidFill>
                  <a:srgbClr val="000000"/>
                </a:solidFill>
                <a:latin typeface="Centaur" panose="020305040502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entaur" panose="02030504050205020304" pitchFamily="18" charset="0"/>
              </a:rPr>
              <a:t>and </a:t>
            </a:r>
            <a:r>
              <a:rPr lang="en-US" sz="3200" dirty="0">
                <a:solidFill>
                  <a:srgbClr val="000000"/>
                </a:solidFill>
                <a:latin typeface="Centaur" panose="02030504050205020304" pitchFamily="18" charset="0"/>
              </a:rPr>
              <a:t>to </a:t>
            </a:r>
            <a:r>
              <a:rPr lang="en-US" sz="3200" u="sng" dirty="0">
                <a:solidFill>
                  <a:srgbClr val="000000"/>
                </a:solidFill>
                <a:latin typeface="Centaur" panose="02030504050205020304" pitchFamily="18" charset="0"/>
              </a:rPr>
              <a:t>support local service </a:t>
            </a:r>
            <a:r>
              <a:rPr lang="en-US" sz="3200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/>
            </a:r>
            <a:br>
              <a:rPr lang="en-US" sz="3200" u="sng" dirty="0" smtClean="0">
                <a:solidFill>
                  <a:srgbClr val="000000"/>
                </a:solidFill>
                <a:latin typeface="Centaur" panose="02030504050205020304" pitchFamily="18" charset="0"/>
              </a:rPr>
            </a:br>
            <a:r>
              <a:rPr lang="en-US" sz="3200" u="sng" dirty="0" smtClean="0">
                <a:solidFill>
                  <a:srgbClr val="000000"/>
                </a:solidFill>
                <a:latin typeface="Centaur" panose="02030504050205020304" pitchFamily="18" charset="0"/>
              </a:rPr>
              <a:t>projects</a:t>
            </a:r>
            <a:r>
              <a:rPr lang="en-US" sz="3200" dirty="0">
                <a:solidFill>
                  <a:srgbClr val="000000"/>
                </a:solidFill>
                <a:latin typeface="Centaur" panose="02030504050205020304" pitchFamily="18" charset="0"/>
              </a:rPr>
              <a:t>.</a:t>
            </a:r>
            <a:endParaRPr lang="en-US" sz="3200" dirty="0" smtClean="0">
              <a:solidFill>
                <a:srgbClr val="000000"/>
              </a:solidFill>
              <a:latin typeface="Centaur" panose="020305040502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520" y="2263153"/>
            <a:ext cx="4334480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125961"/>
            <a:ext cx="6629400" cy="1828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chemeClr val="accent1"/>
                </a:solidFill>
                <a:latin typeface="Centaur" panose="02030504050205020304" pitchFamily="18" charset="0"/>
              </a:rPr>
              <a:t>Let there be Light…</a:t>
            </a:r>
            <a:endParaRPr lang="en-US" sz="5000" b="1" dirty="0">
              <a:solidFill>
                <a:schemeClr val="accent1"/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0" y="53340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…the brightest lights cast the darkest shadows.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62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71800"/>
            <a:ext cx="7315200" cy="914400"/>
          </a:xfrm>
        </p:spPr>
        <p:txBody>
          <a:bodyPr>
            <a:noAutofit/>
          </a:bodyPr>
          <a:lstStyle/>
          <a:p>
            <a:pPr marL="914400" indent="-914400"/>
            <a:r>
              <a:rPr lang="en-US" sz="5000" b="1" dirty="0" smtClean="0">
                <a:solidFill>
                  <a:schemeClr val="accent6">
                    <a:lumMod val="75000"/>
                  </a:schemeClr>
                </a:solidFill>
                <a:latin typeface="Centaur" panose="02030504050205020304" pitchFamily="18" charset="0"/>
              </a:rPr>
              <a:t>What can I do?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Centaur" panose="02030504050205020304" pitchFamily="18" charset="0"/>
            </a:endParaRPr>
          </a:p>
        </p:txBody>
      </p: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" y="0"/>
            <a:ext cx="97777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"/>
            <a:ext cx="1905000" cy="76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09800" y="5838391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…the brightest lights cast the darkest shadows.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17343</TotalTime>
  <Words>3497</Words>
  <Application>Microsoft Office PowerPoint</Application>
  <PresentationFormat>On-screen Show (4:3)</PresentationFormat>
  <Paragraphs>440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Calibri</vt:lpstr>
      <vt:lpstr>Cambria</vt:lpstr>
      <vt:lpstr>Centaur</vt:lpstr>
      <vt:lpstr>Times New Roman</vt:lpstr>
      <vt:lpstr>Wingdings</vt:lpstr>
      <vt:lpstr>Office Theme</vt:lpstr>
      <vt:lpstr>PowerPoint Presentation</vt:lpstr>
      <vt:lpstr>Summary</vt:lpstr>
      <vt:lpstr>PowerPoint Presentation</vt:lpstr>
      <vt:lpstr>Discussion Topic 0: Discuss the value of darkness at night</vt:lpstr>
      <vt:lpstr>PowerPoint Presentation</vt:lpstr>
      <vt:lpstr>PowerPoint Presentation</vt:lpstr>
      <vt:lpstr>PowerPoint Presentation</vt:lpstr>
      <vt:lpstr>Discussion Topic I Where and How would you include the impact of (“bad” and “good”) ALAN into your role as a Naturalist?</vt:lpstr>
      <vt:lpstr>What can I do?</vt:lpstr>
      <vt:lpstr>PowerPoint Presentation</vt:lpstr>
      <vt:lpstr>PowerPoint Presentation</vt:lpstr>
      <vt:lpstr>PowerPoint Presentation</vt:lpstr>
      <vt:lpstr>Types of Light Pollution [ALAN = Artificial Light At Night]</vt:lpstr>
      <vt:lpstr>Natural Illumination Night and Day</vt:lpstr>
      <vt:lpstr>Quantifying Sky Brightness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 Maps</vt:lpstr>
      <vt:lpstr>PowerPoint Presentation</vt:lpstr>
      <vt:lpstr>PowerPoint Presentation</vt:lpstr>
      <vt:lpstr>Why do we need  Artificial Light At Night (ALAN)?</vt:lpstr>
      <vt:lpstr>Purpose of Outdoor Lighting</vt:lpstr>
      <vt:lpstr>We do need artificial light at night: it serves many useful purposes.</vt:lpstr>
      <vt:lpstr>PowerPoint Presentation</vt:lpstr>
      <vt:lpstr>Natural Illumination Night and Day</vt:lpstr>
      <vt:lpstr>Light Color and Spectrum</vt:lpstr>
      <vt:lpstr>Light Intensity and Color are both important</vt:lpstr>
      <vt:lpstr>Color is important but check spectrum!</vt:lpstr>
      <vt:lpstr>PowerPoint Presentation</vt:lpstr>
      <vt:lpstr>Fine, so stargazers cannot see the stars due to light pollution.  Big deal!</vt:lpstr>
      <vt:lpstr>Life @ Night</vt:lpstr>
      <vt:lpstr>Consequences of Bad Lighting</vt:lpstr>
      <vt:lpstr>Human Safety</vt:lpstr>
      <vt:lpstr>PowerPoint Presentation</vt:lpstr>
      <vt:lpstr>ALAN and Life</vt:lpstr>
      <vt:lpstr>Aah, so not being able to see the stars is only a *symptom* of the problem.  The real problem is all this ecological and environmental damage!</vt:lpstr>
      <vt:lpstr>Let there be Night…</vt:lpstr>
      <vt:lpstr>Responsible Outdoor Lighting</vt:lpstr>
      <vt:lpstr>Reducing Light Pollution</vt:lpstr>
      <vt:lpstr>Reducing LP: Real Life Examples</vt:lpstr>
      <vt:lpstr>Examples: Motels</vt:lpstr>
      <vt:lpstr>Summary</vt:lpstr>
      <vt:lpstr>Discussion Topic II Discuss the value of darkness at night.  List of Actions YOU intend to take to protect this darkness</vt:lpstr>
      <vt:lpstr>Extra Slides</vt:lpstr>
      <vt:lpstr>Dark Sky Heritage</vt:lpstr>
      <vt:lpstr>PowerPoint Presentation</vt:lpstr>
      <vt:lpstr>PowerPoint Presentation</vt:lpstr>
      <vt:lpstr>PowerPoint Presentation</vt:lpstr>
      <vt:lpstr>PowerPoint Presentation</vt:lpstr>
      <vt:lpstr>Create your own Constellations</vt:lpstr>
      <vt:lpstr>PowerPoint Presentation</vt:lpstr>
      <vt:lpstr>PowerPoint Presentation</vt:lpstr>
      <vt:lpstr>PowerPoint Presentation</vt:lpstr>
      <vt:lpstr>Why Combat ALAN? Or How does bad lighting affect living beings? </vt:lpstr>
      <vt:lpstr>Why Combat Light Pollution?</vt:lpstr>
      <vt:lpstr>ALAN and Insects</vt:lpstr>
      <vt:lpstr>ALAN and Humans</vt:lpstr>
      <vt:lpstr>ALAN and Humans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Pollution, Moon Phase, Clouds</vt:lpstr>
      <vt:lpstr>PowerPoint Presentation</vt:lpstr>
      <vt:lpstr>PowerPoint Presentation</vt:lpstr>
      <vt:lpstr>PowerPoint Presentation</vt:lpstr>
      <vt:lpstr>PowerPoint Presentation</vt:lpstr>
      <vt:lpstr>ALAN and Insects</vt:lpstr>
      <vt:lpstr>PowerPoint Presentation</vt:lpstr>
      <vt:lpstr>PowerPoint Presentation</vt:lpstr>
      <vt:lpstr>Birds at Night (Horton et al., 2019)</vt:lpstr>
      <vt:lpstr>PowerPoint Presentation</vt:lpstr>
      <vt:lpstr>Birds at Night (Horton et al., 2019)</vt:lpstr>
      <vt:lpstr>Birds at Night (Cabrera-Cruz et al., 2018)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 there be Light…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So Starry, Starry Night –  Quantifying and Combating Light Pollution</dc:title>
  <dc:creator>Michelle</dc:creator>
  <cp:lastModifiedBy>user</cp:lastModifiedBy>
  <cp:revision>452</cp:revision>
  <dcterms:created xsi:type="dcterms:W3CDTF">2006-08-16T00:00:00Z</dcterms:created>
  <dcterms:modified xsi:type="dcterms:W3CDTF">2024-06-07T14:52:02Z</dcterms:modified>
</cp:coreProperties>
</file>