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445" r:id="rId2"/>
    <p:sldId id="526" r:id="rId3"/>
    <p:sldId id="497" r:id="rId4"/>
    <p:sldId id="536" r:id="rId5"/>
    <p:sldId id="538" r:id="rId6"/>
    <p:sldId id="540" r:id="rId7"/>
    <p:sldId id="541" r:id="rId8"/>
    <p:sldId id="539" r:id="rId9"/>
    <p:sldId id="502" r:id="rId10"/>
    <p:sldId id="492" r:id="rId11"/>
    <p:sldId id="493" r:id="rId12"/>
    <p:sldId id="505" r:id="rId13"/>
    <p:sldId id="508" r:id="rId14"/>
    <p:sldId id="449" r:id="rId15"/>
    <p:sldId id="450" r:id="rId16"/>
    <p:sldId id="451" r:id="rId17"/>
    <p:sldId id="506" r:id="rId18"/>
    <p:sldId id="452" r:id="rId19"/>
    <p:sldId id="457" r:id="rId20"/>
    <p:sldId id="527" r:id="rId21"/>
    <p:sldId id="514" r:id="rId22"/>
    <p:sldId id="528" r:id="rId23"/>
    <p:sldId id="530" r:id="rId24"/>
    <p:sldId id="532" r:id="rId25"/>
    <p:sldId id="533" r:id="rId26"/>
    <p:sldId id="513" r:id="rId27"/>
    <p:sldId id="529" r:id="rId28"/>
    <p:sldId id="518" r:id="rId29"/>
    <p:sldId id="519" r:id="rId30"/>
    <p:sldId id="522" r:id="rId31"/>
    <p:sldId id="520" r:id="rId32"/>
    <p:sldId id="523" r:id="rId33"/>
    <p:sldId id="534" r:id="rId34"/>
    <p:sldId id="535" r:id="rId35"/>
    <p:sldId id="524" r:id="rId36"/>
    <p:sldId id="515" r:id="rId37"/>
    <p:sldId id="516" r:id="rId38"/>
    <p:sldId id="517" r:id="rId39"/>
    <p:sldId id="537" r:id="rId40"/>
    <p:sldId id="494" r:id="rId41"/>
    <p:sldId id="455" r:id="rId42"/>
    <p:sldId id="507" r:id="rId43"/>
    <p:sldId id="453" r:id="rId44"/>
    <p:sldId id="469" r:id="rId45"/>
    <p:sldId id="470" r:id="rId46"/>
    <p:sldId id="479" r:id="rId47"/>
    <p:sldId id="473" r:id="rId48"/>
    <p:sldId id="487" r:id="rId49"/>
    <p:sldId id="509" r:id="rId50"/>
    <p:sldId id="511" r:id="rId51"/>
    <p:sldId id="478" r:id="rId52"/>
    <p:sldId id="510" r:id="rId53"/>
    <p:sldId id="486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1356" y="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A68B9-8E55-494F-A0BF-7779808A96E4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EA580-0A8F-402B-B1C9-551936B54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8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44BEA-9881-4B85-9DF7-8DC41D01D19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7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darkskymissouri.org/" TargetMode="External"/><Relationship Id="rId4" Type="http://schemas.openxmlformats.org/officeDocument/2006/relationships/hyperlink" Target="https://darksky.truman.ed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enate.truman.edu/files/2023/05/Resolution-122.009-A-Resolution-Advocating-for-Dark-Sky-Friendly-Campus-Lighting-1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OPPLE-Illuminometer-Bluetooth-Flashlight-Lighting/dp/B0B4B1T3ZZ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://www.unihedron.com/projects/darksky/" TargetMode="External"/><Relationship Id="rId4" Type="http://schemas.openxmlformats.org/officeDocument/2006/relationships/hyperlink" Target="https://www.amazon.com/Illuminance-LX1330B-Digital-Luxmeter-Luminometer/dp/B07MCTY8H8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arksky.truman.edu/campus-resources/" TargetMode="Externa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gokhale@truman.edu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hyperlink" Target="https://birdcast.info/migration-tools/live-migration-maps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llaboutbirds.org/news/mesmerizing-migration-watch-118-bird-species-migrate-across-a-map-of-the-western-hemisphere/" TargetMode="External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missouriskies.org/" TargetMode="Externa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arksky.truman.edu/campus-resources/" TargetMode="Externa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hyperlink" Target="https://birdcast.info/news/major-collision-event-in-chicago-4-5-october-2023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darksky.org/images/header//idsa_img_customHeader-bg-118981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11113" y="3120369"/>
            <a:ext cx="787400" cy="556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381000" y="838200"/>
            <a:ext cx="8229600" cy="1306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“Let there be Night”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4800" y="4495800"/>
            <a:ext cx="82296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Vayujeet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Gokhale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1"/>
            <a:ext cx="1904999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28600" y="5188803"/>
            <a:ext cx="449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entaur" panose="02030504050205020304" pitchFamily="18" charset="0"/>
              </a:rPr>
              <a:t>Professor of Physics and Astronomy,</a:t>
            </a:r>
            <a:br>
              <a:rPr lang="en-US" sz="2400" dirty="0" smtClean="0">
                <a:latin typeface="Centaur" panose="02030504050205020304" pitchFamily="18" charset="0"/>
              </a:rPr>
            </a:br>
            <a:r>
              <a:rPr lang="en-US" sz="2400" dirty="0" smtClean="0">
                <a:latin typeface="Centaur" panose="02030504050205020304" pitchFamily="18" charset="0"/>
              </a:rPr>
              <a:t>Truman State </a:t>
            </a:r>
            <a:r>
              <a:rPr lang="en-US" sz="2400" dirty="0" smtClean="0">
                <a:latin typeface="Centaur" panose="02030504050205020304" pitchFamily="18" charset="0"/>
              </a:rPr>
              <a:t>University</a:t>
            </a:r>
          </a:p>
          <a:p>
            <a:r>
              <a:rPr lang="en-US" sz="2400" dirty="0">
                <a:latin typeface="Centaur" panose="02030504050205020304" pitchFamily="18" charset="0"/>
                <a:hlinkClick r:id="rId4"/>
              </a:rPr>
              <a:t>https://darksky.truman.edu</a:t>
            </a:r>
            <a:r>
              <a:rPr lang="en-US" sz="2400" dirty="0" smtClean="0">
                <a:latin typeface="Centaur" panose="02030504050205020304" pitchFamily="18" charset="0"/>
                <a:hlinkClick r:id="rId4"/>
              </a:rPr>
              <a:t>/</a:t>
            </a:r>
            <a:r>
              <a:rPr lang="en-US" sz="2400" dirty="0" smtClean="0">
                <a:latin typeface="Centaur" panose="02030504050205020304" pitchFamily="18" charset="0"/>
              </a:rPr>
              <a:t> </a:t>
            </a:r>
            <a:endParaRPr lang="en-US" sz="2400" dirty="0" smtClean="0">
              <a:latin typeface="Centaur" panose="020305040502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29200" y="5188803"/>
            <a:ext cx="358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entaur" panose="02030504050205020304" pitchFamily="18" charset="0"/>
              </a:rPr>
              <a:t>Chair,</a:t>
            </a:r>
          </a:p>
          <a:p>
            <a:r>
              <a:rPr lang="en-US" sz="2400" dirty="0" err="1" smtClean="0">
                <a:latin typeface="Centaur" panose="02030504050205020304" pitchFamily="18" charset="0"/>
              </a:rPr>
              <a:t>DarkSky</a:t>
            </a:r>
            <a:r>
              <a:rPr lang="en-US" sz="2400" dirty="0" smtClean="0">
                <a:latin typeface="Centaur" panose="02030504050205020304" pitchFamily="18" charset="0"/>
              </a:rPr>
              <a:t> </a:t>
            </a:r>
            <a:r>
              <a:rPr lang="en-US" sz="2400" dirty="0" smtClean="0">
                <a:latin typeface="Centaur" panose="02030504050205020304" pitchFamily="18" charset="0"/>
              </a:rPr>
              <a:t>Missouri</a:t>
            </a:r>
          </a:p>
          <a:p>
            <a:r>
              <a:rPr lang="en-US" sz="2400" dirty="0">
                <a:latin typeface="Centaur" panose="02030504050205020304" pitchFamily="18" charset="0"/>
                <a:hlinkClick r:id="rId5"/>
              </a:rPr>
              <a:t>https://darkskymissouri.org</a:t>
            </a:r>
            <a:r>
              <a:rPr lang="en-US" sz="2400" dirty="0" smtClean="0">
                <a:latin typeface="Centaur" panose="02030504050205020304" pitchFamily="18" charset="0"/>
                <a:hlinkClick r:id="rId5"/>
              </a:rPr>
              <a:t>/</a:t>
            </a:r>
            <a:r>
              <a:rPr lang="en-US" sz="2400" dirty="0" smtClean="0">
                <a:latin typeface="Centaur" panose="02030504050205020304" pitchFamily="18" charset="0"/>
              </a:rPr>
              <a:t> </a:t>
            </a:r>
            <a:endParaRPr lang="en-US" sz="2400" dirty="0">
              <a:latin typeface="Centaur" panose="020305040502050203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1394" y="2209800"/>
            <a:ext cx="3402015" cy="196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8251" y="2209801"/>
            <a:ext cx="2995749" cy="196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2209801"/>
            <a:ext cx="3048000" cy="195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5941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ALAN and Moon Phase</a:t>
            </a:r>
            <a:br>
              <a:rPr lang="en-US" sz="3200" dirty="0" smtClean="0"/>
            </a:br>
            <a:r>
              <a:rPr lang="en-US" sz="3200" dirty="0" smtClean="0"/>
              <a:t>Sky Brightness Measurements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" y="1069410"/>
            <a:ext cx="8145012" cy="48489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83" y="1097989"/>
            <a:ext cx="8183117" cy="4791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15" y="1337475"/>
            <a:ext cx="939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DARKER</a:t>
            </a:r>
          </a:p>
          <a:p>
            <a:pPr algn="ctr"/>
            <a:r>
              <a:rPr lang="en-US" dirty="0" smtClean="0"/>
              <a:t>SKIES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65241" y="4572000"/>
            <a:ext cx="1132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BRIGHTER</a:t>
            </a:r>
          </a:p>
          <a:p>
            <a:pPr algn="ctr"/>
            <a:r>
              <a:rPr lang="en-US" dirty="0" smtClean="0"/>
              <a:t>SKIES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539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ALAN and Moon Phase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1" y="1143001"/>
            <a:ext cx="9084147" cy="275165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6200" y="4076077"/>
            <a:ext cx="8839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Contact me if you are interested in starting a sky brightness measuring program in your community.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58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5000"/>
            <a:ext cx="9144000" cy="2438400"/>
          </a:xfrm>
        </p:spPr>
        <p:txBody>
          <a:bodyPr>
            <a:noAutofit/>
          </a:bodyPr>
          <a:lstStyle/>
          <a:p>
            <a:r>
              <a:rPr lang="en-US" sz="6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ALAN &amp; Light Pollution</a:t>
            </a:r>
            <a:endParaRPr lang="en-US" sz="6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85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52400" y="2057400"/>
            <a:ext cx="8839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Light pollution is the </a:t>
            </a:r>
            <a:r>
              <a:rPr lang="en-US" sz="4400" b="1" dirty="0" smtClean="0">
                <a:solidFill>
                  <a:schemeClr val="accent5"/>
                </a:solidFill>
              </a:rPr>
              <a:t>human-made</a:t>
            </a:r>
            <a:r>
              <a:rPr lang="en-US" sz="4400" dirty="0" smtClean="0"/>
              <a:t> </a:t>
            </a:r>
            <a:r>
              <a:rPr lang="en-US" sz="4400" u="sng" dirty="0" smtClean="0"/>
              <a:t>alteration of outdoor light levels </a:t>
            </a:r>
            <a:r>
              <a:rPr lang="en-US" sz="4400" dirty="0" smtClean="0"/>
              <a:t>from those occurring 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naturally</a:t>
            </a:r>
            <a:r>
              <a:rPr lang="en-US" sz="4400" dirty="0" smtClean="0"/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085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4795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What is Light Pollution?</a:t>
            </a:r>
            <a:br>
              <a:rPr lang="en-US" sz="3200" dirty="0" smtClean="0"/>
            </a:br>
            <a:r>
              <a:rPr lang="en-US" sz="3200" dirty="0" smtClean="0"/>
              <a:t>[ALAN = </a:t>
            </a:r>
            <a:r>
              <a:rPr lang="en-US" sz="3200" dirty="0" smtClean="0">
                <a:solidFill>
                  <a:srgbClr val="FF0000"/>
                </a:solidFill>
              </a:rPr>
              <a:t>A</a:t>
            </a:r>
            <a:r>
              <a:rPr lang="en-US" sz="3200" dirty="0" smtClean="0"/>
              <a:t>rtificial </a:t>
            </a:r>
            <a:r>
              <a:rPr lang="en-US" sz="3200" dirty="0" smtClean="0">
                <a:solidFill>
                  <a:srgbClr val="FFC000"/>
                </a:solidFill>
              </a:rPr>
              <a:t>L</a:t>
            </a:r>
            <a:r>
              <a:rPr lang="en-US" sz="3200" dirty="0" smtClean="0"/>
              <a:t>ight </a:t>
            </a:r>
            <a:r>
              <a:rPr lang="en-US" sz="3200" dirty="0" smtClean="0">
                <a:solidFill>
                  <a:srgbClr val="92D050"/>
                </a:solidFill>
              </a:rPr>
              <a:t>A</a:t>
            </a:r>
            <a:r>
              <a:rPr lang="en-US" sz="3200" dirty="0" smtClean="0"/>
              <a:t>t </a:t>
            </a:r>
            <a:r>
              <a:rPr lang="en-US" sz="3200" dirty="0" smtClean="0">
                <a:solidFill>
                  <a:srgbClr val="00B0F0"/>
                </a:solidFill>
              </a:rPr>
              <a:t>N</a:t>
            </a:r>
            <a:r>
              <a:rPr lang="en-US" sz="3200" dirty="0" smtClean="0"/>
              <a:t>ight]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www.solais.com/uploadedFiles/blog/1585925577_Light_Pollution_Diagram_680px-300x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00356"/>
            <a:ext cx="6619665" cy="550524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 rot="16200000">
            <a:off x="7315200" y="3564523"/>
            <a:ext cx="1828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/>
              <a:t>Photo Credit: IDA</a:t>
            </a:r>
            <a:endParaRPr lang="en-US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443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Light Intensity and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en-US" sz="2800" dirty="0" smtClean="0"/>
              <a:t> are both important</a:t>
            </a:r>
            <a:endParaRPr lang="en-US" sz="28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olor Temperature Scale for light bulbs | AtlantaLightBulbs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026506"/>
            <a:ext cx="5032375" cy="220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269" y="5636173"/>
            <a:ext cx="5288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  <a:latin typeface="Centaur" panose="02030504050205020304" pitchFamily="18" charset="0"/>
              </a:rPr>
              <a:t>Orange</a:t>
            </a:r>
            <a:r>
              <a:rPr lang="en-US" sz="24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/Red good</a:t>
            </a:r>
            <a:r>
              <a:rPr lang="en-US" sz="2400" b="1" dirty="0" smtClean="0">
                <a:latin typeface="Centaur" panose="02030504050205020304" pitchFamily="18" charset="0"/>
              </a:rPr>
              <a:t>, </a:t>
            </a:r>
            <a:r>
              <a:rPr lang="en-US" sz="2400" b="1" dirty="0" smtClean="0">
                <a:solidFill>
                  <a:srgbClr val="FFFF00"/>
                </a:solidFill>
                <a:latin typeface="Centaur" panose="02030504050205020304" pitchFamily="18" charset="0"/>
              </a:rPr>
              <a:t>yellow bad</a:t>
            </a:r>
            <a:r>
              <a:rPr lang="en-US" sz="2400" b="1" dirty="0" smtClean="0">
                <a:latin typeface="Centaur" panose="02030504050205020304" pitchFamily="18" charset="0"/>
              </a:rPr>
              <a:t>, </a:t>
            </a:r>
            <a:r>
              <a:rPr lang="en-US" sz="24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blue light ugly</a:t>
            </a:r>
            <a:endParaRPr lang="en-US" sz="2400" b="1" dirty="0">
              <a:solidFill>
                <a:schemeClr val="accent1"/>
              </a:solidFill>
              <a:latin typeface="Centaur" panose="020305040502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44" y="3242052"/>
            <a:ext cx="4446736" cy="23205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781675" y="990600"/>
            <a:ext cx="2694136" cy="2514600"/>
            <a:chOff x="5791200" y="1866900"/>
            <a:chExt cx="2694136" cy="2514600"/>
          </a:xfrm>
        </p:grpSpPr>
        <p:pic>
          <p:nvPicPr>
            <p:cNvPr id="10" name="Picture 4" descr="What Are Lumens? Lumens Chart, Definition &amp; Light Bulb Facts at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0736" y="1866900"/>
              <a:ext cx="2514600" cy="251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5791200" y="3447853"/>
              <a:ext cx="1295400" cy="838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472808" y="2144785"/>
              <a:ext cx="1012528" cy="54711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923111" y="3894494"/>
            <a:ext cx="29331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entaur" panose="02030504050205020304" pitchFamily="18" charset="0"/>
              </a:rPr>
              <a:t>For outdoor lighting, aim for</a:t>
            </a:r>
            <a:br>
              <a:rPr lang="en-US" sz="2000" b="1" dirty="0" smtClean="0">
                <a:latin typeface="Centaur" panose="02030504050205020304" pitchFamily="18" charset="0"/>
              </a:rPr>
            </a:br>
            <a:r>
              <a:rPr lang="en-US" sz="2000" b="1" dirty="0" smtClean="0">
                <a:solidFill>
                  <a:srgbClr val="FFCC66"/>
                </a:solidFill>
                <a:latin typeface="Centaur" panose="02030504050205020304" pitchFamily="18" charset="0"/>
              </a:rPr>
              <a:t>3000</a:t>
            </a:r>
            <a:r>
              <a:rPr lang="en-US" sz="2000" b="1" dirty="0" smtClean="0">
                <a:latin typeface="Centaur" panose="02030504050205020304" pitchFamily="18" charset="0"/>
              </a:rPr>
              <a:t> K and below, preferably</a:t>
            </a:r>
            <a:br>
              <a:rPr lang="en-US" sz="2000" b="1" dirty="0" smtClean="0">
                <a:latin typeface="Centaur" panose="02030504050205020304" pitchFamily="18" charset="0"/>
              </a:rPr>
            </a:br>
            <a:r>
              <a:rPr lang="en-US" sz="2000" b="1" dirty="0" smtClean="0">
                <a:latin typeface="Centaur" panose="02030504050205020304" pitchFamily="18" charset="0"/>
              </a:rPr>
              <a:t>about </a:t>
            </a:r>
            <a:r>
              <a:rPr lang="en-US" sz="20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2000</a:t>
            </a:r>
            <a:r>
              <a:rPr lang="en-US" sz="2000" b="1" dirty="0" smtClean="0">
                <a:latin typeface="Centaur" panose="02030504050205020304" pitchFamily="18" charset="0"/>
              </a:rPr>
              <a:t> K.</a:t>
            </a:r>
            <a:endParaRPr lang="en-US" sz="2000" b="1" dirty="0">
              <a:latin typeface="Centaur" panose="02030504050205020304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15200" cy="71596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en-US" sz="2800" dirty="0" smtClean="0"/>
              <a:t> is important but check 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spectrum</a:t>
            </a:r>
            <a:r>
              <a:rPr lang="en-US" sz="2800" dirty="0" smtClean="0"/>
              <a:t>!</a:t>
            </a:r>
            <a:endParaRPr lang="en-US" sz="28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1" y="1221250"/>
            <a:ext cx="2964668" cy="23230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694660"/>
            <a:ext cx="5257800" cy="27438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994" y="1219200"/>
            <a:ext cx="2970006" cy="23161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264" y="1219200"/>
            <a:ext cx="2951736" cy="2325110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245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9800"/>
            <a:ext cx="9144000" cy="2438400"/>
          </a:xfrm>
        </p:spPr>
        <p:txBody>
          <a:bodyPr>
            <a:noAutofit/>
          </a:bodyPr>
          <a:lstStyle/>
          <a:p>
            <a:r>
              <a:rPr lang="en-US" sz="6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How to Reduce Light Pollution</a:t>
            </a:r>
            <a:endParaRPr lang="en-US" sz="6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85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How to combat Light Pollution?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914400"/>
            <a:ext cx="8293100" cy="538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528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Reducing Light Pollution</a:t>
            </a: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811" y="990600"/>
            <a:ext cx="89739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The technical </a:t>
            </a:r>
            <a:r>
              <a:rPr lang="en-US" sz="36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solutions to light pollution are rather straight-forward</a:t>
            </a:r>
            <a:r>
              <a:rPr lang="en-US" sz="3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minimize use of outdoor light, direct it where it is needed, and use amber/red light instead of blue-white light</a:t>
            </a:r>
            <a:r>
              <a:rPr lang="en-US" sz="3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.</a:t>
            </a:r>
            <a:br>
              <a:rPr lang="en-US" sz="36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36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The bigger challenge is to overcome </a:t>
            </a:r>
            <a:r>
              <a:rPr lang="en-US" sz="36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individual and institutional inertia</a:t>
            </a:r>
            <a:r>
              <a:rPr lang="en-US" sz="3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and make people </a:t>
            </a:r>
            <a:r>
              <a:rPr lang="en-US" sz="36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change their habits</a:t>
            </a:r>
            <a:r>
              <a:rPr lang="en-US" sz="3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.</a:t>
            </a:r>
            <a:endParaRPr lang="en-US" sz="36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0496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Outline of this Talk</a:t>
            </a:r>
            <a:endParaRPr lang="en-US" sz="3600" u="sng" dirty="0" smtClean="0">
              <a:latin typeface="Centaur" panose="02030504050205020304" pitchFamily="18" charset="0"/>
            </a:endParaRP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11" y="861897"/>
            <a:ext cx="897398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Very </a:t>
            </a:r>
            <a:r>
              <a:rPr lang="en-US" sz="32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Basic Background </a:t>
            </a: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on Light Pollution, specifically in the context of college campuses,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u="sng" dirty="0">
                <a:solidFill>
                  <a:srgbClr val="000000"/>
                </a:solidFill>
                <a:latin typeface="Centaur" panose="02030504050205020304" pitchFamily="18" charset="0"/>
              </a:rPr>
              <a:t>One quick science result </a:t>
            </a:r>
            <a:r>
              <a:rPr lang="en-US" sz="3200" dirty="0">
                <a:solidFill>
                  <a:srgbClr val="000000"/>
                </a:solidFill>
                <a:latin typeface="Centaur" panose="02030504050205020304" pitchFamily="18" charset="0"/>
              </a:rPr>
              <a:t>about how to think about impacts of light </a:t>
            </a: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pollution,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Overview of what we have achieved at </a:t>
            </a:r>
            <a:r>
              <a:rPr lang="en-US" sz="32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Truman State University</a:t>
            </a: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and,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Resources and </a:t>
            </a:r>
            <a:r>
              <a:rPr lang="en-US" sz="32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tools to develop and implement </a:t>
            </a: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plans for improving lighting in your community.</a:t>
            </a:r>
            <a:endParaRPr lang="en-US" sz="32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"/>
          <p:cNvGrpSpPr/>
          <p:nvPr/>
        </p:nvGrpSpPr>
        <p:grpSpPr>
          <a:xfrm>
            <a:off x="1" y="4888269"/>
            <a:ext cx="9143999" cy="1969731"/>
            <a:chOff x="1" y="4888269"/>
            <a:chExt cx="9143999" cy="196973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11394" y="4888269"/>
              <a:ext cx="3402015" cy="1969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48251" y="4888270"/>
              <a:ext cx="2995749" cy="196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" y="4888269"/>
              <a:ext cx="3077766" cy="1969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95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Reducing Light Pollution</a:t>
            </a: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811" y="990600"/>
            <a:ext cx="897398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3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This </a:t>
            </a:r>
            <a:r>
              <a:rPr lang="en-US" sz="3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requires dark sky advocates to </a:t>
            </a:r>
            <a:r>
              <a:rPr lang="en-US" sz="36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take the initiative </a:t>
            </a:r>
            <a:r>
              <a:rPr lang="en-US" sz="3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and engage the public to create awareness about the issues involved, and to move people to act and demand change [</a:t>
            </a:r>
            <a:r>
              <a:rPr lang="en-US" sz="36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bottom-up approach</a:t>
            </a:r>
            <a:r>
              <a:rPr lang="en-US" sz="3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].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sz="3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Additionally, dark sky advocates need to talk to administrators and lawmakers to help them pass laws and ordinances that prohibit the unnecessary and indiscriminate use of outdoor lights [</a:t>
            </a:r>
            <a:r>
              <a:rPr lang="en-US" sz="36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top-down approach</a:t>
            </a:r>
            <a:r>
              <a:rPr lang="en-US" sz="3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6581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2438400"/>
          </a:xfrm>
        </p:spPr>
        <p:txBody>
          <a:bodyPr>
            <a:noAutofit/>
          </a:bodyPr>
          <a:lstStyle/>
          <a:p>
            <a:r>
              <a:rPr lang="en-US" sz="5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College Campus Lighting</a:t>
            </a:r>
            <a:br>
              <a:rPr lang="en-US" sz="5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</a:br>
            <a:r>
              <a:rPr lang="en-US" sz="5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The Problem</a:t>
            </a:r>
            <a:endParaRPr lang="en-US" sz="5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944314"/>
            <a:ext cx="2991267" cy="38962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2901266"/>
            <a:ext cx="3108960" cy="393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Campus Light </a:t>
            </a:r>
            <a:r>
              <a:rPr lang="en-US" sz="3600" u="sng" dirty="0" smtClean="0">
                <a:latin typeface="Centaur" panose="02030504050205020304" pitchFamily="18" charset="0"/>
              </a:rPr>
              <a:t>Pollution</a:t>
            </a: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811" y="990600"/>
            <a:ext cx="90501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Most college campuses are over-lit.</a:t>
            </a:r>
          </a:p>
          <a:p>
            <a:pPr marL="1200150" lvl="1" indent="-742950">
              <a:buAutoNum type="alphaLcParenR"/>
            </a:pP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Lights are too bright,</a:t>
            </a:r>
          </a:p>
          <a:p>
            <a:pPr marL="1200150" lvl="1" indent="-742950">
              <a:buAutoNum type="alphaLcParenR"/>
            </a:pP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Ligh</a:t>
            </a: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t fixtures are badly designed,</a:t>
            </a:r>
          </a:p>
          <a:p>
            <a:pPr marL="1200150" lvl="1" indent="-742950">
              <a:buAutoNum type="alphaLcParenR"/>
            </a:pP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Light color is too-blue (CCT &gt; 4000K)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761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Good and Bad Lighting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8763000" cy="583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4419600" y="914400"/>
            <a:ext cx="381000" cy="18288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9"/>
          <p:cNvGrpSpPr/>
          <p:nvPr/>
        </p:nvGrpSpPr>
        <p:grpSpPr>
          <a:xfrm>
            <a:off x="1524000" y="914400"/>
            <a:ext cx="2057400" cy="2819400"/>
            <a:chOff x="1524000" y="914400"/>
            <a:chExt cx="2057400" cy="2819400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3048000" y="914400"/>
              <a:ext cx="76200" cy="2286000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524000" y="990600"/>
              <a:ext cx="1219200" cy="2667000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3276600" y="990600"/>
              <a:ext cx="304800" cy="2743200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 txBox="1">
            <a:spLocks/>
          </p:cNvSpPr>
          <p:nvPr/>
        </p:nvSpPr>
        <p:spPr>
          <a:xfrm>
            <a:off x="533400" y="5257800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Who is paying for this wasted light?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Glare Bombs Galore: Truman Campus</a:t>
            </a:r>
            <a:endParaRPr lang="en-US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78795" y="838200"/>
            <a:ext cx="8989005" cy="6008132"/>
            <a:chOff x="78795" y="838200"/>
            <a:chExt cx="8989005" cy="600813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795" y="838200"/>
              <a:ext cx="8989005" cy="594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3"/>
            <p:cNvGrpSpPr/>
            <p:nvPr/>
          </p:nvGrpSpPr>
          <p:grpSpPr>
            <a:xfrm>
              <a:off x="6230293" y="4463393"/>
              <a:ext cx="2837507" cy="2382939"/>
              <a:chOff x="5791200" y="958193"/>
              <a:chExt cx="2837507" cy="238293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91200" y="958193"/>
                <a:ext cx="2837507" cy="2027674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907719" y="2971800"/>
                <a:ext cx="26266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Centaur" panose="02030504050205020304" pitchFamily="18" charset="0"/>
                  </a:rPr>
                  <a:t>Flaming Globes of Sigmund!</a:t>
                </a:r>
                <a:endParaRPr lang="en-US" dirty="0">
                  <a:solidFill>
                    <a:schemeClr val="bg1"/>
                  </a:solidFill>
                  <a:latin typeface="Centaur" panose="020305040502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928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715962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solidFill>
                  <a:schemeClr val="accent5"/>
                </a:solidFill>
                <a:latin typeface="Centaur" panose="02030504050205020304" pitchFamily="18" charset="0"/>
              </a:rPr>
              <a:t>Sky Glow: 2 miles W from campus</a:t>
            </a:r>
            <a:endParaRPr lang="en-US" sz="4200" b="1" dirty="0">
              <a:solidFill>
                <a:schemeClr val="accent5"/>
              </a:solidFill>
              <a:latin typeface="Centaur" panose="020305040502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8600" y="855299"/>
            <a:ext cx="8824788" cy="5774101"/>
            <a:chOff x="228600" y="855299"/>
            <a:chExt cx="8824788" cy="57741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3800" y="3733800"/>
              <a:ext cx="5319588" cy="28956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855299"/>
              <a:ext cx="5777697" cy="2759205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H="1" flipV="1">
              <a:off x="304800" y="3614504"/>
              <a:ext cx="3810000" cy="194809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5791200" y="868362"/>
              <a:ext cx="215097" cy="469423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585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Typical Campus Lighting</a:t>
            </a:r>
            <a:endParaRPr lang="en-US" sz="42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4" y="1447800"/>
            <a:ext cx="8944936" cy="48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8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Campus </a:t>
            </a:r>
            <a:r>
              <a:rPr lang="en-US" sz="3600" u="sng" dirty="0" smtClean="0">
                <a:latin typeface="Centaur" panose="02030504050205020304" pitchFamily="18" charset="0"/>
              </a:rPr>
              <a:t>Light Pollution</a:t>
            </a: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811" y="990600"/>
            <a:ext cx="905018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Consequences of bad lighting on campuses</a:t>
            </a:r>
          </a:p>
          <a:p>
            <a:pPr marL="971550" lvl="1" indent="-514350">
              <a:buAutoNum type="alphaLcParenR"/>
            </a:pP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Badly designed fixtures cause </a:t>
            </a:r>
            <a:r>
              <a:rPr lang="en-US" sz="3200" b="1" u="sng" dirty="0" smtClean="0">
                <a:latin typeface="Centaur" panose="02030504050205020304" pitchFamily="18" charset="0"/>
              </a:rPr>
              <a:t>glare</a:t>
            </a: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, which decreases visual acuity and endangers pedestrians and drivers.</a:t>
            </a:r>
          </a:p>
          <a:p>
            <a:pPr marL="971550" lvl="1" indent="-514350">
              <a:buAutoNum type="alphaLcParenR"/>
            </a:pP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Excessive blue-white light shining into </a:t>
            </a:r>
            <a:r>
              <a:rPr lang="en-US" sz="3200" b="1" u="sng" dirty="0" smtClean="0">
                <a:latin typeface="Centaur" panose="02030504050205020304" pitchFamily="18" charset="0"/>
              </a:rPr>
              <a:t>student dorms</a:t>
            </a:r>
            <a:r>
              <a:rPr lang="en-US" sz="3200" dirty="0" smtClean="0">
                <a:latin typeface="Centaur" panose="02030504050205020304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and other residential neighborhoods are a </a:t>
            </a:r>
            <a:r>
              <a:rPr lang="en-US" sz="3200" u="sng" dirty="0" smtClean="0">
                <a:latin typeface="Centaur" panose="02030504050205020304" pitchFamily="18" charset="0"/>
              </a:rPr>
              <a:t>health concern</a:t>
            </a:r>
          </a:p>
          <a:p>
            <a:pPr marL="971550" lvl="1" indent="-514350">
              <a:buAutoNum type="alphaLcParenR"/>
            </a:pPr>
            <a:r>
              <a:rPr lang="en-US" sz="3200" b="1" u="sng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Blue-white light</a:t>
            </a:r>
            <a:r>
              <a:rPr lang="en-US" sz="3200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spreads farther due to scattering in the atmosphere, which is harmful for all living beings</a:t>
            </a:r>
          </a:p>
          <a:p>
            <a:pPr marL="971550" lvl="1" indent="-514350">
              <a:buAutoNum type="alphaLcParenR"/>
            </a:pP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The resulting </a:t>
            </a:r>
            <a:r>
              <a:rPr lang="en-US" sz="3200" dirty="0" err="1" smtClean="0">
                <a:solidFill>
                  <a:srgbClr val="000000"/>
                </a:solidFill>
                <a:latin typeface="Centaur" panose="02030504050205020304" pitchFamily="18" charset="0"/>
              </a:rPr>
              <a:t>skyglow</a:t>
            </a: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results in increased sky brightness, which </a:t>
            </a:r>
            <a:r>
              <a:rPr lang="en-US" sz="32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decreases our ability to enjoy the wonders of the night sky</a:t>
            </a: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.</a:t>
            </a:r>
            <a:endParaRPr lang="en-US" sz="32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547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College Campuses</a:t>
            </a:r>
            <a:endParaRPr lang="en-US" sz="3600" u="sng" dirty="0" smtClean="0">
              <a:latin typeface="Centaur" panose="02030504050205020304" pitchFamily="18" charset="0"/>
            </a:endParaRP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811" y="990600"/>
            <a:ext cx="897398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Research</a:t>
            </a:r>
          </a:p>
          <a:p>
            <a:pPr marL="971550" lvl="1" indent="-514350">
              <a:buAutoNum type="alphaL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Quantifying sources of light pollution (lighting inventories)</a:t>
            </a:r>
          </a:p>
          <a:p>
            <a:pPr marL="971550" lvl="1" indent="-514350">
              <a:buAutoNum type="alphaL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Measuring sky brightness (affects of light pollution)</a:t>
            </a:r>
          </a:p>
          <a:p>
            <a:pPr marL="971550" lvl="1" indent="-514350">
              <a:buAutoNum type="alphaL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Bird-window collisions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Outreach</a:t>
            </a:r>
          </a:p>
          <a:p>
            <a:pPr marL="971550" lvl="1" indent="-514350">
              <a:buAutoNum type="alphaL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Raising awareness in community (tabling, coursework)</a:t>
            </a:r>
          </a:p>
          <a:p>
            <a:pPr marL="971550" lvl="1" indent="-514350">
              <a:buAutoNum type="alphaL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Star-parties and Planetarium events</a:t>
            </a:r>
          </a:p>
          <a:p>
            <a:pPr marL="971550" lvl="1" indent="-514350">
              <a:buAutoNum type="alphaL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International Dark Sky Week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Activism</a:t>
            </a:r>
          </a:p>
          <a:p>
            <a:pPr marL="971550" lvl="1" indent="-514350">
              <a:buAutoNum type="alphaL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Raising funds for better lights</a:t>
            </a:r>
          </a:p>
          <a:p>
            <a:pPr marL="971550" lvl="1" indent="-514350">
              <a:buAutoNum type="alphaL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  <a:hlinkClick r:id="rId3"/>
              </a:rPr>
              <a:t>Student Government 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and Environmental Sustenance committee</a:t>
            </a:r>
          </a:p>
          <a:p>
            <a:pPr marL="971550" lvl="1" indent="-514350">
              <a:buAutoNum type="alphaL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Light Management plan for campus</a:t>
            </a:r>
            <a:endParaRPr lang="en-US" sz="28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4862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1534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College Campuses: Action Plan</a:t>
            </a:r>
            <a:endParaRPr lang="en-US" sz="3600" u="sng" dirty="0" smtClean="0">
              <a:latin typeface="Centaur" panose="02030504050205020304" pitchFamily="18" charset="0"/>
            </a:endParaRP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811" y="990600"/>
            <a:ext cx="897398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Set up a “</a:t>
            </a:r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dark sky student group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” in collaboration with environmental groups, biologists (birders and pollinators), astronomers (stargazers), and faculty across disciplines.</a:t>
            </a:r>
          </a:p>
          <a:p>
            <a:pPr marL="971550" lvl="1" indent="-514350">
              <a:buAutoNum type="alphaL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Involve students in all aspects (research, outreach, activism)</a:t>
            </a:r>
          </a:p>
          <a:p>
            <a:pPr marL="971550" lvl="1" indent="-514350">
              <a:buAutoNum type="alphaL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Projects, coursework related to light pollution</a:t>
            </a:r>
          </a:p>
          <a:p>
            <a:pPr marL="971550" lvl="1" indent="-514350">
              <a:buAutoNum type="alphaL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Reach out to local city administrators, high-schools, businesses, and similar establishments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781" y="4114800"/>
            <a:ext cx="621101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0"/>
            <a:ext cx="9144000" cy="24384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Use of Artificial Light at Night, </a:t>
            </a:r>
            <a:br>
              <a:rPr lang="en-US" sz="5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</a:br>
            <a:r>
              <a:rPr lang="en-US" sz="5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is a form of </a:t>
            </a:r>
            <a:r>
              <a:rPr lang="en-US" sz="50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/>
            </a:r>
            <a:br>
              <a:rPr lang="en-US" sz="50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</a:br>
            <a:r>
              <a:rPr lang="en-US" sz="5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Pollution</a:t>
            </a:r>
            <a:endParaRPr lang="en-US" sz="5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953" y="3844327"/>
            <a:ext cx="91440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Light Pollution</a:t>
            </a:r>
            <a:endParaRPr kumimoji="0" lang="en-US" sz="6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85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1534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College Campuses: Action Plan</a:t>
            </a:r>
            <a:endParaRPr lang="en-US" sz="3600" u="sng" dirty="0" smtClean="0">
              <a:latin typeface="Centaur" panose="02030504050205020304" pitchFamily="18" charset="0"/>
            </a:endParaRP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856" y="1560731"/>
            <a:ext cx="8973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arenR" startAt="2"/>
            </a:pPr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Student surveys 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regarding outdoor lighting on campus</a:t>
            </a:r>
            <a:endParaRPr lang="en-US" sz="28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74" y="5230960"/>
            <a:ext cx="3067478" cy="1467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90" y="2806482"/>
            <a:ext cx="2257740" cy="24006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269" y="4176550"/>
            <a:ext cx="2353003" cy="24482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470" y="5443341"/>
            <a:ext cx="990738" cy="8192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5083" y="3557339"/>
            <a:ext cx="5925377" cy="6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3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1534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College Campuses: Action Plan</a:t>
            </a:r>
            <a:endParaRPr lang="en-US" sz="3600" u="sng" dirty="0" smtClean="0">
              <a:latin typeface="Centaur" panose="02030504050205020304" pitchFamily="18" charset="0"/>
            </a:endParaRP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811" y="990600"/>
            <a:ext cx="897398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arenR" startAt="3"/>
            </a:pPr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Lighting inventory 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tools:</a:t>
            </a:r>
          </a:p>
          <a:p>
            <a:pPr marL="971550" lvl="1" indent="-514350">
              <a:buAutoNum type="alphaLcParenR"/>
            </a:pPr>
            <a:r>
              <a:rPr lang="en-US" sz="2800" dirty="0" err="1" smtClean="0">
                <a:solidFill>
                  <a:srgbClr val="000000"/>
                </a:solidFill>
                <a:latin typeface="Centaur" panose="02030504050205020304" pitchFamily="18" charset="0"/>
              </a:rPr>
              <a:t>Opple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entaur" panose="02030504050205020304" pitchFamily="18" charset="0"/>
              </a:rPr>
              <a:t>Lightmaster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(for lux-level and CCT temperature, $50)</a:t>
            </a:r>
            <a:b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r>
              <a:rPr lang="en-US" u="sng" dirty="0">
                <a:latin typeface="Centaur" panose="02030504050205020304" pitchFamily="18" charset="0"/>
                <a:hlinkClick r:id="rId3"/>
              </a:rPr>
              <a:t>https://</a:t>
            </a:r>
            <a:r>
              <a:rPr lang="en-US" u="sng" dirty="0" smtClean="0">
                <a:latin typeface="Centaur" panose="02030504050205020304" pitchFamily="18" charset="0"/>
                <a:hlinkClick r:id="rId3"/>
              </a:rPr>
              <a:t>www.amazon.com/OPPLE-Illuminometer-Bluetooth-Flashlight-Lighting/dp/B0B4B1T3ZZ</a:t>
            </a:r>
            <a:endParaRPr lang="en-US" u="sng" dirty="0" smtClean="0">
              <a:latin typeface="Centaur" panose="02030504050205020304" pitchFamily="18" charset="0"/>
            </a:endParaRPr>
          </a:p>
          <a:p>
            <a:pPr marL="971550" lvl="1" indent="-514350">
              <a:buAutoNum type="alphaL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Light meter digital </a:t>
            </a:r>
            <a:r>
              <a:rPr lang="en-US" sz="2800" dirty="0" err="1" smtClean="0">
                <a:solidFill>
                  <a:srgbClr val="000000"/>
                </a:solidFill>
                <a:latin typeface="Centaur" panose="02030504050205020304" pitchFamily="18" charset="0"/>
              </a:rPr>
              <a:t>luxmeter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($50)</a:t>
            </a:r>
            <a:b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r>
              <a:rPr lang="en-US" u="sng" dirty="0">
                <a:latin typeface="Centaur" panose="02030504050205020304" pitchFamily="18" charset="0"/>
                <a:hlinkClick r:id="rId4"/>
              </a:rPr>
              <a:t>https://</a:t>
            </a:r>
            <a:r>
              <a:rPr lang="en-US" u="sng" dirty="0" smtClean="0">
                <a:latin typeface="Centaur" panose="02030504050205020304" pitchFamily="18" charset="0"/>
                <a:hlinkClick r:id="rId4"/>
              </a:rPr>
              <a:t>www.amazon.com/Illuminance-LX1330B-Digital-Luxmeter-Luminometer/dp/B07MCTY8H8</a:t>
            </a:r>
            <a:endParaRPr lang="en-US" u="sng" dirty="0" smtClean="0">
              <a:latin typeface="Centaur" panose="02030504050205020304" pitchFamily="18" charset="0"/>
            </a:endParaRPr>
          </a:p>
          <a:p>
            <a:pPr marL="971550" lvl="1" indent="-514350">
              <a:buAutoNum type="alphaLcParenR"/>
            </a:pPr>
            <a:r>
              <a:rPr lang="en-US" sz="2800" dirty="0" err="1" smtClean="0">
                <a:solidFill>
                  <a:srgbClr val="000000"/>
                </a:solidFill>
                <a:latin typeface="Centaur" panose="02030504050205020304" pitchFamily="18" charset="0"/>
              </a:rPr>
              <a:t>Unihedron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Sky Quality Meter ($120)</a:t>
            </a:r>
            <a:b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r>
              <a:rPr lang="en-US" u="sng" dirty="0">
                <a:latin typeface="Centaur" panose="02030504050205020304" pitchFamily="18" charset="0"/>
                <a:hlinkClick r:id="rId5"/>
              </a:rPr>
              <a:t>http://www.unihedron.com/projects/darksky</a:t>
            </a:r>
            <a:r>
              <a:rPr lang="en-US" u="sng" dirty="0" smtClean="0">
                <a:latin typeface="Centaur" panose="02030504050205020304" pitchFamily="18" charset="0"/>
                <a:hlinkClick r:id="rId5"/>
              </a:rPr>
              <a:t>/</a:t>
            </a:r>
            <a:endParaRPr lang="en-US" sz="28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4198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1534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College Campuses: Action Plan</a:t>
            </a:r>
            <a:endParaRPr lang="en-US" sz="3600" u="sng" dirty="0" smtClean="0">
              <a:latin typeface="Centaur" panose="02030504050205020304" pitchFamily="18" charset="0"/>
            </a:endParaRP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199" y="852568"/>
            <a:ext cx="89739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arenR" startAt="4"/>
            </a:pPr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Course Materials and projects:</a:t>
            </a:r>
            <a:endParaRPr lang="en-US" sz="2800" b="1" dirty="0">
              <a:latin typeface="Centaur" panose="02030504050205020304" pitchFamily="18" charset="0"/>
            </a:endParaRPr>
          </a:p>
          <a:p>
            <a:pPr marL="971550" lvl="1" indent="-514350">
              <a:buAutoNum type="alphaLcParenR"/>
            </a:pPr>
            <a:r>
              <a:rPr lang="en-US" sz="28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Globe at Night</a:t>
            </a:r>
          </a:p>
          <a:p>
            <a:pPr marL="971550" lvl="1" indent="-514350">
              <a:buAutoNum type="alphaLcParenR"/>
            </a:pPr>
            <a:r>
              <a:rPr lang="en-US" sz="28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Satellite data</a:t>
            </a:r>
          </a:p>
          <a:p>
            <a:pPr marL="971550" lvl="1" indent="-514350">
              <a:buAutoNum type="alphaLcParenR"/>
            </a:pPr>
            <a:r>
              <a:rPr lang="en-US" sz="28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Hand-held SQM</a:t>
            </a:r>
          </a:p>
          <a:p>
            <a:pPr marL="971550" lvl="1" indent="-514350">
              <a:buAutoNum type="alphaLcParenR"/>
            </a:pPr>
            <a:r>
              <a:rPr lang="en-US" sz="28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Campus Lighting inventory (indoor and/or outdoor)</a:t>
            </a:r>
          </a:p>
          <a:p>
            <a:pPr marL="971550" lvl="1" indent="-514350">
              <a:buAutoNum type="alphaLcParenR"/>
            </a:pPr>
            <a:r>
              <a:rPr lang="en-US" sz="28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5-principles home inventory</a:t>
            </a:r>
            <a:endParaRPr lang="en-US" sz="2800" dirty="0">
              <a:solidFill>
                <a:srgbClr val="000000"/>
              </a:solidFill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1" y="3562280"/>
            <a:ext cx="3252789" cy="3317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4533622"/>
            <a:ext cx="533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Centaur" panose="02030504050205020304" pitchFamily="18" charset="0"/>
              </a:rPr>
              <a:t>Scan to reach </a:t>
            </a:r>
            <a:r>
              <a:rPr lang="en-US" sz="2800" i="1" dirty="0" smtClean="0">
                <a:latin typeface="Centaur" panose="02030504050205020304" pitchFamily="18" charset="0"/>
              </a:rPr>
              <a:t/>
            </a:r>
            <a:br>
              <a:rPr lang="en-US" sz="2800" i="1" dirty="0" smtClean="0">
                <a:latin typeface="Centaur" panose="02030504050205020304" pitchFamily="18" charset="0"/>
              </a:rPr>
            </a:br>
            <a:r>
              <a:rPr lang="en-US" sz="2200" i="1" dirty="0" smtClean="0">
                <a:latin typeface="Centaur" panose="02030504050205020304" pitchFamily="18" charset="0"/>
                <a:hlinkClick r:id="rId5"/>
              </a:rPr>
              <a:t>https</a:t>
            </a:r>
            <a:r>
              <a:rPr lang="en-US" sz="2200" i="1" dirty="0">
                <a:latin typeface="Centaur" panose="02030504050205020304" pitchFamily="18" charset="0"/>
                <a:hlinkClick r:id="rId5"/>
              </a:rPr>
              <a:t>://darksky.truman.edu/campus-resources</a:t>
            </a:r>
            <a:r>
              <a:rPr lang="en-US" sz="2200" i="1" dirty="0" smtClean="0">
                <a:latin typeface="Centaur" panose="02030504050205020304" pitchFamily="18" charset="0"/>
                <a:hlinkClick r:id="rId5"/>
              </a:rPr>
              <a:t>/</a:t>
            </a:r>
            <a:r>
              <a:rPr lang="en-US" sz="2200" i="1" dirty="0" smtClean="0">
                <a:latin typeface="Centaur" panose="02030504050205020304" pitchFamily="18" charset="0"/>
              </a:rPr>
              <a:t> </a:t>
            </a:r>
            <a:r>
              <a:rPr lang="en-US" sz="2800" i="1" dirty="0" smtClean="0">
                <a:latin typeface="Centaur" panose="02030504050205020304" pitchFamily="18" charset="0"/>
              </a:rPr>
              <a:t/>
            </a:r>
            <a:br>
              <a:rPr lang="en-US" sz="2800" i="1" dirty="0" smtClean="0">
                <a:latin typeface="Centaur" panose="02030504050205020304" pitchFamily="18" charset="0"/>
              </a:rPr>
            </a:br>
            <a:r>
              <a:rPr lang="en-US" sz="2800" i="1" dirty="0" smtClean="0">
                <a:latin typeface="Centaur" panose="02030504050205020304" pitchFamily="18" charset="0"/>
              </a:rPr>
              <a:t>for light-pollution related resources</a:t>
            </a:r>
            <a:endParaRPr lang="en-US" sz="2800" i="1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3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400" y="228600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Organize Art Projects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827087"/>
            <a:ext cx="3908355" cy="603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0648" y="914400"/>
            <a:ext cx="443246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881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Organize Art Projects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295400"/>
            <a:ext cx="7593013" cy="471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243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2438400"/>
          </a:xfrm>
        </p:spPr>
        <p:txBody>
          <a:bodyPr>
            <a:noAutofit/>
          </a:bodyPr>
          <a:lstStyle/>
          <a:p>
            <a:r>
              <a:rPr lang="en-US" sz="5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College Campus Lighting</a:t>
            </a:r>
            <a:br>
              <a:rPr lang="en-US" sz="5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</a:br>
            <a:r>
              <a:rPr lang="en-US" sz="5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Campus Inventory</a:t>
            </a:r>
            <a:endParaRPr lang="en-US" sz="5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944314"/>
            <a:ext cx="2991267" cy="38962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2901266"/>
            <a:ext cx="3108960" cy="393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5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34"/>
            <a:ext cx="5094874" cy="68355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62217" y="1447800"/>
            <a:ext cx="397292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Campus </a:t>
            </a:r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Inventory</a:t>
            </a:r>
            <a:b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GLOBE LIGHTS</a:t>
            </a:r>
            <a:endParaRPr lang="en-US" sz="2800" b="1" dirty="0" smtClean="0">
              <a:solidFill>
                <a:srgbClr val="FF0000"/>
              </a:solidFill>
              <a:latin typeface="Centaur" panose="02030504050205020304" pitchFamily="18" charset="0"/>
            </a:endParaRPr>
          </a:p>
          <a:p>
            <a:pPr algn="ctr"/>
            <a:endParaRPr lang="en-US" sz="2400" b="1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Compiled from student maps from Fall 2022,  Summer 2023, and Fall 2023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302 </a:t>
            </a:r>
            <a:r>
              <a:rPr lang="en-US" sz="24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total “globe lights” </a:t>
            </a:r>
            <a:endParaRPr lang="en-US" sz="2400" b="1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Almost </a:t>
            </a:r>
            <a:r>
              <a:rPr lang="en-US" sz="24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half are now CCT ~3000 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About half have “dark sky reflectors</a:t>
            </a:r>
            <a:r>
              <a:rPr lang="en-US" sz="24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”</a:t>
            </a:r>
            <a:endParaRPr lang="en-US" sz="2400" b="1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60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19600" y="1447800"/>
            <a:ext cx="46155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Campus </a:t>
            </a:r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Inventory</a:t>
            </a:r>
            <a:b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Parking Lot Lights</a:t>
            </a:r>
            <a:endParaRPr lang="en-US" sz="2800" b="1" dirty="0" smtClean="0">
              <a:solidFill>
                <a:srgbClr val="FF0000"/>
              </a:solidFill>
              <a:latin typeface="Centaur" panose="02030504050205020304" pitchFamily="18" charset="0"/>
            </a:endParaRPr>
          </a:p>
          <a:p>
            <a:pPr algn="ctr"/>
            <a:endParaRPr lang="en-US" sz="2400" b="1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Compiled from student maps from Fall 2022,  Summer 2023, and Fall 2023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About 200 parking lot lights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Most are well-shielded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Color Temperature &gt;= 4000K</a:t>
            </a:r>
            <a:endParaRPr lang="en-US" sz="2400" b="1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" y="21771"/>
            <a:ext cx="4312920" cy="68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4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07421" y="838200"/>
            <a:ext cx="419941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Campus </a:t>
            </a:r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Inventory</a:t>
            </a:r>
            <a:b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Other-lights</a:t>
            </a:r>
            <a:endParaRPr lang="en-US" sz="2800" b="1" dirty="0" smtClean="0">
              <a:solidFill>
                <a:srgbClr val="FF0000"/>
              </a:solidFill>
              <a:latin typeface="Centaur" panose="02030504050205020304" pitchFamily="18" charset="0"/>
            </a:endParaRPr>
          </a:p>
          <a:p>
            <a:pPr algn="ctr"/>
            <a:endParaRPr lang="en-US" sz="2400" b="1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Compiled from student maps from Fall 2022,  Summer 2023, and Fall 2023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About 250 “other” lights: </a:t>
            </a:r>
            <a:r>
              <a:rPr lang="en-US" sz="24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Lights on sides of buildings</a:t>
            </a:r>
            <a:br>
              <a:rPr lang="en-US" sz="2400" b="1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2400" b="1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Different colors (CCT temperatures) and different intensities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Fixture-type variable as well</a:t>
            </a:r>
            <a:endParaRPr lang="en-US" sz="2400" b="1" dirty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b="1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35724" cy="65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6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5000" dirty="0" smtClean="0"/>
              <a:t>Summary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5334000" cy="5562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What is Light Pollution?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Quantity and Quality </a:t>
            </a:r>
            <a:br>
              <a:rPr lang="en-US" dirty="0" smtClean="0">
                <a:latin typeface="Centaur" panose="02030504050205020304" pitchFamily="18" charset="0"/>
              </a:rPr>
            </a:br>
            <a:r>
              <a:rPr lang="en-US" dirty="0" smtClean="0">
                <a:latin typeface="Centaur" panose="02030504050205020304" pitchFamily="18" charset="0"/>
              </a:rPr>
              <a:t>(Directionality, Intensity, color)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Why fight light pollution?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Human health and safety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Ecology and Environment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Outdoor Lighting Practices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Technical solutions</a:t>
            </a:r>
          </a:p>
          <a:p>
            <a:pPr lvl="2"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Color, Shielding, Timers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Public Outreach &amp; Awareness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Laws and Ordinances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572000" y="1143000"/>
            <a:ext cx="4559808" cy="5410200"/>
            <a:chOff x="4572000" y="1143000"/>
            <a:chExt cx="4559808" cy="5410200"/>
          </a:xfrm>
        </p:grpSpPr>
        <p:sp>
          <p:nvSpPr>
            <p:cNvPr id="13" name="Right Brace 12"/>
            <p:cNvSpPr/>
            <p:nvPr/>
          </p:nvSpPr>
          <p:spPr>
            <a:xfrm>
              <a:off x="4572000" y="1143000"/>
              <a:ext cx="762000" cy="5410200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5105400" y="1295400"/>
              <a:ext cx="4026408" cy="49530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2200" dirty="0" smtClean="0">
                  <a:latin typeface="Centaur" panose="02030504050205020304" pitchFamily="18" charset="0"/>
                </a:rPr>
                <a:t>Many of you </a:t>
              </a:r>
              <a:r>
                <a:rPr lang="en-US" sz="2200" dirty="0" smtClean="0">
                  <a:latin typeface="Centaur" panose="02030504050205020304" pitchFamily="18" charset="0"/>
                </a:rPr>
                <a:t>already have the </a:t>
              </a:r>
              <a:r>
                <a:rPr lang="en-US" sz="2200" b="1" u="sng" dirty="0" smtClean="0">
                  <a:latin typeface="Centaur" panose="02030504050205020304" pitchFamily="18" charset="0"/>
                </a:rPr>
                <a:t>skills and passion </a:t>
              </a:r>
              <a:r>
                <a:rPr lang="en-US" sz="2200" dirty="0" smtClean="0">
                  <a:latin typeface="Centaur" panose="02030504050205020304" pitchFamily="18" charset="0"/>
                </a:rPr>
                <a:t>to address one or more of these aspects.</a:t>
              </a:r>
              <a:br>
                <a:rPr lang="en-US" sz="2200" dirty="0" smtClean="0">
                  <a:latin typeface="Centaur" panose="02030504050205020304" pitchFamily="18" charset="0"/>
                </a:rPr>
              </a:br>
              <a:endParaRPr lang="en-US" sz="2200" dirty="0" smtClean="0">
                <a:latin typeface="Centaur" panose="02030504050205020304" pitchFamily="18" charset="0"/>
              </a:endParaRPr>
            </a:p>
            <a:p>
              <a:pPr marL="0" indent="0">
                <a:buNone/>
                <a:defRPr/>
              </a:pPr>
              <a:r>
                <a:rPr lang="en-US" sz="2200" dirty="0" smtClean="0">
                  <a:latin typeface="Centaur" panose="02030504050205020304" pitchFamily="18" charset="0"/>
                </a:rPr>
                <a:t>There are </a:t>
              </a:r>
              <a:r>
                <a:rPr lang="en-US" sz="2200" b="1" u="sng" dirty="0" smtClean="0">
                  <a:latin typeface="Centaur" panose="02030504050205020304" pitchFamily="18" charset="0"/>
                </a:rPr>
                <a:t>citizen science </a:t>
              </a:r>
              <a:r>
                <a:rPr lang="en-US" sz="2200" dirty="0" smtClean="0">
                  <a:latin typeface="Centaur" panose="02030504050205020304" pitchFamily="18" charset="0"/>
                </a:rPr>
                <a:t>opportunities to quantify both the extent of light pollution, and its affects on living things.</a:t>
              </a:r>
              <a:br>
                <a:rPr lang="en-US" sz="2200" dirty="0" smtClean="0">
                  <a:latin typeface="Centaur" panose="02030504050205020304" pitchFamily="18" charset="0"/>
                </a:rPr>
              </a:br>
              <a:endParaRPr lang="en-US" sz="2200" dirty="0" smtClean="0">
                <a:latin typeface="Centaur" panose="02030504050205020304" pitchFamily="18" charset="0"/>
              </a:endParaRPr>
            </a:p>
            <a:p>
              <a:pPr marL="0" indent="0">
                <a:buNone/>
                <a:defRPr/>
              </a:pPr>
              <a:r>
                <a:rPr lang="en-US" sz="2200" dirty="0" smtClean="0">
                  <a:latin typeface="Centaur" panose="02030504050205020304" pitchFamily="18" charset="0"/>
                </a:rPr>
                <a:t>There are opportunities to use </a:t>
              </a:r>
              <a:r>
                <a:rPr lang="en-US" sz="2200" b="1" dirty="0" smtClean="0">
                  <a:latin typeface="Centaur" panose="02030504050205020304" pitchFamily="18" charset="0"/>
                </a:rPr>
                <a:t>demos, presentations, brochures, signage </a:t>
              </a:r>
              <a:r>
                <a:rPr lang="en-US" sz="2200" dirty="0" smtClean="0">
                  <a:latin typeface="Centaur" panose="02030504050205020304" pitchFamily="18" charset="0"/>
                </a:rPr>
                <a:t>etc. to increase awareness about light pollution, and its harmful effects.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22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1295401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Goals of this Talk</a:t>
            </a:r>
            <a:br>
              <a:rPr lang="en-US" sz="3600" u="sng" dirty="0" smtClean="0">
                <a:latin typeface="Centaur" panose="02030504050205020304" pitchFamily="18" charset="0"/>
              </a:rPr>
            </a:br>
            <a:r>
              <a:rPr lang="en-US" sz="3600" u="sng" dirty="0" smtClean="0">
                <a:latin typeface="Centaur" panose="02030504050205020304" pitchFamily="18" charset="0"/>
              </a:rPr>
              <a:t>What </a:t>
            </a:r>
            <a:r>
              <a:rPr lang="en-US" sz="3600" u="sng" dirty="0" smtClean="0">
                <a:latin typeface="Centaur" panose="02030504050205020304" pitchFamily="18" charset="0"/>
              </a:rPr>
              <a:t>I would like you to do!</a:t>
            </a:r>
            <a:endParaRPr lang="en-US" sz="3600" u="sng" dirty="0" smtClean="0">
              <a:latin typeface="Centaur" panose="02030504050205020304" pitchFamily="18" charset="0"/>
            </a:endParaRP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52400" y="1371600"/>
            <a:ext cx="897398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Students</a:t>
            </a:r>
            <a:r>
              <a:rPr lang="en-US" sz="30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Set up ‘dark sky group’ on campus,</a:t>
            </a:r>
            <a:br>
              <a:rPr lang="en-US" sz="30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30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0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Faculty</a:t>
            </a:r>
            <a:r>
              <a:rPr lang="en-US" sz="30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Incorporate some of the resources (projects, labs, assignments, etc.) into your curriculum (links below),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Faculty</a:t>
            </a:r>
            <a:r>
              <a:rPr lang="en-US" sz="30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Please contact </a:t>
            </a:r>
            <a:r>
              <a:rPr lang="en-US" sz="3000" dirty="0">
                <a:solidFill>
                  <a:srgbClr val="000000"/>
                </a:solidFill>
                <a:latin typeface="Centaur" panose="02030504050205020304" pitchFamily="18" charset="0"/>
              </a:rPr>
              <a:t>me (</a:t>
            </a:r>
            <a:r>
              <a:rPr lang="en-US" sz="3000" dirty="0">
                <a:solidFill>
                  <a:srgbClr val="000000"/>
                </a:solidFill>
                <a:latin typeface="Centaur" panose="02030504050205020304" pitchFamily="18" charset="0"/>
                <a:hlinkClick r:id="rId4"/>
              </a:rPr>
              <a:t>gokhale@truman.edu</a:t>
            </a:r>
            <a:r>
              <a:rPr lang="en-US" sz="3000" dirty="0">
                <a:solidFill>
                  <a:srgbClr val="000000"/>
                </a:solidFill>
                <a:latin typeface="Centaur" panose="02030504050205020304" pitchFamily="18" charset="0"/>
              </a:rPr>
              <a:t>) with </a:t>
            </a:r>
            <a:r>
              <a:rPr lang="en-US" sz="30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your ideas about how to address and combat LP,</a:t>
            </a:r>
            <a:br>
              <a:rPr lang="en-US" sz="30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30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0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Admins</a:t>
            </a:r>
            <a:r>
              <a:rPr lang="en-US" sz="30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Explore possibility of a “Light Management Plan” that minimizes cost, increases campus safety, and make campus more environmentally friendly.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Others</a:t>
            </a:r>
            <a:r>
              <a:rPr lang="en-US" sz="30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Help us accomplish some of this! </a:t>
            </a:r>
            <a:r>
              <a:rPr lang="en-US" sz="3000" dirty="0" smtClean="0">
                <a:solidFill>
                  <a:srgbClr val="000000"/>
                </a:solidFill>
                <a:latin typeface="Centaur" panose="02030504050205020304" pitchFamily="18" charset="0"/>
                <a:sym typeface="Wingdings" panose="05000000000000000000" pitchFamily="2" charset="2"/>
              </a:rPr>
              <a:t></a:t>
            </a:r>
            <a:endParaRPr lang="en-US" sz="30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56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3261360" cy="241648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67320"/>
            <a:ext cx="8686800" cy="7708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!! BECOME A MEMBER OF DARK SKY Missouri!!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8382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3873165"/>
            <a:ext cx="3268591" cy="219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1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81400" y="6096000"/>
            <a:ext cx="5248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entaur" pitchFamily="18" charset="0"/>
              </a:rPr>
              <a:t>FACEBOOK</a:t>
            </a:r>
            <a:r>
              <a:rPr lang="en-US" sz="2800" dirty="0" smtClean="0">
                <a:latin typeface="Centaur" pitchFamily="18" charset="0"/>
              </a:rPr>
              <a:t>: DARKSKYMISSOURI</a:t>
            </a:r>
            <a:endParaRPr lang="en-US" sz="2800" dirty="0">
              <a:latin typeface="Centaur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308" y="609600"/>
            <a:ext cx="5410692" cy="537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14400" y="67321"/>
            <a:ext cx="6934200" cy="5946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!! BECOME DARK SKY ADVOCATES !!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18087"/>
            <a:ext cx="3620101" cy="24347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9" y="3413708"/>
            <a:ext cx="3620101" cy="268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2438400"/>
          </a:xfrm>
        </p:spPr>
        <p:txBody>
          <a:bodyPr>
            <a:noAutofit/>
          </a:bodyPr>
          <a:lstStyle/>
          <a:p>
            <a:r>
              <a:rPr lang="en-US" sz="5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Why Combat Light Pollution: </a:t>
            </a:r>
            <a:br>
              <a:rPr lang="en-US" sz="5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</a:br>
            <a:r>
              <a:rPr lang="en-US" sz="5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A Summary</a:t>
            </a:r>
            <a:endParaRPr lang="en-US" sz="5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352800"/>
            <a:ext cx="3886200" cy="324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3806" y="3429000"/>
            <a:ext cx="470262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85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Why Combat Light Pollution?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7467600" cy="5915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Human Health and Safety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Circadian rhythm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Vision impaired by Glare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Animal Health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Bird Migration, Sea Turtles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Bees, Fireflies, and other insects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Ecological impact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The Environment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Increased greenhouse emissions</a:t>
            </a:r>
          </a:p>
          <a:p>
            <a:pPr lvl="1">
              <a:defRPr/>
            </a:pPr>
            <a:r>
              <a:rPr lang="en-US" sz="2400" dirty="0">
                <a:latin typeface="Centaur" pitchFamily="18" charset="0"/>
              </a:rPr>
              <a:t>Unnecessary waste of precious natural </a:t>
            </a:r>
            <a:r>
              <a:rPr lang="en-US" sz="2400" dirty="0" smtClean="0">
                <a:latin typeface="Centaur" pitchFamily="18" charset="0"/>
              </a:rPr>
              <a:t>resources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Astronomy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Stargazing, astronomy research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Aesthetics</a:t>
            </a:r>
            <a:endParaRPr lang="en-US" sz="2400" dirty="0">
              <a:latin typeface="Centaur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036638"/>
            <a:ext cx="4259191" cy="28628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1121" y="3945561"/>
            <a:ext cx="3594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Centaur" pitchFamily="18" charset="0"/>
              </a:rPr>
              <a:t>Fireflies </a:t>
            </a:r>
            <a:r>
              <a:rPr lang="en-US" sz="2400" i="1" dirty="0" err="1" smtClean="0">
                <a:latin typeface="Centaur" pitchFamily="18" charset="0"/>
              </a:rPr>
              <a:t>photobomb</a:t>
            </a:r>
            <a:r>
              <a:rPr lang="en-US" sz="2400" i="1" dirty="0" smtClean="0">
                <a:latin typeface="Centaur" pitchFamily="18" charset="0"/>
              </a:rPr>
              <a:t> the </a:t>
            </a:r>
            <a:br>
              <a:rPr lang="en-US" sz="2400" i="1" dirty="0" smtClean="0">
                <a:latin typeface="Centaur" pitchFamily="18" charset="0"/>
              </a:rPr>
            </a:br>
            <a:r>
              <a:rPr lang="en-US" sz="2400" i="1" dirty="0" smtClean="0">
                <a:latin typeface="Centaur" pitchFamily="18" charset="0"/>
              </a:rPr>
              <a:t>all -sky-camera at the </a:t>
            </a:r>
            <a:br>
              <a:rPr lang="en-US" sz="2400" i="1" dirty="0" smtClean="0">
                <a:latin typeface="Centaur" pitchFamily="18" charset="0"/>
              </a:rPr>
            </a:br>
            <a:r>
              <a:rPr lang="en-US" sz="2400" i="1" dirty="0" smtClean="0">
                <a:latin typeface="Centaur" pitchFamily="18" charset="0"/>
              </a:rPr>
              <a:t>Truman State Observatory</a:t>
            </a:r>
            <a:endParaRPr lang="en-US" sz="2400" i="1" dirty="0">
              <a:latin typeface="Centaur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895" y="5379731"/>
            <a:ext cx="2819400" cy="143803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1797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686800" cy="8382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200" dirty="0" smtClean="0">
                <a:latin typeface="Centaur" panose="02030504050205020304" pitchFamily="18" charset="0"/>
              </a:rPr>
              <a:t>Birds and ALAN: Bird Migration</a:t>
            </a:r>
            <a:endParaRPr lang="en-US" sz="4200" dirty="0">
              <a:latin typeface="Centaur" panose="02030504050205020304" pitchFamily="18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133600"/>
            <a:ext cx="879399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451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Twice each year, billions of birds fly between wintering and breeding grounds, facing innumerable threats along the way. 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43010" name="Picture 2" descr="https://www.allaboutbirds.org/news/wp-content/uploads/2016/01/la-sorte-map-118-spp-64-72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2975" y="1828800"/>
            <a:ext cx="4848225" cy="484822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 rot="16200000">
            <a:off x="-1685836" y="420266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>
                <a:latin typeface="Centaur" pitchFamily="18" charset="0"/>
                <a:hlinkClick r:id="rId6"/>
              </a:rPr>
              <a:t>https://www.allaboutbirds.org/news/mesmerizing-migration-watch-118-bird-species-migrate-across-a-map-of-the-western-hemisphere/</a:t>
            </a:r>
            <a:r>
              <a:rPr lang="en-US" sz="1400" i="1" dirty="0" smtClean="0">
                <a:latin typeface="Centaur" pitchFamily="18" charset="0"/>
              </a:rPr>
              <a:t> </a:t>
            </a:r>
            <a:endParaRPr lang="en-US" sz="1400" i="1" dirty="0">
              <a:latin typeface="Centaur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1600" y="3352800"/>
            <a:ext cx="358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entaur" pitchFamily="18" charset="0"/>
              </a:rPr>
              <a:t>“Live” bird migration maps!</a:t>
            </a:r>
          </a:p>
          <a:p>
            <a:endParaRPr lang="en-US" sz="1600" dirty="0" smtClean="0">
              <a:latin typeface="Centaur" pitchFamily="18" charset="0"/>
            </a:endParaRPr>
          </a:p>
          <a:p>
            <a:r>
              <a:rPr lang="en-US" sz="1600" i="1" dirty="0" smtClean="0">
                <a:latin typeface="Centaur" pitchFamily="18" charset="0"/>
                <a:hlinkClick r:id="rId7"/>
              </a:rPr>
              <a:t>https://birdcast.info/migration-tools/live-migration-maps/</a:t>
            </a:r>
            <a:r>
              <a:rPr lang="en-US" sz="1600" i="1" dirty="0" smtClean="0">
                <a:latin typeface="Centaur" pitchFamily="18" charset="0"/>
              </a:rPr>
              <a:t> </a:t>
            </a:r>
            <a:endParaRPr lang="en-US" sz="1600" i="1" dirty="0">
              <a:latin typeface="Centa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7661" y="4569823"/>
            <a:ext cx="89154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0650" algn="ctr">
              <a:buSzPct val="135000"/>
            </a:pPr>
            <a:r>
              <a:rPr lang="en-US" sz="2600" dirty="0" smtClean="0">
                <a:latin typeface="Centaur" panose="02030504050205020304" pitchFamily="18" charset="0"/>
              </a:rPr>
              <a:t>Seasonal </a:t>
            </a:r>
            <a:r>
              <a:rPr lang="en-US" sz="2600" dirty="0">
                <a:latin typeface="Centaur" pitchFamily="18" charset="0"/>
              </a:rPr>
              <a:t>(a) magnitude and (b) relative rankings of the 125 largest urban areas in the continental US. Point color shaded by the mean light radiance and sizes (in [b]) are scaled by the square root of urban area</a:t>
            </a:r>
            <a:r>
              <a:rPr lang="en-US" sz="2600" dirty="0" smtClean="0">
                <a:latin typeface="Centaur" pitchFamily="18" charset="0"/>
              </a:rPr>
              <a:t>.</a:t>
            </a:r>
            <a:br>
              <a:rPr lang="en-US" sz="2600" dirty="0" smtClean="0">
                <a:latin typeface="Centaur" pitchFamily="18" charset="0"/>
              </a:rPr>
            </a:br>
            <a:r>
              <a:rPr lang="en-US" sz="2600" dirty="0" smtClean="0">
                <a:latin typeface="Centaur" pitchFamily="18" charset="0"/>
              </a:rPr>
              <a:t/>
            </a:r>
            <a:br>
              <a:rPr lang="en-US" sz="2600" dirty="0" smtClean="0">
                <a:latin typeface="Centaur" pitchFamily="18" charset="0"/>
              </a:rPr>
            </a:br>
            <a:r>
              <a:rPr lang="en-US" sz="2600" dirty="0" smtClean="0">
                <a:latin typeface="Centaur" pitchFamily="18" charset="0"/>
              </a:rPr>
              <a:t>Inset </a:t>
            </a:r>
            <a:r>
              <a:rPr lang="en-US" sz="2600" dirty="0">
                <a:latin typeface="Centaur" panose="02030504050205020304" pitchFamily="18" charset="0"/>
              </a:rPr>
              <a:t>in (b) depicts the top 15 (</a:t>
            </a:r>
            <a:r>
              <a:rPr lang="en-US" sz="2600" b="1" dirty="0">
                <a:solidFill>
                  <a:srgbClr val="7030A0"/>
                </a:solidFill>
                <a:latin typeface="Centaur" panose="02030504050205020304" pitchFamily="18" charset="0"/>
              </a:rPr>
              <a:t>spring</a:t>
            </a:r>
            <a:r>
              <a:rPr lang="en-US" sz="2600" dirty="0">
                <a:latin typeface="Centaur" panose="02030504050205020304" pitchFamily="18" charset="0"/>
              </a:rPr>
              <a:t> or </a:t>
            </a:r>
            <a:r>
              <a:rPr lang="en-US" sz="2600" b="1" dirty="0">
                <a:solidFill>
                  <a:srgbClr val="00B050"/>
                </a:solidFill>
                <a:latin typeface="Centaur" panose="02030504050205020304" pitchFamily="18" charset="0"/>
              </a:rPr>
              <a:t>fall</a:t>
            </a:r>
            <a:r>
              <a:rPr lang="en-US" sz="2600" dirty="0">
                <a:latin typeface="Centaur" panose="02030504050205020304" pitchFamily="18" charset="0"/>
              </a:rPr>
              <a:t>) </a:t>
            </a:r>
            <a:r>
              <a:rPr lang="en-US" sz="2600" dirty="0" smtClean="0">
                <a:latin typeface="Centaur" panose="02030504050205020304" pitchFamily="18" charset="0"/>
              </a:rPr>
              <a:t>rankings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 (</a:t>
            </a:r>
            <a:r>
              <a:rPr lang="en-US" sz="3200" dirty="0"/>
              <a:t>Horton et al., </a:t>
            </a:r>
            <a:r>
              <a:rPr lang="en-US" sz="3200" dirty="0" smtClean="0"/>
              <a:t>2019)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02138"/>
            <a:ext cx="8610600" cy="386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9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7010400" cy="6397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b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Example: 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9/11 Tribute in Light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site.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33600" y="2590800"/>
            <a:ext cx="6934200" cy="4191000"/>
            <a:chOff x="304800" y="838200"/>
            <a:chExt cx="8610600" cy="5305437"/>
          </a:xfrm>
        </p:grpSpPr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" y="838200"/>
              <a:ext cx="7721600" cy="471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6083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800" y="5791200"/>
              <a:ext cx="8610600" cy="352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439335"/>
            <a:ext cx="6477000" cy="107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684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35172" y="152400"/>
            <a:ext cx="6261027" cy="2057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Centaur" panose="02030504050205020304" pitchFamily="18" charset="0"/>
                <a:ea typeface="+mj-ea"/>
                <a:cs typeface="+mj-cs"/>
              </a:rPr>
              <a:t>Birds trapped in light domes near Big Bend National Park (left) and Kirksville, Missouri (right)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31" y="2286000"/>
            <a:ext cx="9131808" cy="408807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49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152400"/>
            <a:ext cx="7696200" cy="2057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Centaur" panose="02030504050205020304" pitchFamily="18" charset="0"/>
                <a:ea typeface="+mj-ea"/>
                <a:cs typeface="+mj-cs"/>
              </a:rPr>
              <a:t>Birds belly’s are lit up by upward pointing light (and also due to reflection off the snow). These birds should be “invisible” at night, but are not.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438400"/>
            <a:ext cx="7543800" cy="426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 rot="16200000">
            <a:off x="-1793556" y="4187278"/>
            <a:ext cx="457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i="1" dirty="0" smtClean="0">
                <a:latin typeface="Centaur" pitchFamily="18" charset="0"/>
              </a:rPr>
              <a:t>Picture Credit: </a:t>
            </a:r>
            <a:r>
              <a:rPr lang="en-US" sz="2200" i="1" dirty="0" smtClean="0">
                <a:latin typeface="Centaur" pitchFamily="18" charset="0"/>
                <a:hlinkClick r:id="rId5"/>
              </a:rPr>
              <a:t>http://www.missouriskies.org/</a:t>
            </a:r>
            <a:r>
              <a:rPr lang="en-US" sz="2200" i="1" dirty="0" smtClean="0">
                <a:latin typeface="Centaur" pitchFamily="18" charset="0"/>
              </a:rPr>
              <a:t> </a:t>
            </a:r>
            <a:endParaRPr lang="en-US" sz="2200" i="1" dirty="0">
              <a:latin typeface="Centa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9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1534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College Campuses: Action Plan</a:t>
            </a:r>
            <a:endParaRPr lang="en-US" sz="3600" u="sng" dirty="0" smtClean="0">
              <a:latin typeface="Centaur" panose="02030504050205020304" pitchFamily="18" charset="0"/>
            </a:endParaRP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853440"/>
            <a:ext cx="4820208" cy="4916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4520" y="5565338"/>
            <a:ext cx="533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Centaur" panose="02030504050205020304" pitchFamily="18" charset="0"/>
              </a:rPr>
              <a:t>Scan to reach </a:t>
            </a:r>
            <a:r>
              <a:rPr lang="en-US" sz="2800" i="1" dirty="0" smtClean="0">
                <a:latin typeface="Centaur" panose="02030504050205020304" pitchFamily="18" charset="0"/>
              </a:rPr>
              <a:t/>
            </a:r>
            <a:br>
              <a:rPr lang="en-US" sz="2800" i="1" dirty="0" smtClean="0">
                <a:latin typeface="Centaur" panose="02030504050205020304" pitchFamily="18" charset="0"/>
              </a:rPr>
            </a:br>
            <a:r>
              <a:rPr lang="en-US" sz="2200" i="1" dirty="0" smtClean="0">
                <a:latin typeface="Centaur" panose="02030504050205020304" pitchFamily="18" charset="0"/>
                <a:hlinkClick r:id="rId5"/>
              </a:rPr>
              <a:t>https</a:t>
            </a:r>
            <a:r>
              <a:rPr lang="en-US" sz="2200" i="1" dirty="0">
                <a:latin typeface="Centaur" panose="02030504050205020304" pitchFamily="18" charset="0"/>
                <a:hlinkClick r:id="rId5"/>
              </a:rPr>
              <a:t>://darksky.truman.edu/campus-resources</a:t>
            </a:r>
            <a:r>
              <a:rPr lang="en-US" sz="2200" i="1" dirty="0" smtClean="0">
                <a:latin typeface="Centaur" panose="02030504050205020304" pitchFamily="18" charset="0"/>
                <a:hlinkClick r:id="rId5"/>
              </a:rPr>
              <a:t>/</a:t>
            </a:r>
            <a:r>
              <a:rPr lang="en-US" sz="2200" i="1" dirty="0" smtClean="0">
                <a:latin typeface="Centaur" panose="02030504050205020304" pitchFamily="18" charset="0"/>
              </a:rPr>
              <a:t> </a:t>
            </a:r>
            <a:r>
              <a:rPr lang="en-US" sz="2800" i="1" dirty="0" smtClean="0">
                <a:latin typeface="Centaur" panose="02030504050205020304" pitchFamily="18" charset="0"/>
              </a:rPr>
              <a:t/>
            </a:r>
            <a:br>
              <a:rPr lang="en-US" sz="2800" i="1" dirty="0" smtClean="0">
                <a:latin typeface="Centaur" panose="02030504050205020304" pitchFamily="18" charset="0"/>
              </a:rPr>
            </a:br>
            <a:r>
              <a:rPr lang="en-US" sz="2800" i="1" dirty="0" smtClean="0">
                <a:latin typeface="Centaur" panose="02030504050205020304" pitchFamily="18" charset="0"/>
              </a:rPr>
              <a:t>for light-pollution related resources</a:t>
            </a:r>
            <a:endParaRPr lang="en-US" sz="2800" i="1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1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73152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ALAN and Natural Cycles of Darkness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1" y="1143001"/>
            <a:ext cx="9084147" cy="2751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22" y="4114800"/>
            <a:ext cx="8945223" cy="168616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8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868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So, ALAN is </a:t>
            </a:r>
            <a:r>
              <a:rPr lang="en-US" sz="3000" u="sng" dirty="0" smtClean="0">
                <a:latin typeface="Centaur" pitchFamily="18" charset="0"/>
              </a:rPr>
              <a:t>completely disrupting the cycles associated with moon-phase</a:t>
            </a:r>
            <a:r>
              <a:rPr lang="en-US" sz="3000" dirty="0" smtClean="0">
                <a:latin typeface="Centaur" pitchFamily="18" charset="0"/>
              </a:rPr>
              <a:t>, since cloudy nights in cities mimics clear nights with Moonlight vis-à-vis sky brightness, which could severely confuse migratory birds.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Also note that birds tend to </a:t>
            </a:r>
            <a:r>
              <a:rPr lang="en-US" sz="3000" u="sng" dirty="0" smtClean="0">
                <a:latin typeface="Centaur" pitchFamily="18" charset="0"/>
              </a:rPr>
              <a:t>follow waterways and rivers on their migration routes</a:t>
            </a:r>
            <a:r>
              <a:rPr lang="en-US" sz="3000" dirty="0" smtClean="0">
                <a:latin typeface="Centaur" pitchFamily="18" charset="0"/>
              </a:rPr>
              <a:t>, and these are locations were humans tend to settle as well.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For example: STL, KC, Chicago, </a:t>
            </a:r>
            <a:r>
              <a:rPr lang="en-US" sz="3000" dirty="0" err="1" smtClean="0">
                <a:latin typeface="Centaur" pitchFamily="18" charset="0"/>
              </a:rPr>
              <a:t>Minniapolis</a:t>
            </a:r>
            <a:r>
              <a:rPr lang="en-US" sz="3000" dirty="0" smtClean="0">
                <a:latin typeface="Centaur" pitchFamily="18" charset="0"/>
              </a:rPr>
              <a:t>, Memphis, Baton Rouge, New Orleans are only a few cities along just the Mississippi river!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u="sng" dirty="0" smtClean="0">
                <a:latin typeface="Centaur" pitchFamily="18" charset="0"/>
              </a:rPr>
              <a:t>Cities = High-rise buildings and lots of light pollution</a:t>
            </a:r>
            <a:r>
              <a:rPr lang="en-US" sz="3000" dirty="0" smtClean="0">
                <a:latin typeface="Centaur" pitchFamily="18" charset="0"/>
              </a:rPr>
              <a:t>, and this is not good for migrating birds </a:t>
            </a:r>
            <a:r>
              <a:rPr lang="en-US" sz="3000" dirty="0" smtClean="0">
                <a:latin typeface="Centaur" pitchFamily="18" charset="0"/>
                <a:sym typeface="Wingdings" pitchFamily="2" charset="2"/>
              </a:rPr>
              <a:t></a:t>
            </a:r>
            <a:endParaRPr lang="en-US" sz="3000" dirty="0" smtClean="0">
              <a:latin typeface="Centaur" pitchFamily="18" charset="0"/>
            </a:endParaRP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5439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304800"/>
            <a:ext cx="693420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One Example, Chicago: October 2023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81000" y="6172200"/>
            <a:ext cx="838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i="1" dirty="0" smtClean="0">
                <a:latin typeface="Centaur" pitchFamily="18" charset="0"/>
                <a:hlinkClick r:id="rId4"/>
              </a:rPr>
              <a:t>https://birdcast.info/news/major-collision-event-in-chicago-4-5-october-2023</a:t>
            </a:r>
            <a:r>
              <a:rPr lang="en-US" sz="2200" i="1" dirty="0" smtClean="0">
                <a:latin typeface="Centaur" pitchFamily="18" charset="0"/>
              </a:rPr>
              <a:t> </a:t>
            </a:r>
            <a:endParaRPr lang="en-US" sz="2200" i="1" dirty="0">
              <a:latin typeface="Centaur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1143000"/>
            <a:ext cx="7086600" cy="489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49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/>
          <p:nvPr/>
        </p:nvGrpSpPr>
        <p:grpSpPr>
          <a:xfrm>
            <a:off x="84317" y="1066800"/>
            <a:ext cx="8983483" cy="2819400"/>
            <a:chOff x="-26126" y="1981200"/>
            <a:chExt cx="9170126" cy="2828109"/>
          </a:xfrm>
        </p:grpSpPr>
        <p:grpSp>
          <p:nvGrpSpPr>
            <p:cNvPr id="4" name="Group 7"/>
            <p:cNvGrpSpPr/>
            <p:nvPr/>
          </p:nvGrpSpPr>
          <p:grpSpPr>
            <a:xfrm>
              <a:off x="0" y="1981200"/>
              <a:ext cx="9144000" cy="2819400"/>
              <a:chOff x="152400" y="3429000"/>
              <a:chExt cx="7341130" cy="22860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58912" y="3429000"/>
                <a:ext cx="2734618" cy="22860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00" y="3429000"/>
                <a:ext cx="4612518" cy="2286000"/>
              </a:xfrm>
              <a:prstGeom prst="rect">
                <a:avLst/>
              </a:prstGeom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2286000" y="4343400"/>
                <a:ext cx="381000" cy="3048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V="1">
                <a:off x="2667000" y="3429000"/>
                <a:ext cx="2057400" cy="914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2667000" y="4648200"/>
                <a:ext cx="2057400" cy="1066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-26126" y="4563088"/>
              <a:ext cx="17299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https://lightpollutionmap.info/</a:t>
              </a:r>
              <a:endParaRPr lang="en-US" sz="10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84317" y="3886200"/>
            <a:ext cx="898348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Centaur" panose="02030504050205020304" pitchFamily="18" charset="0"/>
              </a:rPr>
              <a:t>“The loss of the night sky is placed in the broader context of </a:t>
            </a:r>
            <a:r>
              <a:rPr lang="en-US" sz="2600" dirty="0" smtClean="0">
                <a:latin typeface="Centaur" panose="02030504050205020304" pitchFamily="18" charset="0"/>
              </a:rPr>
              <a:t/>
            </a:r>
            <a:br>
              <a:rPr lang="en-US" sz="2600" dirty="0" smtClean="0">
                <a:latin typeface="Centaur" panose="02030504050205020304" pitchFamily="18" charset="0"/>
              </a:rPr>
            </a:br>
            <a:r>
              <a:rPr lang="en-US" sz="2600" b="1" u="sng" dirty="0" smtClean="0">
                <a:latin typeface="Centaur" panose="02030504050205020304" pitchFamily="18" charset="0"/>
              </a:rPr>
              <a:t>society’s </a:t>
            </a:r>
            <a:r>
              <a:rPr lang="en-US" sz="2600" b="1" u="sng" dirty="0">
                <a:latin typeface="Centaur" panose="02030504050205020304" pitchFamily="18" charset="0"/>
              </a:rPr>
              <a:t>difficulty in fully articulating non-consumptive values such as natural beauty</a:t>
            </a:r>
            <a:r>
              <a:rPr lang="en-US" sz="2600" dirty="0">
                <a:latin typeface="Centaur" panose="02030504050205020304" pitchFamily="18" charset="0"/>
              </a:rPr>
              <a:t>.”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Challenge</a:t>
            </a:r>
            <a:endParaRPr lang="en-US" dirty="0"/>
          </a:p>
        </p:txBody>
      </p:sp>
      <p:grpSp>
        <p:nvGrpSpPr>
          <p:cNvPr id="5" name="Group 13"/>
          <p:cNvGrpSpPr/>
          <p:nvPr/>
        </p:nvGrpSpPr>
        <p:grpSpPr>
          <a:xfrm>
            <a:off x="223414" y="5021586"/>
            <a:ext cx="2667000" cy="1784350"/>
            <a:chOff x="223414" y="5021586"/>
            <a:chExt cx="2667000" cy="1784350"/>
          </a:xfrm>
        </p:grpSpPr>
        <p:sp>
          <p:nvSpPr>
            <p:cNvPr id="12" name="Cloud Callout 11"/>
            <p:cNvSpPr/>
            <p:nvPr/>
          </p:nvSpPr>
          <p:spPr>
            <a:xfrm>
              <a:off x="223414" y="5021586"/>
              <a:ext cx="2667000" cy="1784350"/>
            </a:xfrm>
            <a:prstGeom prst="cloudCallout">
              <a:avLst>
                <a:gd name="adj1" fmla="val 69666"/>
                <a:gd name="adj2" fmla="val -63826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6942" y="5341203"/>
              <a:ext cx="1899944" cy="83099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Centaur" panose="02030504050205020304" pitchFamily="18" charset="0"/>
                </a:rPr>
                <a:t>How to bridge </a:t>
              </a:r>
              <a:br>
                <a:rPr lang="en-US" sz="2400" dirty="0" smtClean="0">
                  <a:solidFill>
                    <a:srgbClr val="FF0000"/>
                  </a:solidFill>
                  <a:latin typeface="Centaur" panose="02030504050205020304" pitchFamily="18" charset="0"/>
                </a:rPr>
              </a:br>
              <a:r>
                <a:rPr lang="en-US" sz="2400" dirty="0" smtClean="0">
                  <a:solidFill>
                    <a:srgbClr val="FF0000"/>
                  </a:solidFill>
                  <a:latin typeface="Centaur" panose="02030504050205020304" pitchFamily="18" charset="0"/>
                </a:rPr>
                <a:t>this gap!?</a:t>
              </a:r>
              <a:endParaRPr lang="en-US" sz="2400" dirty="0">
                <a:solidFill>
                  <a:srgbClr val="FF0000"/>
                </a:solidFill>
                <a:latin typeface="Centaur" panose="02030504050205020304" pitchFamily="18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962400" y="5121274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entaur" panose="02030504050205020304" pitchFamily="18" charset="0"/>
              </a:rPr>
              <a:t>Terrell </a:t>
            </a:r>
            <a:r>
              <a:rPr lang="en-US" dirty="0" err="1" smtClean="0">
                <a:latin typeface="Centaur" panose="02030504050205020304" pitchFamily="18" charset="0"/>
              </a:rPr>
              <a:t>Gallaway</a:t>
            </a:r>
            <a:r>
              <a:rPr lang="en-US" dirty="0" smtClean="0">
                <a:latin typeface="Centaur" panose="02030504050205020304" pitchFamily="18" charset="0"/>
              </a:rPr>
              <a:t> </a:t>
            </a:r>
            <a:br>
              <a:rPr lang="en-US" dirty="0" smtClean="0">
                <a:latin typeface="Centaur" panose="02030504050205020304" pitchFamily="18" charset="0"/>
              </a:rPr>
            </a:br>
            <a:r>
              <a:rPr lang="en-US" dirty="0" smtClean="0">
                <a:latin typeface="Centaur" panose="02030504050205020304" pitchFamily="18" charset="0"/>
              </a:rPr>
              <a:t>(Missouri State University; IDA-Mo Board Member)</a:t>
            </a:r>
            <a:endParaRPr lang="en-US" dirty="0">
              <a:latin typeface="Centaur" panose="020305040502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8367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3261360" cy="241648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67320"/>
            <a:ext cx="8686800" cy="7708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!! BECOME A MEMBER OF DARK SKY Missouri!!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8382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3873165"/>
            <a:ext cx="3268591" cy="219703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391" y="6188149"/>
            <a:ext cx="8686800" cy="7708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!!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SUPPORT</a:t>
            </a:r>
            <a:r>
              <a:rPr kumimoji="0" lang="en-US" sz="32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US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!!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2352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81400" y="6096000"/>
            <a:ext cx="5248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entaur" pitchFamily="18" charset="0"/>
              </a:rPr>
              <a:t>FACEBOOK</a:t>
            </a:r>
            <a:r>
              <a:rPr lang="en-US" sz="2800" dirty="0" smtClean="0">
                <a:latin typeface="Centaur" pitchFamily="18" charset="0"/>
              </a:rPr>
              <a:t>: DARKSKYMISSOURI</a:t>
            </a:r>
            <a:endParaRPr lang="en-US" sz="2800" dirty="0">
              <a:latin typeface="Centaur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308" y="609600"/>
            <a:ext cx="5410692" cy="537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14400" y="67321"/>
            <a:ext cx="6934200" cy="5946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!! BECOME DARK SKY ADVOCATES !!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18087"/>
            <a:ext cx="3620101" cy="24347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9" y="3413708"/>
            <a:ext cx="3620101" cy="268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6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152399"/>
            <a:ext cx="8839200" cy="1295401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Goals of this Talk</a:t>
            </a:r>
            <a:br>
              <a:rPr lang="en-US" sz="3600" u="sng" dirty="0" smtClean="0">
                <a:latin typeface="Centaur" panose="02030504050205020304" pitchFamily="18" charset="0"/>
              </a:rPr>
            </a:br>
            <a:r>
              <a:rPr lang="en-US" sz="3600" u="sng" dirty="0" smtClean="0">
                <a:latin typeface="Centaur" panose="02030504050205020304" pitchFamily="18" charset="0"/>
              </a:rPr>
              <a:t>What we</a:t>
            </a:r>
            <a:r>
              <a:rPr lang="en-US" sz="3600" u="sng" dirty="0" smtClean="0">
                <a:latin typeface="Centaur" panose="02030504050205020304" pitchFamily="18" charset="0"/>
              </a:rPr>
              <a:t> can help with</a:t>
            </a:r>
            <a:endParaRPr lang="en-US" sz="3600" u="sng" dirty="0" smtClean="0">
              <a:latin typeface="Centaur" panose="02030504050205020304" pitchFamily="18" charset="0"/>
            </a:endParaRP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52400" y="1295400"/>
            <a:ext cx="8973989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600" b="1" dirty="0" err="1" smtClean="0">
                <a:solidFill>
                  <a:srgbClr val="000000"/>
                </a:solidFill>
                <a:latin typeface="Centaur" panose="02030504050205020304" pitchFamily="18" charset="0"/>
              </a:rPr>
              <a:t>DarkSky</a:t>
            </a:r>
            <a:r>
              <a:rPr lang="en-US" sz="2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 Missouri </a:t>
            </a:r>
            <a:r>
              <a:rPr lang="en-US" sz="2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can help:</a:t>
            </a:r>
          </a:p>
          <a:p>
            <a:pPr marL="971550" lvl="1" indent="-514350">
              <a:buAutoNum type="alphaLcParenR"/>
            </a:pPr>
            <a:r>
              <a:rPr lang="en-US" sz="2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Do </a:t>
            </a:r>
            <a:r>
              <a:rPr lang="en-US" sz="2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talks and outreach events </a:t>
            </a:r>
            <a:r>
              <a:rPr lang="en-US" sz="2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in your community to increase awareness about light pollution,</a:t>
            </a:r>
          </a:p>
          <a:p>
            <a:pPr marL="971550" lvl="1" indent="-514350">
              <a:buAutoNum type="alphaLcParenR"/>
            </a:pPr>
            <a:r>
              <a:rPr lang="en-US" sz="2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Talk to </a:t>
            </a:r>
            <a:r>
              <a:rPr lang="en-US" sz="2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city officials </a:t>
            </a:r>
            <a:r>
              <a:rPr lang="en-US" sz="2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(councilmembers, alderman etc.),</a:t>
            </a:r>
          </a:p>
          <a:p>
            <a:pPr marL="971550" lvl="1" indent="-514350">
              <a:buAutoNum type="alphaLcParenR"/>
            </a:pPr>
            <a:r>
              <a:rPr lang="en-US" sz="2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Provide </a:t>
            </a:r>
            <a:r>
              <a:rPr lang="en-US" sz="2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evidence about harmful effects </a:t>
            </a:r>
            <a:r>
              <a:rPr lang="en-US" sz="2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of light pollution,</a:t>
            </a:r>
            <a:endParaRPr lang="en-US" sz="26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971550" lvl="1" indent="-514350">
              <a:buAutoNum type="alphaLcParenR"/>
            </a:pPr>
            <a:r>
              <a:rPr lang="en-US" sz="2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Help craft </a:t>
            </a:r>
            <a:r>
              <a:rPr lang="en-US" sz="2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laws and ordinances </a:t>
            </a:r>
            <a:r>
              <a:rPr lang="en-US" sz="2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for your community</a:t>
            </a:r>
            <a:br>
              <a:rPr lang="en-US" sz="26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26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600" b="1" dirty="0" err="1" smtClean="0">
                <a:solidFill>
                  <a:srgbClr val="000000"/>
                </a:solidFill>
                <a:latin typeface="Centaur" panose="02030504050205020304" pitchFamily="18" charset="0"/>
              </a:rPr>
              <a:t>DarkSky</a:t>
            </a:r>
            <a:r>
              <a:rPr lang="en-US" sz="2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 Truman (student group @ TSU) </a:t>
            </a:r>
            <a:r>
              <a:rPr lang="en-US" sz="2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can help with:</a:t>
            </a:r>
          </a:p>
          <a:p>
            <a:pPr marL="971550" lvl="1" indent="-514350">
              <a:buAutoNum type="alphaLcParenR"/>
            </a:pPr>
            <a:r>
              <a:rPr lang="en-US" sz="2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Curricular materials </a:t>
            </a:r>
            <a:r>
              <a:rPr lang="en-US" sz="2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for different courses (not just astronomy),</a:t>
            </a:r>
          </a:p>
          <a:p>
            <a:pPr marL="971550" lvl="1" indent="-514350">
              <a:buAutoNum type="alphaLcParenR"/>
            </a:pPr>
            <a:r>
              <a:rPr lang="en-US" sz="2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Project ideas </a:t>
            </a:r>
            <a:r>
              <a:rPr lang="en-US" sz="2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for assessing outdoor lighting,</a:t>
            </a:r>
          </a:p>
          <a:p>
            <a:pPr marL="971550" lvl="1" indent="-514350">
              <a:buAutoNum type="alphaLcParenR"/>
            </a:pPr>
            <a:r>
              <a:rPr lang="en-US" sz="2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Support to student organizations </a:t>
            </a:r>
            <a:r>
              <a:rPr lang="en-US" sz="2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to start dark-sky group,</a:t>
            </a:r>
          </a:p>
          <a:p>
            <a:pPr marL="971550" lvl="1" indent="-514350">
              <a:buAutoNum type="alphaLcParenR"/>
            </a:pPr>
            <a:r>
              <a:rPr lang="en-US" sz="2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Campus surveys</a:t>
            </a:r>
            <a:r>
              <a:rPr lang="en-US" sz="2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,</a:t>
            </a:r>
          </a:p>
          <a:p>
            <a:pPr marL="971550" lvl="1" indent="-514350">
              <a:buAutoNum type="alphaLcParenR"/>
            </a:pPr>
            <a:r>
              <a:rPr lang="en-US" sz="2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Campus </a:t>
            </a:r>
            <a:r>
              <a:rPr lang="en-US" sz="2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light management plan</a:t>
            </a:r>
            <a:r>
              <a:rPr lang="en-US" sz="2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41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444"/>
            <a:ext cx="8229600" cy="1047956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Natural Illumination</a:t>
            </a:r>
            <a:br>
              <a:rPr lang="en-US" sz="3200" dirty="0" smtClean="0">
                <a:latin typeface="Centaur" panose="02030504050205020304" pitchFamily="18" charset="0"/>
              </a:rPr>
            </a:br>
            <a:r>
              <a:rPr lang="en-US" sz="3200" dirty="0" smtClean="0">
                <a:latin typeface="Centaur" panose="02030504050205020304" pitchFamily="18" charset="0"/>
              </a:rPr>
              <a:t>Night and Day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25662" y="1295401"/>
            <a:ext cx="8008738" cy="5192478"/>
            <a:chOff x="525662" y="1295401"/>
            <a:chExt cx="8008738" cy="51924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662" y="1295401"/>
              <a:ext cx="8008738" cy="519247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 rot="16200000">
              <a:off x="7450722" y="3564523"/>
              <a:ext cx="18288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i="1" dirty="0" smtClean="0"/>
                <a:t>Credit: T. </a:t>
              </a:r>
              <a:r>
                <a:rPr lang="en-US" sz="1600" i="1" dirty="0" err="1" smtClean="0"/>
                <a:t>Longcore</a:t>
              </a:r>
              <a:endParaRPr lang="en-US" sz="1600" dirty="0"/>
            </a:p>
          </p:txBody>
        </p:sp>
      </p:grpSp>
      <p:grpSp>
        <p:nvGrpSpPr>
          <p:cNvPr id="6" name="Group 20"/>
          <p:cNvGrpSpPr/>
          <p:nvPr/>
        </p:nvGrpSpPr>
        <p:grpSpPr>
          <a:xfrm>
            <a:off x="4876800" y="2895600"/>
            <a:ext cx="3135512" cy="2438399"/>
            <a:chOff x="4876800" y="2895600"/>
            <a:chExt cx="3135512" cy="2438399"/>
          </a:xfrm>
        </p:grpSpPr>
        <p:grpSp>
          <p:nvGrpSpPr>
            <p:cNvPr id="8" name="Group 5"/>
            <p:cNvGrpSpPr/>
            <p:nvPr/>
          </p:nvGrpSpPr>
          <p:grpSpPr>
            <a:xfrm>
              <a:off x="4876800" y="2895600"/>
              <a:ext cx="3135512" cy="2438399"/>
              <a:chOff x="4876800" y="2895600"/>
              <a:chExt cx="3135512" cy="243839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876800" y="2895600"/>
                <a:ext cx="3124200" cy="838200"/>
              </a:xfrm>
              <a:prstGeom prst="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876800" y="3733800"/>
                <a:ext cx="3124200" cy="381000"/>
              </a:xfrm>
              <a:prstGeom prst="rect">
                <a:avLst/>
              </a:prstGeom>
              <a:solidFill>
                <a:schemeClr val="bg1">
                  <a:lumMod val="8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876800" y="4114800"/>
                <a:ext cx="3124200" cy="304800"/>
              </a:xfrm>
              <a:prstGeom prst="rect">
                <a:avLst/>
              </a:prstGeom>
              <a:solidFill>
                <a:schemeClr val="bg1">
                  <a:lumMod val="7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876800" y="4419600"/>
                <a:ext cx="3124200" cy="381000"/>
              </a:xfrm>
              <a:prstGeom prst="rect">
                <a:avLst/>
              </a:prstGeom>
              <a:solidFill>
                <a:schemeClr val="bg1">
                  <a:lumMod val="6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888112" y="4791075"/>
                <a:ext cx="3124200" cy="542924"/>
              </a:xfrm>
              <a:prstGeom prst="rect">
                <a:avLst/>
              </a:prstGeom>
              <a:solidFill>
                <a:schemeClr val="bg1">
                  <a:lumMod val="50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5"/>
            <p:cNvGrpSpPr/>
            <p:nvPr/>
          </p:nvGrpSpPr>
          <p:grpSpPr>
            <a:xfrm>
              <a:off x="5603271" y="3130034"/>
              <a:ext cx="1608440" cy="2127766"/>
              <a:chOff x="5603271" y="3130034"/>
              <a:chExt cx="1608440" cy="2127766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652182" y="3130034"/>
                <a:ext cx="15595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Urban Lighting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603271" y="3745468"/>
                <a:ext cx="1316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Parking Lots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705767" y="4097499"/>
                <a:ext cx="1111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Billboards</a:t>
                </a:r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638800" y="4431268"/>
                <a:ext cx="13157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Urban Parks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821434" y="4888468"/>
                <a:ext cx="1036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Sky Glow</a:t>
                </a:r>
                <a:endParaRPr lang="en-US" dirty="0"/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3331486" y="6488668"/>
            <a:ext cx="573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entaur" panose="02030504050205020304" pitchFamily="18" charset="0"/>
              </a:rPr>
              <a:t>Dark Sky International: State of the Science 2023, John </a:t>
            </a:r>
            <a:r>
              <a:rPr lang="en-US" i="1" dirty="0" err="1" smtClean="0">
                <a:latin typeface="Centaur" panose="02030504050205020304" pitchFamily="18" charset="0"/>
              </a:rPr>
              <a:t>Barentine</a:t>
            </a:r>
            <a:endParaRPr lang="en-US" i="1" dirty="0">
              <a:latin typeface="Centaur" panose="02030504050205020304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17581</TotalTime>
  <Words>1747</Words>
  <Application>Microsoft Office PowerPoint</Application>
  <PresentationFormat>On-screen Show (4:3)</PresentationFormat>
  <Paragraphs>232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Calibri</vt:lpstr>
      <vt:lpstr>Centaur</vt:lpstr>
      <vt:lpstr>Times New Roman</vt:lpstr>
      <vt:lpstr>Wingdings</vt:lpstr>
      <vt:lpstr>Office Theme</vt:lpstr>
      <vt:lpstr>PowerPoint Presentation</vt:lpstr>
      <vt:lpstr>PowerPoint Presentation</vt:lpstr>
      <vt:lpstr>Use of Artificial Light at Night,  is a form of  Pollution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Natural Illumination Night and Day</vt:lpstr>
      <vt:lpstr>ALAN and Moon Phase Sky Brightness Measurements</vt:lpstr>
      <vt:lpstr>ALAN and Moon Phase</vt:lpstr>
      <vt:lpstr>ALAN &amp; Light Pollution</vt:lpstr>
      <vt:lpstr>PowerPoint Presentation</vt:lpstr>
      <vt:lpstr>What is Light Pollution? [ALAN = Artificial Light At Night]</vt:lpstr>
      <vt:lpstr>Light Intensity and Color are both important</vt:lpstr>
      <vt:lpstr>Color is important but check spectrum!</vt:lpstr>
      <vt:lpstr>How to Reduce Light Pollution</vt:lpstr>
      <vt:lpstr>How to combat Light Pollution?</vt:lpstr>
      <vt:lpstr>PowerPoint Presentation</vt:lpstr>
      <vt:lpstr>PowerPoint Presentation</vt:lpstr>
      <vt:lpstr>College Campus Lighting The Problem</vt:lpstr>
      <vt:lpstr>PowerPoint Presentation</vt:lpstr>
      <vt:lpstr>Good and Bad Lighting</vt:lpstr>
      <vt:lpstr>Glare Bombs Galore: Truman Campus</vt:lpstr>
      <vt:lpstr>Sky Glow: 2 miles W from campus</vt:lpstr>
      <vt:lpstr>Typical Campus Lighting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College Campus Lighting Campus Inventory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Why Combat Light Pollution:  A Summary</vt:lpstr>
      <vt:lpstr>Why Combat Light Pollution?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ALAN and Natural Cycles of Darkness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 So Starry, Starry Night –  Quantifying and Combating Light Pollution</dc:title>
  <dc:creator>Michelle</dc:creator>
  <cp:lastModifiedBy>user</cp:lastModifiedBy>
  <cp:revision>312</cp:revision>
  <dcterms:created xsi:type="dcterms:W3CDTF">2006-08-16T00:00:00Z</dcterms:created>
  <dcterms:modified xsi:type="dcterms:W3CDTF">2024-05-02T22:07:45Z</dcterms:modified>
</cp:coreProperties>
</file>