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445" r:id="rId2"/>
    <p:sldId id="503" r:id="rId3"/>
    <p:sldId id="497" r:id="rId4"/>
    <p:sldId id="499" r:id="rId5"/>
    <p:sldId id="500" r:id="rId6"/>
    <p:sldId id="501" r:id="rId7"/>
    <p:sldId id="502" r:id="rId8"/>
    <p:sldId id="492" r:id="rId9"/>
    <p:sldId id="493" r:id="rId10"/>
    <p:sldId id="505" r:id="rId11"/>
    <p:sldId id="508" r:id="rId12"/>
    <p:sldId id="449" r:id="rId13"/>
    <p:sldId id="450" r:id="rId14"/>
    <p:sldId id="451" r:id="rId15"/>
    <p:sldId id="506" r:id="rId16"/>
    <p:sldId id="452" r:id="rId17"/>
    <p:sldId id="457" r:id="rId18"/>
    <p:sldId id="507" r:id="rId19"/>
    <p:sldId id="453" r:id="rId20"/>
    <p:sldId id="469" r:id="rId21"/>
    <p:sldId id="470" r:id="rId22"/>
    <p:sldId id="479" r:id="rId23"/>
    <p:sldId id="473" r:id="rId24"/>
    <p:sldId id="487" r:id="rId25"/>
    <p:sldId id="509" r:id="rId26"/>
    <p:sldId id="511" r:id="rId27"/>
    <p:sldId id="478" r:id="rId28"/>
    <p:sldId id="510" r:id="rId29"/>
    <p:sldId id="504" r:id="rId30"/>
    <p:sldId id="486" r:id="rId31"/>
    <p:sldId id="494" r:id="rId32"/>
    <p:sldId id="455" r:id="rId33"/>
    <p:sldId id="480" r:id="rId34"/>
    <p:sldId id="498" r:id="rId35"/>
    <p:sldId id="512" r:id="rId36"/>
    <p:sldId id="474" r:id="rId37"/>
    <p:sldId id="481" r:id="rId38"/>
    <p:sldId id="482" r:id="rId39"/>
    <p:sldId id="483" r:id="rId40"/>
    <p:sldId id="488" r:id="rId41"/>
    <p:sldId id="484" r:id="rId42"/>
    <p:sldId id="485" r:id="rId43"/>
    <p:sldId id="458" r:id="rId44"/>
    <p:sldId id="459" r:id="rId45"/>
    <p:sldId id="460" r:id="rId46"/>
    <p:sldId id="446" r:id="rId47"/>
    <p:sldId id="401" r:id="rId48"/>
    <p:sldId id="396" r:id="rId49"/>
    <p:sldId id="397" r:id="rId50"/>
    <p:sldId id="398" r:id="rId51"/>
    <p:sldId id="415" r:id="rId52"/>
    <p:sldId id="416" r:id="rId53"/>
    <p:sldId id="417" r:id="rId54"/>
    <p:sldId id="418" r:id="rId55"/>
    <p:sldId id="419" r:id="rId56"/>
    <p:sldId id="420" r:id="rId57"/>
    <p:sldId id="425" r:id="rId58"/>
    <p:sldId id="427" r:id="rId59"/>
    <p:sldId id="428" r:id="rId60"/>
    <p:sldId id="429" r:id="rId61"/>
    <p:sldId id="434" r:id="rId62"/>
    <p:sldId id="476" r:id="rId63"/>
    <p:sldId id="477" r:id="rId64"/>
    <p:sldId id="444" r:id="rId65"/>
    <p:sldId id="464" r:id="rId66"/>
    <p:sldId id="496" r:id="rId67"/>
    <p:sldId id="466" r:id="rId68"/>
    <p:sldId id="471" r:id="rId69"/>
    <p:sldId id="495" r:id="rId70"/>
    <p:sldId id="467" r:id="rId71"/>
    <p:sldId id="472"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90" d="100"/>
          <a:sy n="90" d="100"/>
        </p:scale>
        <p:origin x="-1962" y="-56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6A68B9-8E55-494F-A0BF-7779808A96E4}" type="datetimeFigureOut">
              <a:rPr lang="en-US" smtClean="0"/>
              <a:pPr/>
              <a:t>3/25/2024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2EA580-0A8F-402B-B1C9-551936B5489B}" type="slidenum">
              <a:rPr lang="en-US" smtClean="0"/>
              <a:pPr/>
              <a:t>‹#›</a:t>
            </a:fld>
            <a:endParaRPr lang="en-US"/>
          </a:p>
        </p:txBody>
      </p:sp>
    </p:spTree>
    <p:extLst>
      <p:ext uri="{BB962C8B-B14F-4D97-AF65-F5344CB8AC3E}">
        <p14:creationId xmlns="" xmlns:p14="http://schemas.microsoft.com/office/powerpoint/2010/main" val="191778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B44BEA-9881-4B85-9DF7-8DC41D01D190}" type="slidenum">
              <a:rPr lang="en-US" smtClean="0"/>
              <a:pPr/>
              <a:t>30</a:t>
            </a:fld>
            <a:endParaRPr lang="en-US"/>
          </a:p>
        </p:txBody>
      </p:sp>
    </p:spTree>
    <p:extLst>
      <p:ext uri="{BB962C8B-B14F-4D97-AF65-F5344CB8AC3E}">
        <p14:creationId xmlns="" xmlns:p14="http://schemas.microsoft.com/office/powerpoint/2010/main" val="420927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birdcast.info/migration-tools/live-migration-maps/"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www.allaboutbirds.org/news/mesmerizing-migration-watch-118-bird-species-migrate-across-a-map-of-the-western-hemisphere/" TargetMode="External"/><Relationship Id="rId5" Type="http://schemas.openxmlformats.org/officeDocument/2006/relationships/image" Target="../media/image31.gif"/><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www.missouriskies.org/" TargetMode="Externa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hyperlink" Target="https://birdcast.info/news/major-collision-event-in-chicago-4-5-october-202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hyperlink" Target="https://www.lightsoutheartland.org/" TargetMode="External"/><Relationship Id="rId2" Type="http://schemas.openxmlformats.org/officeDocument/2006/relationships/hyperlink" Target="https://www.audubon.org/lights-out-program" TargetMode="Externa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www.audubon.org/lights-out-program" TargetMode="Externa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www.audubon.org/lights-out-program" TargetMode="Externa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darksky.org/our-work/lighting/lighting-for-industry/fsa/fsa-products/" TargetMode="External"/><Relationship Id="rId7" Type="http://schemas.openxmlformats.org/officeDocument/2006/relationships/image" Target="../media/image58.gif"/><Relationship Id="rId2" Type="http://schemas.openxmlformats.org/officeDocument/2006/relationships/hyperlink" Target="https://www.darksky.org/wp-content/uploads/bsk-pdf-manager/2020/01/Home-Lighting-Assessment-Print.pdf" TargetMode="Externa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2.png"/><Relationship Id="rId4" Type="http://schemas.openxmlformats.org/officeDocument/2006/relationships/hyperlink" Target="https://www.darksky.org/our-work/lighting/public-policy/lighting-ordinance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6fHxNn-FEnc" TargetMode="External"/><Relationship Id="rId7" Type="http://schemas.openxmlformats.org/officeDocument/2006/relationships/image" Target="../media/image1.png"/><Relationship Id="rId2" Type="http://schemas.openxmlformats.org/officeDocument/2006/relationships/hyperlink" Target="https://www.darkskymissouri.org/" TargetMode="Externa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hyperlink" Target="https://www.globeatnight.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30.png"/><Relationship Id="rId7" Type="http://schemas.openxmlformats.org/officeDocument/2006/relationships/image" Target="../media/image6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hyperlink" Target="https://flap.org/"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8.png"/><Relationship Id="rId4" Type="http://schemas.openxmlformats.org/officeDocument/2006/relationships/hyperlink" Target="https://flap.org/stop-birds-from-hitting-windows/"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nature.com/articles/s41598-018-21577-6.pdf" TargetMode="External"/><Relationship Id="rId7" Type="http://schemas.openxmlformats.org/officeDocument/2006/relationships/image" Target="../media/image1.png"/><Relationship Id="rId2" Type="http://schemas.openxmlformats.org/officeDocument/2006/relationships/hyperlink" Target="https://flap.org/wp-content/uploads/2019/11/US-Fish-and-Wildlife-Best-Practices.pdf" TargetMode="Externa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hyperlink" Target="https://birdcast.info/"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hyperlink" Target="https://flap.org/"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abcbirds.org/blog/truth-about-birds-and-glass-collisio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darksky.org/images/header//idsa_img_customHeader-bg-118981.jpg"/>
          <p:cNvSpPr>
            <a:spLocks noChangeAspect="1" noChangeArrowheads="1"/>
          </p:cNvSpPr>
          <p:nvPr/>
        </p:nvSpPr>
        <p:spPr bwMode="auto">
          <a:xfrm>
            <a:off x="155575" y="-144461"/>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6" name="Straight Connector 65"/>
          <p:cNvCxnSpPr/>
          <p:nvPr/>
        </p:nvCxnSpPr>
        <p:spPr>
          <a:xfrm flipV="1">
            <a:off x="11113" y="3120369"/>
            <a:ext cx="787400" cy="556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381000" y="838200"/>
            <a:ext cx="8229600" cy="130630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500" b="1" dirty="0" smtClean="0">
                <a:solidFill>
                  <a:srgbClr val="FF0000"/>
                </a:solidFill>
                <a:latin typeface="Centaur" panose="02030504050205020304" pitchFamily="18" charset="0"/>
              </a:rPr>
              <a:t>“Let there be Night”</a:t>
            </a:r>
          </a:p>
        </p:txBody>
      </p:sp>
      <p:sp>
        <p:nvSpPr>
          <p:cNvPr id="12" name="Title 1"/>
          <p:cNvSpPr txBox="1">
            <a:spLocks/>
          </p:cNvSpPr>
          <p:nvPr/>
        </p:nvSpPr>
        <p:spPr>
          <a:xfrm>
            <a:off x="304800" y="4495800"/>
            <a:ext cx="8229600" cy="609599"/>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chemeClr val="accent6">
                    <a:lumMod val="75000"/>
                  </a:schemeClr>
                </a:solidFill>
                <a:latin typeface="Centaur" panose="02030504050205020304" pitchFamily="18" charset="0"/>
              </a:rPr>
              <a:t>Vayujeet</a:t>
            </a:r>
            <a:r>
              <a:rPr lang="en-US" b="1" dirty="0" smtClean="0">
                <a:solidFill>
                  <a:schemeClr val="accent6">
                    <a:lumMod val="75000"/>
                  </a:schemeClr>
                </a:solidFill>
                <a:latin typeface="Centaur" panose="02030504050205020304" pitchFamily="18" charset="0"/>
              </a:rPr>
              <a:t> </a:t>
            </a:r>
            <a:r>
              <a:rPr lang="en-US" b="1" dirty="0" err="1" smtClean="0">
                <a:solidFill>
                  <a:schemeClr val="accent6">
                    <a:lumMod val="75000"/>
                  </a:schemeClr>
                </a:solidFill>
                <a:latin typeface="Centaur" panose="02030504050205020304" pitchFamily="18" charset="0"/>
              </a:rPr>
              <a:t>Gokhale</a:t>
            </a:r>
            <a:endParaRPr lang="en-US" b="1" dirty="0" smtClean="0">
              <a:solidFill>
                <a:schemeClr val="accent6">
                  <a:lumMod val="75000"/>
                </a:schemeClr>
              </a:solidFill>
              <a:latin typeface="Centaur" panose="02030504050205020304" pitchFamily="18" charset="0"/>
            </a:endParaRPr>
          </a:p>
        </p:txBody>
      </p:sp>
      <p:pic>
        <p:nvPicPr>
          <p:cNvPr id="10" name="Picture 2"/>
          <p:cNvPicPr>
            <a:picLocks noChangeAspect="1" noChangeArrowheads="1"/>
          </p:cNvPicPr>
          <p:nvPr/>
        </p:nvPicPr>
        <p:blipFill>
          <a:blip r:embed="rId2" cstate="print"/>
          <a:srcRect/>
          <a:stretch>
            <a:fillRect/>
          </a:stretch>
        </p:blipFill>
        <p:spPr bwMode="auto">
          <a:xfrm>
            <a:off x="7239000" y="1"/>
            <a:ext cx="1904999" cy="765772"/>
          </a:xfrm>
          <a:prstGeom prst="rect">
            <a:avLst/>
          </a:prstGeom>
          <a:noFill/>
          <a:ln w="9525">
            <a:noFill/>
            <a:miter lim="800000"/>
            <a:headEnd/>
            <a:tailEnd/>
          </a:ln>
          <a:effectLst/>
        </p:spPr>
      </p:pic>
      <p:pic>
        <p:nvPicPr>
          <p:cNvPr id="13" name="Picture 102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3"/>
          <p:cNvSpPr/>
          <p:nvPr/>
        </p:nvSpPr>
        <p:spPr>
          <a:xfrm>
            <a:off x="228600" y="5188803"/>
            <a:ext cx="4495800" cy="830997"/>
          </a:xfrm>
          <a:prstGeom prst="rect">
            <a:avLst/>
          </a:prstGeom>
        </p:spPr>
        <p:txBody>
          <a:bodyPr wrap="square">
            <a:spAutoFit/>
          </a:bodyPr>
          <a:lstStyle/>
          <a:p>
            <a:r>
              <a:rPr lang="en-US" sz="2400" dirty="0" smtClean="0">
                <a:latin typeface="Centaur" panose="02030504050205020304" pitchFamily="18" charset="0"/>
              </a:rPr>
              <a:t>Professor of Physics and Astronomy,</a:t>
            </a:r>
            <a:br>
              <a:rPr lang="en-US" sz="2400" dirty="0" smtClean="0">
                <a:latin typeface="Centaur" panose="02030504050205020304" pitchFamily="18" charset="0"/>
              </a:rPr>
            </a:br>
            <a:r>
              <a:rPr lang="en-US" sz="2400" dirty="0" smtClean="0">
                <a:latin typeface="Centaur" panose="02030504050205020304" pitchFamily="18" charset="0"/>
              </a:rPr>
              <a:t>Truman State University</a:t>
            </a:r>
          </a:p>
        </p:txBody>
      </p:sp>
      <p:sp>
        <p:nvSpPr>
          <p:cNvPr id="15" name="Rectangle 14"/>
          <p:cNvSpPr/>
          <p:nvPr/>
        </p:nvSpPr>
        <p:spPr>
          <a:xfrm>
            <a:off x="5257800" y="5188803"/>
            <a:ext cx="3352800" cy="830997"/>
          </a:xfrm>
          <a:prstGeom prst="rect">
            <a:avLst/>
          </a:prstGeom>
        </p:spPr>
        <p:txBody>
          <a:bodyPr wrap="square">
            <a:spAutoFit/>
          </a:bodyPr>
          <a:lstStyle/>
          <a:p>
            <a:r>
              <a:rPr lang="en-US" sz="2400" dirty="0" smtClean="0">
                <a:latin typeface="Centaur" panose="02030504050205020304" pitchFamily="18" charset="0"/>
              </a:rPr>
              <a:t>Chair,</a:t>
            </a:r>
          </a:p>
          <a:p>
            <a:r>
              <a:rPr lang="en-US" sz="2400" dirty="0" err="1" smtClean="0">
                <a:latin typeface="Centaur" panose="02030504050205020304" pitchFamily="18" charset="0"/>
              </a:rPr>
              <a:t>DarkSky</a:t>
            </a:r>
            <a:r>
              <a:rPr lang="en-US" sz="2400" dirty="0" smtClean="0">
                <a:latin typeface="Centaur" panose="02030504050205020304" pitchFamily="18" charset="0"/>
              </a:rPr>
              <a:t> Missouri</a:t>
            </a:r>
            <a:endParaRPr lang="en-US" sz="2400" dirty="0">
              <a:latin typeface="Centaur" panose="02030504050205020304" pitchFamily="18" charset="0"/>
            </a:endParaRPr>
          </a:p>
        </p:txBody>
      </p:sp>
      <p:pic>
        <p:nvPicPr>
          <p:cNvPr id="1027" name="Picture 3"/>
          <p:cNvPicPr>
            <a:picLocks noChangeAspect="1" noChangeArrowheads="1"/>
          </p:cNvPicPr>
          <p:nvPr/>
        </p:nvPicPr>
        <p:blipFill>
          <a:blip r:embed="rId4"/>
          <a:srcRect/>
          <a:stretch>
            <a:fillRect/>
          </a:stretch>
        </p:blipFill>
        <p:spPr bwMode="auto">
          <a:xfrm>
            <a:off x="4419600" y="2819400"/>
            <a:ext cx="4067175" cy="11811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304799" y="2849084"/>
            <a:ext cx="3647437" cy="1113316"/>
          </a:xfrm>
          <a:prstGeom prst="rect">
            <a:avLst/>
          </a:prstGeom>
          <a:noFill/>
          <a:ln w="9525">
            <a:noFill/>
            <a:miter lim="800000"/>
            <a:headEnd/>
            <a:tailEnd/>
          </a:ln>
          <a:effectLst/>
        </p:spPr>
      </p:pic>
    </p:spTree>
    <p:extLst>
      <p:ext uri="{BB962C8B-B14F-4D97-AF65-F5344CB8AC3E}">
        <p14:creationId xmlns="" xmlns:p14="http://schemas.microsoft.com/office/powerpoint/2010/main" val="20594165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9144000" cy="2438400"/>
          </a:xfrm>
        </p:spPr>
        <p:txBody>
          <a:bodyPr>
            <a:noAutofit/>
          </a:bodyPr>
          <a:lstStyle/>
          <a:p>
            <a:r>
              <a:rPr lang="en-US" sz="6400" b="1" dirty="0" smtClean="0">
                <a:solidFill>
                  <a:srgbClr val="00B0F0"/>
                </a:solidFill>
                <a:effectLst>
                  <a:outerShdw blurRad="38100" dist="38100" dir="2700000" algn="tl">
                    <a:srgbClr val="000000">
                      <a:alpha val="43137"/>
                    </a:srgbClr>
                  </a:outerShdw>
                </a:effectLst>
                <a:latin typeface="Centaur" panose="02030504050205020304" pitchFamily="18" charset="0"/>
              </a:rPr>
              <a:t>ALAN &amp; Light Pollution</a:t>
            </a:r>
            <a:endParaRPr lang="en-US" sz="6400" b="1" dirty="0">
              <a:solidFill>
                <a:srgbClr val="00B0F0"/>
              </a:solidFill>
              <a:effectLst>
                <a:outerShdw blurRad="38100" dist="38100" dir="2700000" algn="tl">
                  <a:srgbClr val="000000">
                    <a:alpha val="43137"/>
                  </a:srgbClr>
                </a:outerShdw>
              </a:effectLst>
              <a:latin typeface="Centaur" panose="02030504050205020304" pitchFamily="18" charset="0"/>
            </a:endParaRPr>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13085776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
        <p:nvSpPr>
          <p:cNvPr id="5" name="Rectangle 4"/>
          <p:cNvSpPr/>
          <p:nvPr/>
        </p:nvSpPr>
        <p:spPr>
          <a:xfrm>
            <a:off x="152400" y="2057400"/>
            <a:ext cx="8839200" cy="2123658"/>
          </a:xfrm>
          <a:prstGeom prst="rect">
            <a:avLst/>
          </a:prstGeom>
        </p:spPr>
        <p:txBody>
          <a:bodyPr wrap="square">
            <a:spAutoFit/>
          </a:bodyPr>
          <a:lstStyle/>
          <a:p>
            <a:pPr algn="ctr"/>
            <a:r>
              <a:rPr lang="en-US" sz="4400" dirty="0" smtClean="0"/>
              <a:t>Light pollution is the </a:t>
            </a:r>
            <a:r>
              <a:rPr lang="en-US" sz="4400" b="1" dirty="0" smtClean="0">
                <a:solidFill>
                  <a:schemeClr val="accent5"/>
                </a:solidFill>
              </a:rPr>
              <a:t>human-made</a:t>
            </a:r>
            <a:r>
              <a:rPr lang="en-US" sz="4400" dirty="0" smtClean="0"/>
              <a:t> </a:t>
            </a:r>
            <a:r>
              <a:rPr lang="en-US" sz="4400" u="sng" dirty="0" smtClean="0"/>
              <a:t>alteration of outdoor light levels </a:t>
            </a:r>
            <a:r>
              <a:rPr lang="en-US" sz="4400" dirty="0" smtClean="0"/>
              <a:t>from those occurring </a:t>
            </a:r>
            <a:r>
              <a:rPr lang="en-US" sz="4400" b="1" dirty="0" smtClean="0">
                <a:solidFill>
                  <a:schemeClr val="accent6">
                    <a:lumMod val="75000"/>
                  </a:schemeClr>
                </a:solidFill>
              </a:rPr>
              <a:t>naturally</a:t>
            </a:r>
            <a:r>
              <a:rPr lang="en-US" sz="4400" dirty="0" smtClean="0"/>
              <a:t>.</a:t>
            </a:r>
            <a:endParaRPr lang="en-US" sz="4400" dirty="0"/>
          </a:p>
        </p:txBody>
      </p:sp>
    </p:spTree>
    <p:extLst>
      <p:ext uri="{BB962C8B-B14F-4D97-AF65-F5344CB8AC3E}">
        <p14:creationId xmlns="" xmlns:p14="http://schemas.microsoft.com/office/powerpoint/2010/main" val="13085776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47956"/>
          </a:xfrm>
        </p:spPr>
        <p:txBody>
          <a:bodyPr>
            <a:normAutofit fontScale="90000"/>
          </a:bodyPr>
          <a:lstStyle/>
          <a:p>
            <a:r>
              <a:rPr lang="en-US" sz="3200" dirty="0" smtClean="0"/>
              <a:t>What is Light Pollution?</a:t>
            </a:r>
            <a:br>
              <a:rPr lang="en-US" sz="3200" dirty="0" smtClean="0"/>
            </a:br>
            <a:r>
              <a:rPr lang="en-US" sz="3200" dirty="0" smtClean="0"/>
              <a:t>[ALAN = </a:t>
            </a:r>
            <a:r>
              <a:rPr lang="en-US" sz="3200" dirty="0" smtClean="0">
                <a:solidFill>
                  <a:srgbClr val="FF0000"/>
                </a:solidFill>
              </a:rPr>
              <a:t>A</a:t>
            </a:r>
            <a:r>
              <a:rPr lang="en-US" sz="3200" dirty="0" smtClean="0"/>
              <a:t>rtificial </a:t>
            </a:r>
            <a:r>
              <a:rPr lang="en-US" sz="3200" dirty="0" smtClean="0">
                <a:solidFill>
                  <a:srgbClr val="FFC000"/>
                </a:solidFill>
              </a:rPr>
              <a:t>L</a:t>
            </a:r>
            <a:r>
              <a:rPr lang="en-US" sz="3200" dirty="0" smtClean="0"/>
              <a:t>ight </a:t>
            </a:r>
            <a:r>
              <a:rPr lang="en-US" sz="3200" dirty="0" smtClean="0">
                <a:solidFill>
                  <a:srgbClr val="92D050"/>
                </a:solidFill>
              </a:rPr>
              <a:t>A</a:t>
            </a:r>
            <a:r>
              <a:rPr lang="en-US" sz="3200" dirty="0" smtClean="0"/>
              <a:t>t </a:t>
            </a:r>
            <a:r>
              <a:rPr lang="en-US" sz="3200" dirty="0" smtClean="0">
                <a:solidFill>
                  <a:srgbClr val="00B0F0"/>
                </a:solidFill>
              </a:rPr>
              <a:t>N</a:t>
            </a:r>
            <a:r>
              <a:rPr lang="en-US" sz="3200" dirty="0" smtClean="0"/>
              <a:t>ight]</a:t>
            </a:r>
            <a:endParaRPr lang="en-US" sz="3200" dirty="0"/>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4" descr="https://www.solais.com/uploadedFiles/blog/1585925577_Light_Pollution_Diagram_680px-300x292.jpg"/>
          <p:cNvPicPr>
            <a:picLocks noChangeAspect="1" noChangeArrowheads="1"/>
          </p:cNvPicPr>
          <p:nvPr/>
        </p:nvPicPr>
        <p:blipFill>
          <a:blip r:embed="rId3" cstate="print"/>
          <a:srcRect/>
          <a:stretch>
            <a:fillRect/>
          </a:stretch>
        </p:blipFill>
        <p:spPr bwMode="auto">
          <a:xfrm>
            <a:off x="1219200" y="1200356"/>
            <a:ext cx="6619665" cy="5505244"/>
          </a:xfrm>
          <a:prstGeom prst="rect">
            <a:avLst/>
          </a:prstGeom>
          <a:noFill/>
        </p:spPr>
      </p:pic>
      <p:sp>
        <p:nvSpPr>
          <p:cNvPr id="10" name="Rectangle 9"/>
          <p:cNvSpPr/>
          <p:nvPr/>
        </p:nvSpPr>
        <p:spPr>
          <a:xfrm rot="16200000">
            <a:off x="7315200" y="3564523"/>
            <a:ext cx="1828800" cy="338554"/>
          </a:xfrm>
          <a:prstGeom prst="rect">
            <a:avLst/>
          </a:prstGeom>
        </p:spPr>
        <p:txBody>
          <a:bodyPr wrap="square">
            <a:spAutoFit/>
          </a:bodyPr>
          <a:lstStyle/>
          <a:p>
            <a:pPr algn="ctr"/>
            <a:r>
              <a:rPr lang="en-US" sz="1600" i="1" dirty="0" smtClean="0"/>
              <a:t>Photo Credit: IDA</a:t>
            </a:r>
            <a:endParaRPr lang="en-US" sz="1600" dirty="0"/>
          </a:p>
        </p:txBody>
      </p:sp>
      <p:pic>
        <p:nvPicPr>
          <p:cNvPr id="9"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19443323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800" dirty="0" smtClean="0"/>
              <a:t>Light Intensity and </a:t>
            </a:r>
            <a:r>
              <a:rPr lang="en-US" sz="2800" b="1" dirty="0" smtClean="0">
                <a:solidFill>
                  <a:srgbClr val="FF0000"/>
                </a:solidFill>
                <a:effectLst>
                  <a:outerShdw blurRad="38100" dist="38100" dir="2700000" algn="tl">
                    <a:srgbClr val="000000">
                      <a:alpha val="43137"/>
                    </a:srgbClr>
                  </a:outerShdw>
                </a:effectLst>
              </a:rPr>
              <a:t>Color</a:t>
            </a:r>
            <a:r>
              <a:rPr lang="en-US" sz="2800" dirty="0" smtClean="0"/>
              <a:t> are both important</a:t>
            </a:r>
            <a:endParaRPr lang="en-US" sz="2800" dirty="0"/>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0" name="Picture 6" descr="Color Temperature Scale for light bulbs | AtlantaLightBulbs.co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7825" y="1026506"/>
            <a:ext cx="5032375" cy="220466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48269" y="5636173"/>
            <a:ext cx="5288179" cy="461665"/>
          </a:xfrm>
          <a:prstGeom prst="rect">
            <a:avLst/>
          </a:prstGeom>
          <a:noFill/>
        </p:spPr>
        <p:txBody>
          <a:bodyPr wrap="none" rtlCol="0">
            <a:spAutoFit/>
          </a:bodyPr>
          <a:lstStyle/>
          <a:p>
            <a:r>
              <a:rPr lang="en-US" sz="2400" b="1" dirty="0" smtClean="0">
                <a:solidFill>
                  <a:srgbClr val="FF6600"/>
                </a:solidFill>
                <a:latin typeface="Centaur" panose="02030504050205020304" pitchFamily="18" charset="0"/>
              </a:rPr>
              <a:t>Orange</a:t>
            </a:r>
            <a:r>
              <a:rPr lang="en-US" sz="2400" b="1" dirty="0" smtClean="0">
                <a:solidFill>
                  <a:srgbClr val="FF0000"/>
                </a:solidFill>
                <a:latin typeface="Centaur" panose="02030504050205020304" pitchFamily="18" charset="0"/>
              </a:rPr>
              <a:t>/Red good</a:t>
            </a:r>
            <a:r>
              <a:rPr lang="en-US" sz="2400" b="1" dirty="0" smtClean="0">
                <a:latin typeface="Centaur" panose="02030504050205020304" pitchFamily="18" charset="0"/>
              </a:rPr>
              <a:t>, </a:t>
            </a:r>
            <a:r>
              <a:rPr lang="en-US" sz="2400" b="1" dirty="0" smtClean="0">
                <a:solidFill>
                  <a:srgbClr val="FFFF00"/>
                </a:solidFill>
                <a:latin typeface="Centaur" panose="02030504050205020304" pitchFamily="18" charset="0"/>
              </a:rPr>
              <a:t>yellow bad</a:t>
            </a:r>
            <a:r>
              <a:rPr lang="en-US" sz="2400" b="1" dirty="0" smtClean="0">
                <a:latin typeface="Centaur" panose="02030504050205020304" pitchFamily="18" charset="0"/>
              </a:rPr>
              <a:t>, </a:t>
            </a:r>
            <a:r>
              <a:rPr lang="en-US" sz="2400" b="1" dirty="0" smtClean="0">
                <a:solidFill>
                  <a:schemeClr val="accent1"/>
                </a:solidFill>
                <a:latin typeface="Centaur" panose="02030504050205020304" pitchFamily="18" charset="0"/>
              </a:rPr>
              <a:t>blue light ugly</a:t>
            </a:r>
            <a:endParaRPr lang="en-US" sz="2400" b="1" dirty="0">
              <a:solidFill>
                <a:schemeClr val="accent1"/>
              </a:solidFill>
              <a:latin typeface="Centaur" panose="02030504050205020304" pitchFamily="18" charset="0"/>
            </a:endParaRPr>
          </a:p>
        </p:txBody>
      </p:sp>
      <p:pic>
        <p:nvPicPr>
          <p:cNvPr id="3" name="Picture 2"/>
          <p:cNvPicPr>
            <a:picLocks noChangeAspect="1"/>
          </p:cNvPicPr>
          <p:nvPr/>
        </p:nvPicPr>
        <p:blipFill>
          <a:blip r:embed="rId4"/>
          <a:stretch>
            <a:fillRect/>
          </a:stretch>
        </p:blipFill>
        <p:spPr>
          <a:xfrm>
            <a:off x="670644" y="3242052"/>
            <a:ext cx="4446736" cy="2320548"/>
          </a:xfrm>
          <a:prstGeom prst="rect">
            <a:avLst/>
          </a:prstGeom>
        </p:spPr>
      </p:pic>
      <p:grpSp>
        <p:nvGrpSpPr>
          <p:cNvPr id="5" name="Group 4"/>
          <p:cNvGrpSpPr/>
          <p:nvPr/>
        </p:nvGrpSpPr>
        <p:grpSpPr>
          <a:xfrm>
            <a:off x="5781675" y="990600"/>
            <a:ext cx="2694136" cy="2514600"/>
            <a:chOff x="5791200" y="1866900"/>
            <a:chExt cx="2694136" cy="2514600"/>
          </a:xfrm>
        </p:grpSpPr>
        <p:pic>
          <p:nvPicPr>
            <p:cNvPr id="10" name="Picture 4" descr="What Are Lumens? Lumens Chart, Definition &amp; Light Bulb Facts at ..."/>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970736" y="1866900"/>
              <a:ext cx="2514600" cy="25146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Oval 3"/>
            <p:cNvSpPr/>
            <p:nvPr/>
          </p:nvSpPr>
          <p:spPr>
            <a:xfrm>
              <a:off x="5791200" y="3447853"/>
              <a:ext cx="1295400"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472808" y="2144785"/>
              <a:ext cx="1012528" cy="5471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5923111" y="3894494"/>
            <a:ext cx="2933175" cy="1015663"/>
          </a:xfrm>
          <a:prstGeom prst="rect">
            <a:avLst/>
          </a:prstGeom>
          <a:noFill/>
        </p:spPr>
        <p:txBody>
          <a:bodyPr wrap="none" rtlCol="0">
            <a:spAutoFit/>
          </a:bodyPr>
          <a:lstStyle/>
          <a:p>
            <a:r>
              <a:rPr lang="en-US" sz="2000" b="1" dirty="0" smtClean="0">
                <a:latin typeface="Centaur" panose="02030504050205020304" pitchFamily="18" charset="0"/>
              </a:rPr>
              <a:t>For outdoor lighting, aim for</a:t>
            </a:r>
            <a:br>
              <a:rPr lang="en-US" sz="2000" b="1" dirty="0" smtClean="0">
                <a:latin typeface="Centaur" panose="02030504050205020304" pitchFamily="18" charset="0"/>
              </a:rPr>
            </a:br>
            <a:r>
              <a:rPr lang="en-US" sz="2000" b="1" dirty="0" smtClean="0">
                <a:solidFill>
                  <a:srgbClr val="FFCC66"/>
                </a:solidFill>
                <a:latin typeface="Centaur" panose="02030504050205020304" pitchFamily="18" charset="0"/>
              </a:rPr>
              <a:t>3000</a:t>
            </a:r>
            <a:r>
              <a:rPr lang="en-US" sz="2000" b="1" dirty="0" smtClean="0">
                <a:latin typeface="Centaur" panose="02030504050205020304" pitchFamily="18" charset="0"/>
              </a:rPr>
              <a:t> K and below, preferably</a:t>
            </a:r>
            <a:br>
              <a:rPr lang="en-US" sz="2000" b="1" dirty="0" smtClean="0">
                <a:latin typeface="Centaur" panose="02030504050205020304" pitchFamily="18" charset="0"/>
              </a:rPr>
            </a:br>
            <a:r>
              <a:rPr lang="en-US" sz="2000" b="1" dirty="0" smtClean="0">
                <a:latin typeface="Centaur" panose="02030504050205020304" pitchFamily="18" charset="0"/>
              </a:rPr>
              <a:t>about </a:t>
            </a:r>
            <a:r>
              <a:rPr lang="en-US" sz="2000" b="1" dirty="0" smtClean="0">
                <a:solidFill>
                  <a:srgbClr val="FF0000"/>
                </a:solidFill>
                <a:latin typeface="Centaur" panose="02030504050205020304" pitchFamily="18" charset="0"/>
              </a:rPr>
              <a:t>2000</a:t>
            </a:r>
            <a:r>
              <a:rPr lang="en-US" sz="2000" b="1" dirty="0" smtClean="0">
                <a:latin typeface="Centaur" panose="02030504050205020304" pitchFamily="18" charset="0"/>
              </a:rPr>
              <a:t> K.</a:t>
            </a:r>
            <a:endParaRPr lang="en-US" sz="2000" b="1" dirty="0">
              <a:latin typeface="Centaur" panose="02030504050205020304" pitchFamily="18"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 xmlns:p14="http://schemas.microsoft.com/office/powerpoint/2010/main" val="28701340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15200" cy="715962"/>
          </a:xfrm>
        </p:spPr>
        <p:txBody>
          <a:bodyPr>
            <a:normAutofit/>
          </a:bodyPr>
          <a:lstStyle/>
          <a:p>
            <a:r>
              <a:rPr lang="en-US" sz="2800" b="1" dirty="0" smtClean="0">
                <a:solidFill>
                  <a:srgbClr val="FF0000"/>
                </a:solidFill>
                <a:effectLst>
                  <a:outerShdw blurRad="38100" dist="38100" dir="2700000" algn="tl">
                    <a:srgbClr val="000000">
                      <a:alpha val="43137"/>
                    </a:srgbClr>
                  </a:outerShdw>
                </a:effectLst>
              </a:rPr>
              <a:t>Color</a:t>
            </a:r>
            <a:r>
              <a:rPr lang="en-US" sz="2800" dirty="0" smtClean="0"/>
              <a:t> is important but check </a:t>
            </a:r>
            <a:r>
              <a:rPr lang="en-US" sz="2800" b="1" u="sng" dirty="0" smtClean="0">
                <a:effectLst>
                  <a:outerShdw blurRad="38100" dist="38100" dir="2700000" algn="tl">
                    <a:srgbClr val="000000">
                      <a:alpha val="43137"/>
                    </a:srgbClr>
                  </a:outerShdw>
                </a:effectLst>
              </a:rPr>
              <a:t>spectrum</a:t>
            </a:r>
            <a:r>
              <a:rPr lang="en-US" sz="2800" dirty="0" smtClean="0"/>
              <a:t>!</a:t>
            </a:r>
            <a:endParaRPr lang="en-US" sz="2800" dirty="0"/>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105091" y="1221250"/>
            <a:ext cx="2964668" cy="2323060"/>
          </a:xfrm>
          <a:prstGeom prst="rect">
            <a:avLst/>
          </a:prstGeom>
        </p:spPr>
      </p:pic>
      <p:pic>
        <p:nvPicPr>
          <p:cNvPr id="14" name="Picture 13"/>
          <p:cNvPicPr>
            <a:picLocks noChangeAspect="1"/>
          </p:cNvPicPr>
          <p:nvPr/>
        </p:nvPicPr>
        <p:blipFill>
          <a:blip r:embed="rId4"/>
          <a:stretch>
            <a:fillRect/>
          </a:stretch>
        </p:blipFill>
        <p:spPr>
          <a:xfrm>
            <a:off x="1828800" y="3694660"/>
            <a:ext cx="5257800" cy="2743805"/>
          </a:xfrm>
          <a:prstGeom prst="rect">
            <a:avLst/>
          </a:prstGeom>
        </p:spPr>
      </p:pic>
      <p:pic>
        <p:nvPicPr>
          <p:cNvPr id="11" name="Picture 10"/>
          <p:cNvPicPr>
            <a:picLocks noChangeAspect="1"/>
          </p:cNvPicPr>
          <p:nvPr/>
        </p:nvPicPr>
        <p:blipFill>
          <a:blip r:embed="rId5"/>
          <a:stretch>
            <a:fillRect/>
          </a:stretch>
        </p:blipFill>
        <p:spPr>
          <a:xfrm>
            <a:off x="3125994" y="1219200"/>
            <a:ext cx="2970006" cy="2316162"/>
          </a:xfrm>
          <a:prstGeom prst="rect">
            <a:avLst/>
          </a:prstGeom>
        </p:spPr>
      </p:pic>
      <p:pic>
        <p:nvPicPr>
          <p:cNvPr id="15" name="Picture 14"/>
          <p:cNvPicPr>
            <a:picLocks noChangeAspect="1"/>
          </p:cNvPicPr>
          <p:nvPr/>
        </p:nvPicPr>
        <p:blipFill>
          <a:blip r:embed="rId6"/>
          <a:stretch>
            <a:fillRect/>
          </a:stretch>
        </p:blipFill>
        <p:spPr>
          <a:xfrm>
            <a:off x="6192264" y="1219200"/>
            <a:ext cx="2951736" cy="2325110"/>
          </a:xfrm>
          <a:prstGeom prst="rect">
            <a:avLst/>
          </a:prstGeom>
        </p:spPr>
      </p:pic>
      <p:sp>
        <p:nvSpPr>
          <p:cNvPr id="16" name="Slide Number Placeholder 15"/>
          <p:cNvSpPr>
            <a:spLocks noGrp="1"/>
          </p:cNvSpPr>
          <p:nvPr>
            <p:ph type="sldNum" sz="quarter" idx="12"/>
          </p:nvPr>
        </p:nvSpPr>
        <p:spPr/>
        <p:txBody>
          <a:bodyPr/>
          <a:lstStyle/>
          <a:p>
            <a:fld id="{B6F15528-21DE-4FAA-801E-634DDDAF4B2B}" type="slidenum">
              <a:rPr lang="en-US" smtClean="0"/>
              <a:pPr/>
              <a:t>14</a:t>
            </a:fld>
            <a:endParaRPr lang="en-US"/>
          </a:p>
        </p:txBody>
      </p:sp>
      <p:pic>
        <p:nvPicPr>
          <p:cNvPr id="10" name="Picture 2"/>
          <p:cNvPicPr>
            <a:picLocks noChangeAspect="1" noChangeArrowheads="1"/>
          </p:cNvPicPr>
          <p:nvPr/>
        </p:nvPicPr>
        <p:blipFill>
          <a:blip r:embed="rId7"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1524510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9144000" cy="2438400"/>
          </a:xfrm>
        </p:spPr>
        <p:txBody>
          <a:bodyPr>
            <a:noAutofit/>
          </a:bodyPr>
          <a:lstStyle/>
          <a:p>
            <a:r>
              <a:rPr lang="en-US" sz="6400" b="1" dirty="0" smtClean="0">
                <a:solidFill>
                  <a:schemeClr val="accent6">
                    <a:lumMod val="75000"/>
                  </a:schemeClr>
                </a:solidFill>
                <a:effectLst>
                  <a:outerShdw blurRad="38100" dist="38100" dir="2700000" algn="tl">
                    <a:srgbClr val="000000">
                      <a:alpha val="43137"/>
                    </a:srgbClr>
                  </a:outerShdw>
                </a:effectLst>
                <a:latin typeface="Centaur" panose="02030504050205020304" pitchFamily="18" charset="0"/>
              </a:rPr>
              <a:t>How to </a:t>
            </a:r>
            <a:r>
              <a:rPr lang="en-US" sz="6400" b="1" dirty="0" smtClean="0">
                <a:solidFill>
                  <a:schemeClr val="accent6">
                    <a:lumMod val="75000"/>
                  </a:schemeClr>
                </a:solidFill>
                <a:effectLst>
                  <a:outerShdw blurRad="38100" dist="38100" dir="2700000" algn="tl">
                    <a:srgbClr val="000000">
                      <a:alpha val="43137"/>
                    </a:srgbClr>
                  </a:outerShdw>
                </a:effectLst>
                <a:latin typeface="Centaur" panose="02030504050205020304" pitchFamily="18" charset="0"/>
              </a:rPr>
              <a:t>Reduce </a:t>
            </a:r>
            <a:r>
              <a:rPr lang="en-US" sz="6400" b="1" dirty="0" smtClean="0">
                <a:solidFill>
                  <a:schemeClr val="accent6">
                    <a:lumMod val="75000"/>
                  </a:schemeClr>
                </a:solidFill>
                <a:effectLst>
                  <a:outerShdw blurRad="38100" dist="38100" dir="2700000" algn="tl">
                    <a:srgbClr val="000000">
                      <a:alpha val="43137"/>
                    </a:srgbClr>
                  </a:outerShdw>
                </a:effectLst>
                <a:latin typeface="Centaur" panose="02030504050205020304" pitchFamily="18" charset="0"/>
              </a:rPr>
              <a:t>Light Pollution</a:t>
            </a:r>
            <a:endParaRPr lang="en-US" sz="6400" b="1" dirty="0">
              <a:solidFill>
                <a:schemeClr val="accent6">
                  <a:lumMod val="75000"/>
                </a:schemeClr>
              </a:solidFill>
              <a:effectLst>
                <a:outerShdw blurRad="38100" dist="38100" dir="2700000" algn="tl">
                  <a:srgbClr val="000000">
                    <a:alpha val="43137"/>
                  </a:srgbClr>
                </a:outerShdw>
              </a:effectLst>
              <a:latin typeface="Centaur" panose="02030504050205020304" pitchFamily="18" charset="0"/>
            </a:endParaRPr>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13085776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a:p>
        </p:txBody>
      </p:sp>
      <p:sp>
        <p:nvSpPr>
          <p:cNvPr id="6" name="Title 1"/>
          <p:cNvSpPr>
            <a:spLocks noGrp="1"/>
          </p:cNvSpPr>
          <p:nvPr>
            <p:ph type="title"/>
          </p:nvPr>
        </p:nvSpPr>
        <p:spPr>
          <a:xfrm>
            <a:off x="457200" y="152400"/>
            <a:ext cx="8229600" cy="609600"/>
          </a:xfrm>
        </p:spPr>
        <p:txBody>
          <a:bodyPr>
            <a:normAutofit/>
          </a:bodyPr>
          <a:lstStyle/>
          <a:p>
            <a:r>
              <a:rPr lang="en-US" sz="3200" dirty="0" smtClean="0">
                <a:latin typeface="Centaur" panose="02030504050205020304" pitchFamily="18" charset="0"/>
              </a:rPr>
              <a:t>How to combat Light Pollution?</a:t>
            </a:r>
            <a:endParaRPr lang="en-US" sz="3200" dirty="0">
              <a:latin typeface="Centaur" panose="02030504050205020304" pitchFamily="18" charset="0"/>
            </a:endParaRPr>
          </a:p>
        </p:txBody>
      </p:sp>
      <p:pic>
        <p:nvPicPr>
          <p:cNvPr id="9"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pic>
        <p:nvPicPr>
          <p:cNvPr id="10" name="Picture 3"/>
          <p:cNvPicPr>
            <a:picLocks noChangeAspect="1" noChangeArrowheads="1"/>
          </p:cNvPicPr>
          <p:nvPr/>
        </p:nvPicPr>
        <p:blipFill>
          <a:blip r:embed="rId4"/>
          <a:srcRect/>
          <a:stretch>
            <a:fillRect/>
          </a:stretch>
        </p:blipFill>
        <p:spPr bwMode="auto">
          <a:xfrm>
            <a:off x="457200" y="914400"/>
            <a:ext cx="8293100" cy="5384820"/>
          </a:xfrm>
          <a:prstGeom prst="rect">
            <a:avLst/>
          </a:prstGeom>
          <a:noFill/>
          <a:ln w="9525">
            <a:noFill/>
            <a:miter lim="800000"/>
            <a:headEnd/>
            <a:tailEnd/>
          </a:ln>
          <a:effectLst/>
        </p:spPr>
      </p:pic>
    </p:spTree>
    <p:extLst>
      <p:ext uri="{BB962C8B-B14F-4D97-AF65-F5344CB8AC3E}">
        <p14:creationId xmlns="" xmlns:p14="http://schemas.microsoft.com/office/powerpoint/2010/main" val="24652849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304800" y="152400"/>
            <a:ext cx="8686800" cy="685800"/>
          </a:xfrm>
        </p:spPr>
        <p:txBody>
          <a:bodyPr>
            <a:noAutofit/>
          </a:bodyPr>
          <a:lstStyle/>
          <a:p>
            <a:pPr algn="ctr">
              <a:buNone/>
              <a:defRPr/>
            </a:pPr>
            <a:r>
              <a:rPr lang="en-US" sz="3600" u="sng" dirty="0" smtClean="0">
                <a:latin typeface="Centaur" panose="02030504050205020304" pitchFamily="18" charset="0"/>
              </a:rPr>
              <a:t>Reducing Light Pollution</a:t>
            </a:r>
          </a:p>
          <a:p>
            <a:pPr algn="ctr">
              <a:buNone/>
              <a:defRPr/>
            </a:pPr>
            <a:endParaRPr lang="en-US" sz="3600" u="sng" dirty="0" smtClean="0">
              <a:latin typeface="Centaur" panose="02030504050205020304" pitchFamily="18" charset="0"/>
            </a:endParaRPr>
          </a:p>
        </p:txBody>
      </p:sp>
      <p:sp>
        <p:nvSpPr>
          <p:cNvPr id="3" name="Rectangle 2"/>
          <p:cNvSpPr/>
          <p:nvPr/>
        </p:nvSpPr>
        <p:spPr>
          <a:xfrm>
            <a:off x="93811" y="990600"/>
            <a:ext cx="8973989" cy="5262979"/>
          </a:xfrm>
          <a:prstGeom prst="rect">
            <a:avLst/>
          </a:prstGeom>
        </p:spPr>
        <p:txBody>
          <a:bodyPr wrap="square">
            <a:spAutoFit/>
          </a:bodyPr>
          <a:lstStyle/>
          <a:p>
            <a:pPr marL="457200" indent="-457200">
              <a:buFont typeface="+mj-lt"/>
              <a:buAutoNum type="arabicPeriod"/>
            </a:pPr>
            <a:r>
              <a:rPr lang="en-US" sz="2800" dirty="0" smtClean="0">
                <a:solidFill>
                  <a:srgbClr val="000000"/>
                </a:solidFill>
                <a:latin typeface="Centaur" panose="02030504050205020304" pitchFamily="18" charset="0"/>
              </a:rPr>
              <a:t>The technical </a:t>
            </a:r>
            <a:r>
              <a:rPr lang="en-US" sz="2800" dirty="0" smtClean="0">
                <a:solidFill>
                  <a:srgbClr val="FF0000"/>
                </a:solidFill>
                <a:latin typeface="Centaur" panose="02030504050205020304" pitchFamily="18" charset="0"/>
              </a:rPr>
              <a:t>solutions to light pollution are rather straight-forward</a:t>
            </a:r>
            <a:r>
              <a:rPr lang="en-US" sz="2800" dirty="0" smtClean="0">
                <a:solidFill>
                  <a:srgbClr val="000000"/>
                </a:solidFill>
                <a:latin typeface="Centaur" panose="02030504050205020304" pitchFamily="18" charset="0"/>
              </a:rPr>
              <a:t>: minimize use of outdoor light, direct it where it is needed, and use amber/red light instead of blue-white light.</a:t>
            </a:r>
          </a:p>
          <a:p>
            <a:pPr marL="457200" indent="-457200">
              <a:buFont typeface="+mj-lt"/>
              <a:buAutoNum type="arabicPeriod"/>
            </a:pPr>
            <a:r>
              <a:rPr lang="en-US" sz="2800" dirty="0" smtClean="0">
                <a:solidFill>
                  <a:srgbClr val="000000"/>
                </a:solidFill>
                <a:latin typeface="Centaur" panose="02030504050205020304" pitchFamily="18" charset="0"/>
              </a:rPr>
              <a:t>The bigger challenge is to overcome </a:t>
            </a:r>
            <a:r>
              <a:rPr lang="en-US" sz="2800" dirty="0" smtClean="0">
                <a:solidFill>
                  <a:srgbClr val="FF0000"/>
                </a:solidFill>
                <a:latin typeface="Centaur" panose="02030504050205020304" pitchFamily="18" charset="0"/>
              </a:rPr>
              <a:t>individual and institutional inertia</a:t>
            </a:r>
            <a:r>
              <a:rPr lang="en-US" sz="2800" dirty="0" smtClean="0">
                <a:solidFill>
                  <a:srgbClr val="000000"/>
                </a:solidFill>
                <a:latin typeface="Centaur" panose="02030504050205020304" pitchFamily="18" charset="0"/>
              </a:rPr>
              <a:t> and make people </a:t>
            </a:r>
            <a:r>
              <a:rPr lang="en-US" sz="2800" dirty="0" smtClean="0">
                <a:solidFill>
                  <a:srgbClr val="FF0000"/>
                </a:solidFill>
                <a:latin typeface="Centaur" panose="02030504050205020304" pitchFamily="18" charset="0"/>
              </a:rPr>
              <a:t>change their habits</a:t>
            </a:r>
            <a:r>
              <a:rPr lang="en-US" sz="2800" dirty="0" smtClean="0">
                <a:solidFill>
                  <a:srgbClr val="000000"/>
                </a:solidFill>
                <a:latin typeface="Centaur" panose="02030504050205020304" pitchFamily="18" charset="0"/>
              </a:rPr>
              <a:t>.</a:t>
            </a:r>
          </a:p>
          <a:p>
            <a:pPr marL="457200" indent="-457200">
              <a:buFont typeface="+mj-lt"/>
              <a:buAutoNum type="arabicPeriod"/>
            </a:pPr>
            <a:r>
              <a:rPr lang="en-US" sz="2800" dirty="0" smtClean="0">
                <a:solidFill>
                  <a:srgbClr val="000000"/>
                </a:solidFill>
                <a:latin typeface="Centaur" panose="02030504050205020304" pitchFamily="18" charset="0"/>
              </a:rPr>
              <a:t>This requires dark sky advocates to </a:t>
            </a:r>
            <a:r>
              <a:rPr lang="en-US" sz="2800" dirty="0" smtClean="0">
                <a:solidFill>
                  <a:srgbClr val="FF0000"/>
                </a:solidFill>
                <a:latin typeface="Centaur" panose="02030504050205020304" pitchFamily="18" charset="0"/>
              </a:rPr>
              <a:t>take the initiative </a:t>
            </a:r>
            <a:r>
              <a:rPr lang="en-US" sz="2800" dirty="0" smtClean="0">
                <a:solidFill>
                  <a:srgbClr val="000000"/>
                </a:solidFill>
                <a:latin typeface="Centaur" panose="02030504050205020304" pitchFamily="18" charset="0"/>
              </a:rPr>
              <a:t>and engage the public to create awareness about the issues involved, and to move people to act and demand change [</a:t>
            </a:r>
            <a:r>
              <a:rPr lang="en-US" sz="2800" dirty="0" smtClean="0">
                <a:solidFill>
                  <a:srgbClr val="FF0000"/>
                </a:solidFill>
                <a:latin typeface="Centaur" panose="02030504050205020304" pitchFamily="18" charset="0"/>
              </a:rPr>
              <a:t>bottom-up approach</a:t>
            </a:r>
            <a:r>
              <a:rPr lang="en-US" sz="2800" dirty="0" smtClean="0">
                <a:solidFill>
                  <a:srgbClr val="000000"/>
                </a:solidFill>
                <a:latin typeface="Centaur" panose="02030504050205020304" pitchFamily="18" charset="0"/>
              </a:rPr>
              <a:t>].</a:t>
            </a:r>
          </a:p>
          <a:p>
            <a:pPr marL="457200" indent="-457200">
              <a:buFont typeface="+mj-lt"/>
              <a:buAutoNum type="arabicPeriod"/>
            </a:pPr>
            <a:r>
              <a:rPr lang="en-US" sz="2800" dirty="0" smtClean="0">
                <a:solidFill>
                  <a:srgbClr val="000000"/>
                </a:solidFill>
                <a:latin typeface="Centaur" panose="02030504050205020304" pitchFamily="18" charset="0"/>
              </a:rPr>
              <a:t>Additionally, dark sky advocates need to talk to administrators and lawmakers to help them pass laws and ordinances that prohibit the unnecessary and indiscriminate use of outdoor lights [</a:t>
            </a:r>
            <a:r>
              <a:rPr lang="en-US" sz="2800" dirty="0" smtClean="0">
                <a:solidFill>
                  <a:srgbClr val="FF0000"/>
                </a:solidFill>
                <a:latin typeface="Centaur" panose="02030504050205020304" pitchFamily="18" charset="0"/>
              </a:rPr>
              <a:t>top-down approach</a:t>
            </a:r>
            <a:r>
              <a:rPr lang="en-US" sz="2800" dirty="0" smtClean="0">
                <a:solidFill>
                  <a:srgbClr val="000000"/>
                </a:solidFill>
                <a:latin typeface="Centaur" panose="02030504050205020304" pitchFamily="18" charset="0"/>
              </a:rPr>
              <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a:p>
        </p:txBody>
      </p:sp>
      <p:pic>
        <p:nvPicPr>
          <p:cNvPr id="9"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180496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9144000" cy="2438400"/>
          </a:xfrm>
        </p:spPr>
        <p:txBody>
          <a:bodyPr>
            <a:noAutofit/>
          </a:bodyPr>
          <a:lstStyle/>
          <a:p>
            <a:r>
              <a:rPr lang="en-US" sz="5200" b="1" dirty="0" smtClean="0">
                <a:solidFill>
                  <a:srgbClr val="00B0F0"/>
                </a:solidFill>
                <a:effectLst>
                  <a:outerShdw blurRad="38100" dist="38100" dir="2700000" algn="tl">
                    <a:srgbClr val="000000">
                      <a:alpha val="43137"/>
                    </a:srgbClr>
                  </a:outerShdw>
                </a:effectLst>
                <a:latin typeface="Centaur" panose="02030504050205020304" pitchFamily="18" charset="0"/>
              </a:rPr>
              <a:t>Why Combat Light Pollution: </a:t>
            </a:r>
            <a:br>
              <a:rPr lang="en-US" sz="5200" b="1" dirty="0" smtClean="0">
                <a:solidFill>
                  <a:srgbClr val="00B0F0"/>
                </a:solidFill>
                <a:effectLst>
                  <a:outerShdw blurRad="38100" dist="38100" dir="2700000" algn="tl">
                    <a:srgbClr val="000000">
                      <a:alpha val="43137"/>
                    </a:srgbClr>
                  </a:outerShdw>
                </a:effectLst>
                <a:latin typeface="Centaur" panose="02030504050205020304" pitchFamily="18" charset="0"/>
              </a:rPr>
            </a:br>
            <a:r>
              <a:rPr lang="en-US" sz="5200" b="1" dirty="0" smtClean="0">
                <a:solidFill>
                  <a:srgbClr val="00B0F0"/>
                </a:solidFill>
                <a:effectLst>
                  <a:outerShdw blurRad="38100" dist="38100" dir="2700000" algn="tl">
                    <a:srgbClr val="000000">
                      <a:alpha val="43137"/>
                    </a:srgbClr>
                  </a:outerShdw>
                </a:effectLst>
                <a:latin typeface="Centaur" panose="02030504050205020304" pitchFamily="18" charset="0"/>
              </a:rPr>
              <a:t>A Summary</a:t>
            </a:r>
            <a:endParaRPr lang="en-US" sz="5200" b="1" dirty="0">
              <a:solidFill>
                <a:srgbClr val="00B0F0"/>
              </a:solidFill>
              <a:effectLst>
                <a:outerShdw blurRad="38100" dist="38100" dir="2700000" algn="tl">
                  <a:srgbClr val="000000">
                    <a:alpha val="43137"/>
                  </a:srgbClr>
                </a:outerShdw>
              </a:effectLst>
              <a:latin typeface="Centaur" panose="02030504050205020304" pitchFamily="18" charset="0"/>
            </a:endParaRPr>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pic>
        <p:nvPicPr>
          <p:cNvPr id="5" name="Picture 4"/>
          <p:cNvPicPr>
            <a:picLocks noChangeAspect="1" noChangeArrowheads="1"/>
          </p:cNvPicPr>
          <p:nvPr/>
        </p:nvPicPr>
        <p:blipFill>
          <a:blip r:embed="rId4"/>
          <a:srcRect/>
          <a:stretch>
            <a:fillRect/>
          </a:stretch>
        </p:blipFill>
        <p:spPr bwMode="auto">
          <a:xfrm>
            <a:off x="152400" y="3352800"/>
            <a:ext cx="3886200" cy="3245911"/>
          </a:xfrm>
          <a:prstGeom prst="rect">
            <a:avLst/>
          </a:prstGeom>
          <a:noFill/>
          <a:ln w="9525">
            <a:noFill/>
            <a:miter lim="800000"/>
            <a:headEnd/>
            <a:tailEnd/>
          </a:ln>
          <a:effectLst/>
        </p:spPr>
      </p:pic>
      <p:pic>
        <p:nvPicPr>
          <p:cNvPr id="6" name="Picture 3"/>
          <p:cNvPicPr>
            <a:picLocks noChangeAspect="1" noChangeArrowheads="1"/>
          </p:cNvPicPr>
          <p:nvPr/>
        </p:nvPicPr>
        <p:blipFill>
          <a:blip r:embed="rId5"/>
          <a:srcRect/>
          <a:stretch>
            <a:fillRect/>
          </a:stretch>
        </p:blipFill>
        <p:spPr bwMode="auto">
          <a:xfrm>
            <a:off x="4323806" y="3429000"/>
            <a:ext cx="4702628" cy="3048000"/>
          </a:xfrm>
          <a:prstGeom prst="rect">
            <a:avLst/>
          </a:prstGeom>
          <a:noFill/>
          <a:ln w="9525">
            <a:noFill/>
            <a:miter lim="800000"/>
            <a:headEnd/>
            <a:tailEnd/>
          </a:ln>
          <a:effectLst/>
        </p:spPr>
      </p:pic>
    </p:spTree>
    <p:extLst>
      <p:ext uri="{BB962C8B-B14F-4D97-AF65-F5344CB8AC3E}">
        <p14:creationId xmlns="" xmlns:p14="http://schemas.microsoft.com/office/powerpoint/2010/main" val="13085776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t>Why Combat Light Pollution?</a:t>
            </a:r>
            <a:endParaRPr lang="en-US" sz="3200" dirty="0"/>
          </a:p>
        </p:txBody>
      </p:sp>
      <p:sp>
        <p:nvSpPr>
          <p:cNvPr id="3" name="Content Placeholder 2"/>
          <p:cNvSpPr>
            <a:spLocks noGrp="1"/>
          </p:cNvSpPr>
          <p:nvPr>
            <p:ph idx="1"/>
          </p:nvPr>
        </p:nvSpPr>
        <p:spPr>
          <a:xfrm>
            <a:off x="152400" y="838200"/>
            <a:ext cx="7467600" cy="5915025"/>
          </a:xfrm>
        </p:spPr>
        <p:txBody>
          <a:bodyPr>
            <a:noAutofit/>
          </a:bodyPr>
          <a:lstStyle/>
          <a:p>
            <a:pPr>
              <a:defRPr/>
            </a:pPr>
            <a:r>
              <a:rPr lang="en-US" sz="2800" dirty="0" smtClean="0">
                <a:solidFill>
                  <a:srgbClr val="FF0000"/>
                </a:solidFill>
                <a:latin typeface="Centaur" pitchFamily="18" charset="0"/>
              </a:rPr>
              <a:t>Human Health and Safety</a:t>
            </a:r>
          </a:p>
          <a:p>
            <a:pPr lvl="1">
              <a:defRPr/>
            </a:pPr>
            <a:r>
              <a:rPr lang="en-US" sz="2400" dirty="0" smtClean="0">
                <a:latin typeface="Centaur" pitchFamily="18" charset="0"/>
              </a:rPr>
              <a:t>Circadian rhythm</a:t>
            </a:r>
          </a:p>
          <a:p>
            <a:pPr lvl="1">
              <a:defRPr/>
            </a:pPr>
            <a:r>
              <a:rPr lang="en-US" sz="2400" dirty="0" smtClean="0">
                <a:latin typeface="Centaur" pitchFamily="18" charset="0"/>
              </a:rPr>
              <a:t>Vision impaired by Glare</a:t>
            </a:r>
          </a:p>
          <a:p>
            <a:pPr>
              <a:defRPr/>
            </a:pPr>
            <a:r>
              <a:rPr lang="en-US" sz="2800" dirty="0" smtClean="0">
                <a:solidFill>
                  <a:srgbClr val="FF0000"/>
                </a:solidFill>
                <a:latin typeface="Centaur" pitchFamily="18" charset="0"/>
              </a:rPr>
              <a:t>Animal Health</a:t>
            </a:r>
          </a:p>
          <a:p>
            <a:pPr lvl="1">
              <a:defRPr/>
            </a:pPr>
            <a:r>
              <a:rPr lang="en-US" sz="2400" dirty="0" smtClean="0">
                <a:latin typeface="Centaur" pitchFamily="18" charset="0"/>
              </a:rPr>
              <a:t>Bird Migration, Sea Turtles</a:t>
            </a:r>
          </a:p>
          <a:p>
            <a:pPr lvl="1">
              <a:defRPr/>
            </a:pPr>
            <a:r>
              <a:rPr lang="en-US" sz="2400" dirty="0" smtClean="0">
                <a:latin typeface="Centaur" pitchFamily="18" charset="0"/>
              </a:rPr>
              <a:t>Bees, Fireflies, and other insects</a:t>
            </a:r>
          </a:p>
          <a:p>
            <a:pPr lvl="1">
              <a:defRPr/>
            </a:pPr>
            <a:r>
              <a:rPr lang="en-US" sz="2400" dirty="0" smtClean="0">
                <a:latin typeface="Centaur" pitchFamily="18" charset="0"/>
              </a:rPr>
              <a:t>Ecological impact</a:t>
            </a:r>
          </a:p>
          <a:p>
            <a:pPr>
              <a:defRPr/>
            </a:pPr>
            <a:r>
              <a:rPr lang="en-US" sz="2800" dirty="0" smtClean="0">
                <a:solidFill>
                  <a:srgbClr val="FF0000"/>
                </a:solidFill>
                <a:latin typeface="Centaur" pitchFamily="18" charset="0"/>
              </a:rPr>
              <a:t>The Environment</a:t>
            </a:r>
          </a:p>
          <a:p>
            <a:pPr lvl="1">
              <a:defRPr/>
            </a:pPr>
            <a:r>
              <a:rPr lang="en-US" sz="2400" dirty="0" smtClean="0">
                <a:latin typeface="Centaur" pitchFamily="18" charset="0"/>
              </a:rPr>
              <a:t>Increased greenhouse emissions</a:t>
            </a:r>
          </a:p>
          <a:p>
            <a:pPr lvl="1">
              <a:defRPr/>
            </a:pPr>
            <a:r>
              <a:rPr lang="en-US" sz="2400" dirty="0">
                <a:latin typeface="Centaur" pitchFamily="18" charset="0"/>
              </a:rPr>
              <a:t>Unnecessary waste of precious natural </a:t>
            </a:r>
            <a:r>
              <a:rPr lang="en-US" sz="2400" dirty="0" smtClean="0">
                <a:latin typeface="Centaur" pitchFamily="18" charset="0"/>
              </a:rPr>
              <a:t>resources</a:t>
            </a:r>
          </a:p>
          <a:p>
            <a:pPr>
              <a:defRPr/>
            </a:pPr>
            <a:r>
              <a:rPr lang="en-US" sz="2800" dirty="0" smtClean="0">
                <a:solidFill>
                  <a:srgbClr val="FF0000"/>
                </a:solidFill>
                <a:latin typeface="Centaur" pitchFamily="18" charset="0"/>
              </a:rPr>
              <a:t>Astronomy</a:t>
            </a:r>
          </a:p>
          <a:p>
            <a:pPr lvl="1">
              <a:defRPr/>
            </a:pPr>
            <a:r>
              <a:rPr lang="en-US" sz="2400" dirty="0" smtClean="0">
                <a:latin typeface="Centaur" pitchFamily="18" charset="0"/>
              </a:rPr>
              <a:t>Stargazing, astronomy research</a:t>
            </a:r>
          </a:p>
          <a:p>
            <a:pPr lvl="1">
              <a:defRPr/>
            </a:pPr>
            <a:r>
              <a:rPr lang="en-US" sz="2400" dirty="0" smtClean="0">
                <a:latin typeface="Centaur" pitchFamily="18" charset="0"/>
              </a:rPr>
              <a:t>Aesthetics</a:t>
            </a:r>
            <a:endParaRPr lang="en-US" sz="2400" dirty="0">
              <a:latin typeface="Centaur" pitchFamily="18" charset="0"/>
            </a:endParaRPr>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stretch>
            <a:fillRect/>
          </a:stretch>
        </p:blipFill>
        <p:spPr>
          <a:xfrm>
            <a:off x="4572000" y="1036638"/>
            <a:ext cx="4259191" cy="2862885"/>
          </a:xfrm>
          <a:prstGeom prst="rect">
            <a:avLst/>
          </a:prstGeom>
        </p:spPr>
      </p:pic>
      <p:sp>
        <p:nvSpPr>
          <p:cNvPr id="10" name="TextBox 9"/>
          <p:cNvSpPr txBox="1"/>
          <p:nvPr/>
        </p:nvSpPr>
        <p:spPr>
          <a:xfrm>
            <a:off x="4891121" y="3945561"/>
            <a:ext cx="3594215" cy="1200329"/>
          </a:xfrm>
          <a:prstGeom prst="rect">
            <a:avLst/>
          </a:prstGeom>
          <a:noFill/>
        </p:spPr>
        <p:txBody>
          <a:bodyPr wrap="square" rtlCol="0">
            <a:spAutoFit/>
          </a:bodyPr>
          <a:lstStyle/>
          <a:p>
            <a:pPr algn="ctr"/>
            <a:r>
              <a:rPr lang="en-US" sz="2400" i="1" dirty="0" smtClean="0">
                <a:latin typeface="Centaur" pitchFamily="18" charset="0"/>
              </a:rPr>
              <a:t>Fireflies </a:t>
            </a:r>
            <a:r>
              <a:rPr lang="en-US" sz="2400" i="1" dirty="0" err="1" smtClean="0">
                <a:latin typeface="Centaur" pitchFamily="18" charset="0"/>
              </a:rPr>
              <a:t>photobomb</a:t>
            </a:r>
            <a:r>
              <a:rPr lang="en-US" sz="2400" i="1" dirty="0" smtClean="0">
                <a:latin typeface="Centaur" pitchFamily="18" charset="0"/>
              </a:rPr>
              <a:t> the </a:t>
            </a:r>
            <a:br>
              <a:rPr lang="en-US" sz="2400" i="1" dirty="0" smtClean="0">
                <a:latin typeface="Centaur" pitchFamily="18" charset="0"/>
              </a:rPr>
            </a:br>
            <a:r>
              <a:rPr lang="en-US" sz="2400" i="1" dirty="0" smtClean="0">
                <a:latin typeface="Centaur" pitchFamily="18" charset="0"/>
              </a:rPr>
              <a:t>all -sky-camera at the </a:t>
            </a:r>
            <a:br>
              <a:rPr lang="en-US" sz="2400" i="1" dirty="0" smtClean="0">
                <a:latin typeface="Centaur" pitchFamily="18" charset="0"/>
              </a:rPr>
            </a:br>
            <a:r>
              <a:rPr lang="en-US" sz="2400" i="1" dirty="0" smtClean="0">
                <a:latin typeface="Centaur" pitchFamily="18" charset="0"/>
              </a:rPr>
              <a:t>Truman State Observatory</a:t>
            </a:r>
            <a:endParaRPr lang="en-US" sz="2400" i="1" dirty="0">
              <a:latin typeface="Centaur" pitchFamily="18" charset="0"/>
            </a:endParaRPr>
          </a:p>
        </p:txBody>
      </p:sp>
      <p:pic>
        <p:nvPicPr>
          <p:cNvPr id="11" name="Picture 10"/>
          <p:cNvPicPr>
            <a:picLocks noChangeAspect="1"/>
          </p:cNvPicPr>
          <p:nvPr/>
        </p:nvPicPr>
        <p:blipFill>
          <a:blip r:embed="rId4"/>
          <a:stretch>
            <a:fillRect/>
          </a:stretch>
        </p:blipFill>
        <p:spPr>
          <a:xfrm>
            <a:off x="5291895" y="5379731"/>
            <a:ext cx="2819400" cy="1438035"/>
          </a:xfrm>
          <a:prstGeom prst="rect">
            <a:avLst/>
          </a:prstGeom>
        </p:spPr>
      </p:pic>
      <p:pic>
        <p:nvPicPr>
          <p:cNvPr id="9" name="Picture 2"/>
          <p:cNvPicPr>
            <a:picLocks noChangeAspect="1" noChangeArrowheads="1"/>
          </p:cNvPicPr>
          <p:nvPr/>
        </p:nvPicPr>
        <p:blipFill>
          <a:blip r:embed="rId5"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21179772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29000"/>
            <a:ext cx="9144000" cy="685800"/>
          </a:xfrm>
        </p:spPr>
        <p:txBody>
          <a:bodyPr>
            <a:noAutofit/>
          </a:bodyPr>
          <a:lstStyle/>
          <a:p>
            <a:r>
              <a:rPr lang="en-US" sz="5000" b="1" dirty="0" smtClean="0">
                <a:solidFill>
                  <a:schemeClr val="accent6">
                    <a:lumMod val="75000"/>
                  </a:schemeClr>
                </a:solidFill>
                <a:latin typeface="Centaur" panose="02030504050205020304" pitchFamily="18" charset="0"/>
              </a:rPr>
              <a:t>Spring time in America</a:t>
            </a:r>
            <a:endParaRPr lang="en-US" sz="5000" b="1" dirty="0">
              <a:latin typeface="Centaur" panose="02030504050205020304" pitchFamily="18" charset="0"/>
            </a:endParaRPr>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457200" y="914400"/>
            <a:ext cx="3437835" cy="25146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a:srcRect/>
          <a:stretch>
            <a:fillRect/>
          </a:stretch>
        </p:blipFill>
        <p:spPr bwMode="auto">
          <a:xfrm>
            <a:off x="2286000" y="4191000"/>
            <a:ext cx="4495800" cy="2452255"/>
          </a:xfrm>
          <a:prstGeom prst="rect">
            <a:avLst/>
          </a:prstGeom>
          <a:noFill/>
          <a:ln w="9525">
            <a:noFill/>
            <a:miter lim="800000"/>
            <a:headEnd/>
            <a:tailEnd/>
          </a:ln>
          <a:effectLst/>
        </p:spPr>
      </p:pic>
      <p:pic>
        <p:nvPicPr>
          <p:cNvPr id="3077" name="Picture 5"/>
          <p:cNvPicPr>
            <a:picLocks noChangeAspect="1" noChangeArrowheads="1"/>
          </p:cNvPicPr>
          <p:nvPr/>
        </p:nvPicPr>
        <p:blipFill>
          <a:blip r:embed="rId6"/>
          <a:srcRect/>
          <a:stretch>
            <a:fillRect/>
          </a:stretch>
        </p:blipFill>
        <p:spPr bwMode="auto">
          <a:xfrm>
            <a:off x="5486400" y="914400"/>
            <a:ext cx="3464403" cy="2609850"/>
          </a:xfrm>
          <a:prstGeom prst="rect">
            <a:avLst/>
          </a:prstGeom>
          <a:noFill/>
          <a:ln w="9525">
            <a:noFill/>
            <a:miter lim="800000"/>
            <a:headEnd/>
            <a:tailEnd/>
          </a:ln>
          <a:effectLst/>
        </p:spPr>
      </p:pic>
    </p:spTree>
    <p:extLst>
      <p:ext uri="{BB962C8B-B14F-4D97-AF65-F5344CB8AC3E}">
        <p14:creationId xmlns="" xmlns:p14="http://schemas.microsoft.com/office/powerpoint/2010/main" val="13085776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2"/>
          <p:cNvSpPr>
            <a:spLocks noGrp="1"/>
          </p:cNvSpPr>
          <p:nvPr>
            <p:ph idx="1"/>
          </p:nvPr>
        </p:nvSpPr>
        <p:spPr>
          <a:xfrm>
            <a:off x="152400" y="762000"/>
            <a:ext cx="8686800" cy="838200"/>
          </a:xfrm>
        </p:spPr>
        <p:txBody>
          <a:bodyPr>
            <a:noAutofit/>
          </a:bodyPr>
          <a:lstStyle/>
          <a:p>
            <a:pPr algn="ctr">
              <a:buNone/>
              <a:defRPr/>
            </a:pPr>
            <a:r>
              <a:rPr lang="en-US" sz="4200" dirty="0" smtClean="0">
                <a:latin typeface="Centaur" panose="02030504050205020304" pitchFamily="18" charset="0"/>
              </a:rPr>
              <a:t>Birds and ALAN: Bird Migration</a:t>
            </a:r>
            <a:endParaRPr lang="en-US" sz="4200" dirty="0">
              <a:latin typeface="Centaur" panose="02030504050205020304" pitchFamily="18" charset="0"/>
            </a:endParaRPr>
          </a:p>
        </p:txBody>
      </p:sp>
      <p:pic>
        <p:nvPicPr>
          <p:cNvPr id="9217" name="Picture 1"/>
          <p:cNvPicPr>
            <a:picLocks noChangeAspect="1" noChangeArrowheads="1"/>
          </p:cNvPicPr>
          <p:nvPr/>
        </p:nvPicPr>
        <p:blipFill>
          <a:blip r:embed="rId3"/>
          <a:srcRect/>
          <a:stretch>
            <a:fillRect/>
          </a:stretch>
        </p:blipFill>
        <p:spPr bwMode="auto">
          <a:xfrm>
            <a:off x="152400" y="2133600"/>
            <a:ext cx="8793990" cy="4343400"/>
          </a:xfrm>
          <a:prstGeom prst="rect">
            <a:avLst/>
          </a:prstGeom>
          <a:noFill/>
          <a:ln w="9525">
            <a:noFill/>
            <a:miter lim="800000"/>
            <a:headEnd/>
            <a:tailEnd/>
          </a:ln>
          <a:effectLst/>
        </p:spPr>
      </p:pic>
      <p:pic>
        <p:nvPicPr>
          <p:cNvPr id="9"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5945134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8600" y="838200"/>
            <a:ext cx="8686800" cy="954107"/>
          </a:xfrm>
          <a:prstGeom prst="rect">
            <a:avLst/>
          </a:prstGeom>
          <a:noFill/>
          <a:ln w="9525">
            <a:noFill/>
            <a:miter lim="800000"/>
            <a:headEnd/>
            <a:tailEnd/>
          </a:ln>
          <a:effectLst/>
        </p:spPr>
        <p:txBody>
          <a:bodyPr wrap="square">
            <a:spAutoFit/>
          </a:bodyPr>
          <a:lstStyle/>
          <a:p>
            <a:pPr marL="577850" indent="-457200">
              <a:buSzPct val="135000"/>
              <a:buFont typeface="Arial" pitchFamily="34" charset="0"/>
              <a:buChar char="•"/>
            </a:pPr>
            <a:r>
              <a:rPr lang="en-US" sz="2800" dirty="0" smtClean="0">
                <a:latin typeface="Centaur" pitchFamily="18" charset="0"/>
              </a:rPr>
              <a:t>Twice each year, billions of birds fly between wintering and breeding grounds, facing innumerable threats along the way. </a:t>
            </a:r>
          </a:p>
        </p:txBody>
      </p:sp>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descr="https://darkskymissouri.org/images/logo/IDA_Missouri_logo_top.png"/>
          <p:cNvPicPr>
            <a:picLocks noChangeAspect="1" noChangeArrowheads="1"/>
          </p:cNvPicPr>
          <p:nvPr/>
        </p:nvPicPr>
        <p:blipFill>
          <a:blip r:embed="rId3" cstate="print"/>
          <a:srcRect/>
          <a:stretch>
            <a:fillRect/>
          </a:stretch>
        </p:blipFill>
        <p:spPr bwMode="auto">
          <a:xfrm>
            <a:off x="7838865" y="0"/>
            <a:ext cx="1292943" cy="762000"/>
          </a:xfrm>
          <a:prstGeom prst="rect">
            <a:avLst/>
          </a:prstGeom>
          <a:noFill/>
        </p:spPr>
      </p:pic>
      <p:pic>
        <p:nvPicPr>
          <p:cNvPr id="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Migration</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43010" name="Picture 2" descr="https://www.allaboutbirds.org/news/wp-content/uploads/2016/01/la-sorte-map-118-spp-64-725.gif"/>
          <p:cNvPicPr>
            <a:picLocks noChangeAspect="1" noChangeArrowheads="1" noCrop="1"/>
          </p:cNvPicPr>
          <p:nvPr/>
        </p:nvPicPr>
        <p:blipFill>
          <a:blip r:embed="rId5"/>
          <a:srcRect/>
          <a:stretch>
            <a:fillRect/>
          </a:stretch>
        </p:blipFill>
        <p:spPr bwMode="auto">
          <a:xfrm>
            <a:off x="942975" y="1828800"/>
            <a:ext cx="4848225" cy="4848225"/>
          </a:xfrm>
          <a:prstGeom prst="rect">
            <a:avLst/>
          </a:prstGeom>
          <a:noFill/>
        </p:spPr>
      </p:pic>
      <p:sp>
        <p:nvSpPr>
          <p:cNvPr id="9" name="Rectangle 8"/>
          <p:cNvSpPr/>
          <p:nvPr/>
        </p:nvSpPr>
        <p:spPr>
          <a:xfrm rot="16200000">
            <a:off x="-1685836" y="4202667"/>
            <a:ext cx="4572000" cy="738664"/>
          </a:xfrm>
          <a:prstGeom prst="rect">
            <a:avLst/>
          </a:prstGeom>
        </p:spPr>
        <p:txBody>
          <a:bodyPr>
            <a:spAutoFit/>
          </a:bodyPr>
          <a:lstStyle/>
          <a:p>
            <a:r>
              <a:rPr lang="en-US" sz="1400" i="1" dirty="0" smtClean="0">
                <a:latin typeface="Centaur" pitchFamily="18" charset="0"/>
                <a:hlinkClick r:id="rId6"/>
              </a:rPr>
              <a:t>https://www.allaboutbirds.org/news/mesmerizing-migration-watch-118-bird-species-migrate-across-a-map-of-the-western-hemisphere/</a:t>
            </a:r>
            <a:r>
              <a:rPr lang="en-US" sz="1400" i="1" dirty="0" smtClean="0">
                <a:latin typeface="Centaur" pitchFamily="18" charset="0"/>
              </a:rPr>
              <a:t> </a:t>
            </a:r>
            <a:endParaRPr lang="en-US" sz="1400" i="1" dirty="0">
              <a:latin typeface="Centaur" pitchFamily="18" charset="0"/>
            </a:endParaRPr>
          </a:p>
        </p:txBody>
      </p:sp>
      <p:sp>
        <p:nvSpPr>
          <p:cNvPr id="10" name="Rectangle 9"/>
          <p:cNvSpPr/>
          <p:nvPr/>
        </p:nvSpPr>
        <p:spPr>
          <a:xfrm>
            <a:off x="5181600" y="3352800"/>
            <a:ext cx="3581400" cy="1077218"/>
          </a:xfrm>
          <a:prstGeom prst="rect">
            <a:avLst/>
          </a:prstGeom>
        </p:spPr>
        <p:txBody>
          <a:bodyPr wrap="square">
            <a:spAutoFit/>
          </a:bodyPr>
          <a:lstStyle/>
          <a:p>
            <a:r>
              <a:rPr lang="en-US" sz="1600" dirty="0" smtClean="0">
                <a:latin typeface="Centaur" pitchFamily="18" charset="0"/>
              </a:rPr>
              <a:t>“Live” bird migration maps!</a:t>
            </a:r>
          </a:p>
          <a:p>
            <a:endParaRPr lang="en-US" sz="1600" dirty="0" smtClean="0">
              <a:latin typeface="Centaur" pitchFamily="18" charset="0"/>
            </a:endParaRPr>
          </a:p>
          <a:p>
            <a:r>
              <a:rPr lang="en-US" sz="1600" i="1" dirty="0" smtClean="0">
                <a:latin typeface="Centaur" pitchFamily="18" charset="0"/>
                <a:hlinkClick r:id="rId7"/>
              </a:rPr>
              <a:t>https://birdcast.info/migration-tools/live-migration-maps/</a:t>
            </a:r>
            <a:r>
              <a:rPr lang="en-US" sz="1600" i="1" dirty="0" smtClean="0">
                <a:latin typeface="Centaur" pitchFamily="18" charset="0"/>
              </a:rPr>
              <a:t> </a:t>
            </a:r>
            <a:endParaRPr lang="en-US" sz="1600" i="1" dirty="0">
              <a:latin typeface="Centaur" pitchFamily="18" charset="0"/>
            </a:endParaRPr>
          </a:p>
        </p:txBody>
      </p:sp>
    </p:spTree>
    <p:extLst>
      <p:ext uri="{BB962C8B-B14F-4D97-AF65-F5344CB8AC3E}">
        <p14:creationId xmlns="" xmlns:p14="http://schemas.microsoft.com/office/powerpoint/2010/main" val="38427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47661" y="4569823"/>
            <a:ext cx="8915400" cy="2092881"/>
          </a:xfrm>
          <a:prstGeom prst="rect">
            <a:avLst/>
          </a:prstGeom>
          <a:noFill/>
          <a:ln w="9525">
            <a:noFill/>
            <a:miter lim="800000"/>
            <a:headEnd/>
            <a:tailEnd/>
          </a:ln>
          <a:effectLst/>
        </p:spPr>
        <p:txBody>
          <a:bodyPr wrap="square">
            <a:spAutoFit/>
          </a:bodyPr>
          <a:lstStyle/>
          <a:p>
            <a:pPr marL="120650" algn="ctr">
              <a:buSzPct val="135000"/>
            </a:pPr>
            <a:r>
              <a:rPr lang="en-US" sz="2600" dirty="0" smtClean="0">
                <a:latin typeface="Centaur" panose="02030504050205020304" pitchFamily="18" charset="0"/>
              </a:rPr>
              <a:t>Seasonal </a:t>
            </a:r>
            <a:r>
              <a:rPr lang="en-US" sz="2600" dirty="0">
                <a:latin typeface="Centaur" pitchFamily="18" charset="0"/>
              </a:rPr>
              <a:t>(a) magnitude and (b) relative rankings of the 125 largest urban areas in the continental US. Point color shaded by the mean light radiance and sizes (in [b]) are scaled by the square root of urban area</a:t>
            </a:r>
            <a:r>
              <a:rPr lang="en-US" sz="2600" dirty="0" smtClean="0">
                <a:latin typeface="Centaur" pitchFamily="18" charset="0"/>
              </a:rPr>
              <a:t>.</a:t>
            </a:r>
            <a:br>
              <a:rPr lang="en-US" sz="2600" dirty="0" smtClean="0">
                <a:latin typeface="Centaur" pitchFamily="18" charset="0"/>
              </a:rPr>
            </a:br>
            <a:r>
              <a:rPr lang="en-US" sz="2600" dirty="0" smtClean="0">
                <a:latin typeface="Centaur" pitchFamily="18" charset="0"/>
              </a:rPr>
              <a:t/>
            </a:r>
            <a:br>
              <a:rPr lang="en-US" sz="2600" dirty="0" smtClean="0">
                <a:latin typeface="Centaur" pitchFamily="18" charset="0"/>
              </a:rPr>
            </a:br>
            <a:r>
              <a:rPr lang="en-US" sz="2600" dirty="0" smtClean="0">
                <a:latin typeface="Centaur" pitchFamily="18" charset="0"/>
              </a:rPr>
              <a:t>Inset </a:t>
            </a:r>
            <a:r>
              <a:rPr lang="en-US" sz="2600" dirty="0">
                <a:latin typeface="Centaur" panose="02030504050205020304" pitchFamily="18" charset="0"/>
              </a:rPr>
              <a:t>in (b) depicts the top 15 (</a:t>
            </a:r>
            <a:r>
              <a:rPr lang="en-US" sz="2600" b="1" dirty="0">
                <a:solidFill>
                  <a:srgbClr val="7030A0"/>
                </a:solidFill>
                <a:latin typeface="Centaur" panose="02030504050205020304" pitchFamily="18" charset="0"/>
              </a:rPr>
              <a:t>spring</a:t>
            </a:r>
            <a:r>
              <a:rPr lang="en-US" sz="2600" dirty="0">
                <a:latin typeface="Centaur" panose="02030504050205020304" pitchFamily="18" charset="0"/>
              </a:rPr>
              <a:t> or </a:t>
            </a:r>
            <a:r>
              <a:rPr lang="en-US" sz="2600" b="1" dirty="0">
                <a:solidFill>
                  <a:srgbClr val="00B050"/>
                </a:solidFill>
                <a:latin typeface="Centaur" panose="02030504050205020304" pitchFamily="18" charset="0"/>
              </a:rPr>
              <a:t>fall</a:t>
            </a:r>
            <a:r>
              <a:rPr lang="en-US" sz="2600" dirty="0">
                <a:latin typeface="Centaur" panose="02030504050205020304" pitchFamily="18" charset="0"/>
              </a:rPr>
              <a:t>) </a:t>
            </a:r>
            <a:r>
              <a:rPr lang="en-US" sz="2600" dirty="0" smtClean="0">
                <a:latin typeface="Centaur" panose="02030504050205020304" pitchFamily="18" charset="0"/>
              </a:rPr>
              <a:t>rankings</a:t>
            </a:r>
          </a:p>
        </p:txBody>
      </p:sp>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914400" y="274638"/>
            <a:ext cx="6934200" cy="639762"/>
          </a:xfrm>
          <a:prstGeom prst="rect">
            <a:avLst/>
          </a:prstGeom>
        </p:spPr>
        <p:txBody>
          <a:bodyPr>
            <a:normAutofit fontScale="85000" lnSpcReduction="10000"/>
          </a:bodyPr>
          <a:lstStyle/>
          <a:p>
            <a:pPr lvl="0" algn="ctr">
              <a:spcBef>
                <a:spcPct val="0"/>
              </a:spcBef>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Migration (</a:t>
            </a:r>
            <a:r>
              <a:rPr lang="en-US" sz="3200" dirty="0"/>
              <a:t>Horton et al., </a:t>
            </a:r>
            <a:r>
              <a:rPr lang="en-US" sz="3200" dirty="0" smtClean="0"/>
              <a:t>2019)</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2" name="Picture 1"/>
          <p:cNvPicPr>
            <a:picLocks noChangeAspect="1"/>
          </p:cNvPicPr>
          <p:nvPr/>
        </p:nvPicPr>
        <p:blipFill>
          <a:blip r:embed="rId3"/>
          <a:stretch>
            <a:fillRect/>
          </a:stretch>
        </p:blipFill>
        <p:spPr>
          <a:xfrm>
            <a:off x="228600" y="702138"/>
            <a:ext cx="8610600" cy="3867685"/>
          </a:xfrm>
          <a:prstGeom prst="rect">
            <a:avLst/>
          </a:prstGeom>
        </p:spPr>
      </p:pic>
    </p:spTree>
    <p:extLst>
      <p:ext uri="{BB962C8B-B14F-4D97-AF65-F5344CB8AC3E}">
        <p14:creationId xmlns="" xmlns:p14="http://schemas.microsoft.com/office/powerpoint/2010/main" val="22377946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914400" y="274638"/>
            <a:ext cx="7010400" cy="63976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Migration</a:t>
            </a:r>
            <a:b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b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Example: </a:t>
            </a:r>
            <a:r>
              <a:rPr kumimoji="0" lang="en-US" sz="3200" b="0" i="1" u="none" strike="noStrike" kern="1200" cap="none" spc="0" normalizeH="0" noProof="0" dirty="0" smtClean="0">
                <a:ln>
                  <a:noFill/>
                </a:ln>
                <a:solidFill>
                  <a:schemeClr val="tx1"/>
                </a:solidFill>
                <a:effectLst/>
                <a:uLnTx/>
                <a:uFillTx/>
                <a:latin typeface="Centaur" panose="02030504050205020304" pitchFamily="18" charset="0"/>
                <a:ea typeface="+mj-ea"/>
                <a:cs typeface="+mj-cs"/>
              </a:rPr>
              <a:t>9/11 Tribute in Light </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site.</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grpSp>
        <p:nvGrpSpPr>
          <p:cNvPr id="9" name="Group 8"/>
          <p:cNvGrpSpPr/>
          <p:nvPr/>
        </p:nvGrpSpPr>
        <p:grpSpPr>
          <a:xfrm>
            <a:off x="2133600" y="2590800"/>
            <a:ext cx="6934200" cy="4191000"/>
            <a:chOff x="304800" y="838200"/>
            <a:chExt cx="8610600" cy="5305437"/>
          </a:xfrm>
        </p:grpSpPr>
        <p:pic>
          <p:nvPicPr>
            <p:cNvPr id="46082" name="Picture 2"/>
            <p:cNvPicPr>
              <a:picLocks noChangeAspect="1" noChangeArrowheads="1"/>
            </p:cNvPicPr>
            <p:nvPr/>
          </p:nvPicPr>
          <p:blipFill>
            <a:blip r:embed="rId3"/>
            <a:srcRect/>
            <a:stretch>
              <a:fillRect/>
            </a:stretch>
          </p:blipFill>
          <p:spPr bwMode="auto">
            <a:xfrm>
              <a:off x="685800" y="838200"/>
              <a:ext cx="7721600" cy="4718826"/>
            </a:xfrm>
            <a:prstGeom prst="rect">
              <a:avLst/>
            </a:prstGeom>
            <a:noFill/>
            <a:ln w="9525">
              <a:noFill/>
              <a:miter lim="800000"/>
              <a:headEnd/>
              <a:tailEnd/>
            </a:ln>
            <a:effectLst/>
          </p:spPr>
        </p:pic>
        <p:pic>
          <p:nvPicPr>
            <p:cNvPr id="46083" name="Picture 3"/>
            <p:cNvPicPr>
              <a:picLocks noChangeAspect="1" noChangeArrowheads="1"/>
            </p:cNvPicPr>
            <p:nvPr/>
          </p:nvPicPr>
          <p:blipFill>
            <a:blip r:embed="rId4"/>
            <a:srcRect/>
            <a:stretch>
              <a:fillRect/>
            </a:stretch>
          </p:blipFill>
          <p:spPr bwMode="auto">
            <a:xfrm>
              <a:off x="304800" y="5791200"/>
              <a:ext cx="8610600" cy="352437"/>
            </a:xfrm>
            <a:prstGeom prst="rect">
              <a:avLst/>
            </a:prstGeom>
            <a:noFill/>
            <a:ln w="9525">
              <a:noFill/>
              <a:miter lim="800000"/>
              <a:headEnd/>
              <a:tailEnd/>
            </a:ln>
            <a:effectLst/>
          </p:spPr>
        </p:pic>
      </p:grpSp>
      <p:pic>
        <p:nvPicPr>
          <p:cNvPr id="46084" name="Picture 4"/>
          <p:cNvPicPr>
            <a:picLocks noChangeAspect="1" noChangeArrowheads="1"/>
          </p:cNvPicPr>
          <p:nvPr/>
        </p:nvPicPr>
        <p:blipFill>
          <a:blip r:embed="rId5"/>
          <a:srcRect/>
          <a:stretch>
            <a:fillRect/>
          </a:stretch>
        </p:blipFill>
        <p:spPr bwMode="auto">
          <a:xfrm>
            <a:off x="304800" y="1439335"/>
            <a:ext cx="6477000" cy="1075265"/>
          </a:xfrm>
          <a:prstGeom prst="rect">
            <a:avLst/>
          </a:prstGeom>
          <a:noFill/>
          <a:ln w="9525">
            <a:noFill/>
            <a:miter lim="800000"/>
            <a:headEnd/>
            <a:tailEnd/>
          </a:ln>
          <a:effectLst/>
        </p:spPr>
      </p:pic>
      <p:pic>
        <p:nvPicPr>
          <p:cNvPr id="10" name="Picture 2"/>
          <p:cNvPicPr>
            <a:picLocks noChangeAspect="1" noChangeArrowheads="1"/>
          </p:cNvPicPr>
          <p:nvPr/>
        </p:nvPicPr>
        <p:blipFill>
          <a:blip r:embed="rId6"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38684601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1435172" y="152400"/>
            <a:ext cx="6261027" cy="20574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latin typeface="Centaur" panose="02030504050205020304" pitchFamily="18" charset="0"/>
                <a:ea typeface="+mj-ea"/>
                <a:cs typeface="+mj-cs"/>
              </a:rPr>
              <a:t>Birds trapped in light domes near Big Bend National Park (left) and Kirksville, Missouri (right)</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2" name="Picture 1"/>
          <p:cNvPicPr>
            <a:picLocks noChangeAspect="1"/>
          </p:cNvPicPr>
          <p:nvPr/>
        </p:nvPicPr>
        <p:blipFill>
          <a:blip r:embed="rId3"/>
          <a:stretch>
            <a:fillRect/>
          </a:stretch>
        </p:blipFill>
        <p:spPr>
          <a:xfrm>
            <a:off x="-6531" y="2286000"/>
            <a:ext cx="9131808" cy="4088077"/>
          </a:xfrm>
          <a:prstGeom prst="rect">
            <a:avLst/>
          </a:prstGeom>
        </p:spPr>
      </p:pic>
      <p:pic>
        <p:nvPicPr>
          <p:cNvPr id="7"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41649605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685800" y="152400"/>
            <a:ext cx="7696200" cy="20574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latin typeface="Centaur" panose="02030504050205020304" pitchFamily="18" charset="0"/>
                <a:ea typeface="+mj-ea"/>
                <a:cs typeface="+mj-cs"/>
              </a:rPr>
              <a:t>Birds belly’s are lit up by upward pointing light (and also due to reflection off the snow). These birds should be “invisible” at night, but are not.</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7"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pic>
        <p:nvPicPr>
          <p:cNvPr id="5122" name="Picture 2"/>
          <p:cNvPicPr>
            <a:picLocks noChangeAspect="1" noChangeArrowheads="1"/>
          </p:cNvPicPr>
          <p:nvPr/>
        </p:nvPicPr>
        <p:blipFill>
          <a:blip r:embed="rId4"/>
          <a:srcRect/>
          <a:stretch>
            <a:fillRect/>
          </a:stretch>
        </p:blipFill>
        <p:spPr bwMode="auto">
          <a:xfrm>
            <a:off x="914400" y="2438400"/>
            <a:ext cx="7543800" cy="4265448"/>
          </a:xfrm>
          <a:prstGeom prst="rect">
            <a:avLst/>
          </a:prstGeom>
          <a:noFill/>
          <a:ln w="9525">
            <a:noFill/>
            <a:miter lim="800000"/>
            <a:headEnd/>
            <a:tailEnd/>
          </a:ln>
          <a:effectLst/>
        </p:spPr>
      </p:pic>
      <p:sp>
        <p:nvSpPr>
          <p:cNvPr id="9" name="Rectangle 8"/>
          <p:cNvSpPr/>
          <p:nvPr/>
        </p:nvSpPr>
        <p:spPr>
          <a:xfrm rot="16200000">
            <a:off x="-1793556" y="4187278"/>
            <a:ext cx="4572000" cy="769441"/>
          </a:xfrm>
          <a:prstGeom prst="rect">
            <a:avLst/>
          </a:prstGeom>
        </p:spPr>
        <p:txBody>
          <a:bodyPr wrap="square">
            <a:spAutoFit/>
          </a:bodyPr>
          <a:lstStyle/>
          <a:p>
            <a:pPr algn="ctr"/>
            <a:r>
              <a:rPr lang="en-US" sz="2200" i="1" dirty="0" smtClean="0">
                <a:latin typeface="Centaur" pitchFamily="18" charset="0"/>
              </a:rPr>
              <a:t>Picture Credit: </a:t>
            </a:r>
            <a:r>
              <a:rPr lang="en-US" sz="2200" i="1" dirty="0" smtClean="0">
                <a:latin typeface="Centaur" pitchFamily="18" charset="0"/>
                <a:hlinkClick r:id="rId5"/>
              </a:rPr>
              <a:t>http://www.missouriskies.org/</a:t>
            </a:r>
            <a:r>
              <a:rPr lang="en-US" sz="2200" i="1" dirty="0" smtClean="0">
                <a:latin typeface="Centaur" pitchFamily="18" charset="0"/>
              </a:rPr>
              <a:t> </a:t>
            </a:r>
            <a:endParaRPr lang="en-US" sz="2200" i="1" dirty="0">
              <a:latin typeface="Centaur" pitchFamily="18" charset="0"/>
            </a:endParaRPr>
          </a:p>
        </p:txBody>
      </p:sp>
    </p:spTree>
    <p:extLst>
      <p:ext uri="{BB962C8B-B14F-4D97-AF65-F5344CB8AC3E}">
        <p14:creationId xmlns="" xmlns:p14="http://schemas.microsoft.com/office/powerpoint/2010/main" val="41649605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7315200" cy="715962"/>
          </a:xfrm>
        </p:spPr>
        <p:txBody>
          <a:bodyPr>
            <a:normAutofit/>
          </a:bodyPr>
          <a:lstStyle/>
          <a:p>
            <a:r>
              <a:rPr lang="en-US" sz="3200" dirty="0" smtClean="0"/>
              <a:t>ALAN and Natural Cycles of Darkness</a:t>
            </a:r>
            <a:endParaRPr lang="en-US" sz="3200" dirty="0"/>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 name="Picture 9"/>
          <p:cNvPicPr>
            <a:picLocks noChangeAspect="1"/>
          </p:cNvPicPr>
          <p:nvPr/>
        </p:nvPicPr>
        <p:blipFill>
          <a:blip r:embed="rId3"/>
          <a:stretch>
            <a:fillRect/>
          </a:stretch>
        </p:blipFill>
        <p:spPr>
          <a:xfrm>
            <a:off x="47661" y="1143001"/>
            <a:ext cx="9084147" cy="2751652"/>
          </a:xfrm>
          <a:prstGeom prst="rect">
            <a:avLst/>
          </a:prstGeom>
        </p:spPr>
      </p:pic>
      <p:pic>
        <p:nvPicPr>
          <p:cNvPr id="3" name="Picture 2"/>
          <p:cNvPicPr>
            <a:picLocks noChangeAspect="1"/>
          </p:cNvPicPr>
          <p:nvPr/>
        </p:nvPicPr>
        <p:blipFill>
          <a:blip r:embed="rId4"/>
          <a:stretch>
            <a:fillRect/>
          </a:stretch>
        </p:blipFill>
        <p:spPr>
          <a:xfrm>
            <a:off x="117122" y="4114800"/>
            <a:ext cx="8945223" cy="1686160"/>
          </a:xfrm>
          <a:prstGeom prst="rect">
            <a:avLst/>
          </a:prstGeom>
        </p:spPr>
      </p:pic>
      <p:pic>
        <p:nvPicPr>
          <p:cNvPr id="9" name="Picture 2"/>
          <p:cNvPicPr>
            <a:picLocks noChangeAspect="1" noChangeArrowheads="1"/>
          </p:cNvPicPr>
          <p:nvPr/>
        </p:nvPicPr>
        <p:blipFill>
          <a:blip r:embed="rId5"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4058642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8600" y="838200"/>
            <a:ext cx="8686800" cy="5632311"/>
          </a:xfrm>
          <a:prstGeom prst="rect">
            <a:avLst/>
          </a:prstGeom>
          <a:noFill/>
          <a:ln w="9525">
            <a:noFill/>
            <a:miter lim="800000"/>
            <a:headEnd/>
            <a:tailEnd/>
          </a:ln>
          <a:effectLst/>
        </p:spPr>
        <p:txBody>
          <a:bodyPr wrap="square">
            <a:spAutoFit/>
          </a:bodyPr>
          <a:lstStyle/>
          <a:p>
            <a:pPr marL="577850" indent="-457200">
              <a:buSzPct val="135000"/>
              <a:buFont typeface="Arial" pitchFamily="34" charset="0"/>
              <a:buChar char="•"/>
            </a:pPr>
            <a:r>
              <a:rPr lang="en-US" sz="3000" dirty="0" smtClean="0">
                <a:latin typeface="Centaur" pitchFamily="18" charset="0"/>
              </a:rPr>
              <a:t>So, ALAN is </a:t>
            </a:r>
            <a:r>
              <a:rPr lang="en-US" sz="3000" u="sng" dirty="0" smtClean="0">
                <a:latin typeface="Centaur" pitchFamily="18" charset="0"/>
              </a:rPr>
              <a:t>completely disrupting the cycles associated with moon-phase</a:t>
            </a:r>
            <a:r>
              <a:rPr lang="en-US" sz="3000" dirty="0" smtClean="0">
                <a:latin typeface="Centaur" pitchFamily="18" charset="0"/>
              </a:rPr>
              <a:t>, since cloudy nights in cities mimics clear nights with Moonlight vis-à-vis sky brightness, which could severely confuse migratory birds.</a:t>
            </a:r>
          </a:p>
          <a:p>
            <a:pPr marL="577850" indent="-457200">
              <a:buSzPct val="135000"/>
              <a:buFont typeface="Arial" pitchFamily="34" charset="0"/>
              <a:buChar char="•"/>
            </a:pPr>
            <a:r>
              <a:rPr lang="en-US" sz="3000" dirty="0" smtClean="0">
                <a:latin typeface="Centaur" pitchFamily="18" charset="0"/>
              </a:rPr>
              <a:t>Also note that birds tend to </a:t>
            </a:r>
            <a:r>
              <a:rPr lang="en-US" sz="3000" u="sng" dirty="0" smtClean="0">
                <a:latin typeface="Centaur" pitchFamily="18" charset="0"/>
              </a:rPr>
              <a:t>follow waterways and rivers on their migration routes</a:t>
            </a:r>
            <a:r>
              <a:rPr lang="en-US" sz="3000" dirty="0" smtClean="0">
                <a:latin typeface="Centaur" pitchFamily="18" charset="0"/>
              </a:rPr>
              <a:t>, and these are locations were humans tend to settle as well.</a:t>
            </a:r>
          </a:p>
          <a:p>
            <a:pPr marL="577850" indent="-457200">
              <a:buSzPct val="135000"/>
              <a:buFont typeface="Arial" pitchFamily="34" charset="0"/>
              <a:buChar char="•"/>
            </a:pPr>
            <a:r>
              <a:rPr lang="en-US" sz="3000" dirty="0" smtClean="0">
                <a:latin typeface="Centaur" pitchFamily="18" charset="0"/>
              </a:rPr>
              <a:t>For example: STL, KC, Chicago, </a:t>
            </a:r>
            <a:r>
              <a:rPr lang="en-US" sz="3000" dirty="0" err="1" smtClean="0">
                <a:latin typeface="Centaur" pitchFamily="18" charset="0"/>
              </a:rPr>
              <a:t>Minniapolis</a:t>
            </a:r>
            <a:r>
              <a:rPr lang="en-US" sz="3000" dirty="0" smtClean="0">
                <a:latin typeface="Centaur" pitchFamily="18" charset="0"/>
              </a:rPr>
              <a:t>, Memphis, Baton Rouge, New Orleans are only a few cities along just the Mississippi river!</a:t>
            </a:r>
          </a:p>
          <a:p>
            <a:pPr marL="577850" indent="-457200">
              <a:buSzPct val="135000"/>
              <a:buFont typeface="Arial" pitchFamily="34" charset="0"/>
              <a:buChar char="•"/>
            </a:pPr>
            <a:r>
              <a:rPr lang="en-US" sz="3000" u="sng" dirty="0" smtClean="0">
                <a:latin typeface="Centaur" pitchFamily="18" charset="0"/>
              </a:rPr>
              <a:t>Cities = High-rise buildings and lots of light pollution</a:t>
            </a:r>
            <a:r>
              <a:rPr lang="en-US" sz="3000" dirty="0" smtClean="0">
                <a:latin typeface="Centaur" pitchFamily="18" charset="0"/>
              </a:rPr>
              <a:t>, and this is not good for migrating birds </a:t>
            </a:r>
            <a:r>
              <a:rPr lang="en-US" sz="3000" dirty="0" smtClean="0">
                <a:latin typeface="Centaur" pitchFamily="18" charset="0"/>
                <a:sym typeface="Wingdings" pitchFamily="2" charset="2"/>
              </a:rPr>
              <a:t></a:t>
            </a:r>
            <a:endParaRPr lang="en-US" sz="3000" dirty="0" smtClean="0">
              <a:latin typeface="Centaur" pitchFamily="18" charset="0"/>
            </a:endParaRPr>
          </a:p>
        </p:txBody>
      </p:sp>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Migration</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7"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195439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 calcmode="lin" valueType="num">
                                      <p:cBhvr additive="base">
                                        <p:cTn id="7" dur="500" fill="hold"/>
                                        <p:tgtEl>
                                          <p:spTgt spid="4099">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099">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 calcmode="lin" valueType="num">
                                      <p:cBhvr additive="base">
                                        <p:cTn id="12" dur="500" fill="hold"/>
                                        <p:tgtEl>
                                          <p:spTgt spid="4099">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099">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 calcmode="lin" valueType="num">
                                      <p:cBhvr additive="base">
                                        <p:cTn id="17" dur="500" fill="hold"/>
                                        <p:tgtEl>
                                          <p:spTgt spid="4099">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099">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 calcmode="lin" valueType="num">
                                      <p:cBhvr additive="base">
                                        <p:cTn id="22" dur="500" fill="hold"/>
                                        <p:tgtEl>
                                          <p:spTgt spid="4099">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409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685800" y="304800"/>
            <a:ext cx="6934200" cy="6858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One Example, Chicago: October 2023</a:t>
            </a:r>
          </a:p>
        </p:txBody>
      </p:sp>
      <p:pic>
        <p:nvPicPr>
          <p:cNvPr id="7"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
        <p:nvSpPr>
          <p:cNvPr id="9" name="Rectangle 8"/>
          <p:cNvSpPr/>
          <p:nvPr/>
        </p:nvSpPr>
        <p:spPr>
          <a:xfrm>
            <a:off x="381000" y="6172200"/>
            <a:ext cx="8382000" cy="430887"/>
          </a:xfrm>
          <a:prstGeom prst="rect">
            <a:avLst/>
          </a:prstGeom>
        </p:spPr>
        <p:txBody>
          <a:bodyPr wrap="square">
            <a:spAutoFit/>
          </a:bodyPr>
          <a:lstStyle/>
          <a:p>
            <a:pPr algn="ctr"/>
            <a:r>
              <a:rPr lang="en-US" sz="2200" i="1" dirty="0" smtClean="0">
                <a:latin typeface="Centaur" pitchFamily="18" charset="0"/>
                <a:hlinkClick r:id="rId4"/>
              </a:rPr>
              <a:t>https://birdcast.info/news/major-collision-event-in-chicago-4-5-october-2023</a:t>
            </a:r>
            <a:r>
              <a:rPr lang="en-US" sz="2200" i="1" dirty="0" smtClean="0">
                <a:latin typeface="Centaur" pitchFamily="18" charset="0"/>
              </a:rPr>
              <a:t> </a:t>
            </a:r>
            <a:endParaRPr lang="en-US" sz="2200" i="1" dirty="0">
              <a:latin typeface="Centaur" pitchFamily="18" charset="0"/>
            </a:endParaRPr>
          </a:p>
        </p:txBody>
      </p:sp>
      <p:pic>
        <p:nvPicPr>
          <p:cNvPr id="5123" name="Picture 3"/>
          <p:cNvPicPr>
            <a:picLocks noChangeAspect="1" noChangeArrowheads="1"/>
          </p:cNvPicPr>
          <p:nvPr/>
        </p:nvPicPr>
        <p:blipFill>
          <a:blip r:embed="rId5"/>
          <a:srcRect/>
          <a:stretch>
            <a:fillRect/>
          </a:stretch>
        </p:blipFill>
        <p:spPr bwMode="auto">
          <a:xfrm>
            <a:off x="1066800" y="1143000"/>
            <a:ext cx="7086600" cy="4898275"/>
          </a:xfrm>
          <a:prstGeom prst="rect">
            <a:avLst/>
          </a:prstGeom>
          <a:noFill/>
          <a:ln w="9525">
            <a:noFill/>
            <a:miter lim="800000"/>
            <a:headEnd/>
            <a:tailEnd/>
          </a:ln>
          <a:effectLst/>
        </p:spPr>
      </p:pic>
    </p:spTree>
    <p:extLst>
      <p:ext uri="{BB962C8B-B14F-4D97-AF65-F5344CB8AC3E}">
        <p14:creationId xmlns="" xmlns:p14="http://schemas.microsoft.com/office/powerpoint/2010/main" val="41649605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9144000" cy="2438400"/>
          </a:xfrm>
        </p:spPr>
        <p:txBody>
          <a:bodyPr>
            <a:noAutofit/>
          </a:bodyPr>
          <a:lstStyle/>
          <a:p>
            <a:r>
              <a:rPr lang="en-US" sz="6400" b="1" dirty="0" smtClean="0">
                <a:solidFill>
                  <a:srgbClr val="00B0F0"/>
                </a:solidFill>
                <a:effectLst>
                  <a:outerShdw blurRad="38100" dist="38100" dir="2700000" algn="tl">
                    <a:srgbClr val="000000">
                      <a:alpha val="43137"/>
                    </a:srgbClr>
                  </a:outerShdw>
                </a:effectLst>
                <a:latin typeface="Centaur" panose="02030504050205020304" pitchFamily="18" charset="0"/>
              </a:rPr>
              <a:t>Challenges to bringing about Change</a:t>
            </a:r>
            <a:endParaRPr lang="en-US" sz="6400" b="1" dirty="0">
              <a:solidFill>
                <a:srgbClr val="00B0F0"/>
              </a:solidFill>
              <a:effectLst>
                <a:outerShdw blurRad="38100" dist="38100" dir="2700000" algn="tl">
                  <a:srgbClr val="000000">
                    <a:alpha val="43137"/>
                  </a:srgbClr>
                </a:outerShdw>
              </a:effectLst>
              <a:latin typeface="Centaur" panose="02030504050205020304" pitchFamily="18" charset="0"/>
            </a:endParaRPr>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13085776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9144000" cy="2438400"/>
          </a:xfrm>
        </p:spPr>
        <p:txBody>
          <a:bodyPr>
            <a:noAutofit/>
          </a:bodyPr>
          <a:lstStyle/>
          <a:p>
            <a:r>
              <a:rPr lang="en-US" sz="5000" b="1" dirty="0" smtClean="0">
                <a:solidFill>
                  <a:schemeClr val="accent1"/>
                </a:solidFill>
                <a:effectLst>
                  <a:outerShdw blurRad="38100" dist="38100" dir="2700000" algn="tl">
                    <a:srgbClr val="000000">
                      <a:alpha val="43137"/>
                    </a:srgbClr>
                  </a:outerShdw>
                </a:effectLst>
                <a:latin typeface="Centaur" panose="02030504050205020304" pitchFamily="18" charset="0"/>
              </a:rPr>
              <a:t>Use of Artificial Light at Night, </a:t>
            </a:r>
            <a:br>
              <a:rPr lang="en-US" sz="5000" b="1" dirty="0" smtClean="0">
                <a:solidFill>
                  <a:schemeClr val="accent1"/>
                </a:solidFill>
                <a:effectLst>
                  <a:outerShdw blurRad="38100" dist="38100" dir="2700000" algn="tl">
                    <a:srgbClr val="000000">
                      <a:alpha val="43137"/>
                    </a:srgbClr>
                  </a:outerShdw>
                </a:effectLst>
                <a:latin typeface="Centaur" panose="02030504050205020304" pitchFamily="18" charset="0"/>
              </a:rPr>
            </a:br>
            <a:r>
              <a:rPr lang="en-US" sz="5000" b="1" dirty="0" smtClean="0">
                <a:solidFill>
                  <a:schemeClr val="accent1"/>
                </a:solidFill>
                <a:effectLst>
                  <a:outerShdw blurRad="38100" dist="38100" dir="2700000" algn="tl">
                    <a:srgbClr val="000000">
                      <a:alpha val="43137"/>
                    </a:srgbClr>
                  </a:outerShdw>
                </a:effectLst>
                <a:latin typeface="Centaur" panose="02030504050205020304" pitchFamily="18" charset="0"/>
              </a:rPr>
              <a:t>is a form of </a:t>
            </a:r>
            <a:r>
              <a:rPr lang="en-US" sz="5000" b="1" dirty="0" smtClean="0">
                <a:solidFill>
                  <a:schemeClr val="accent6">
                    <a:lumMod val="75000"/>
                  </a:schemeClr>
                </a:solidFill>
                <a:latin typeface="Centaur" panose="02030504050205020304" pitchFamily="18" charset="0"/>
              </a:rPr>
              <a:t/>
            </a:r>
            <a:br>
              <a:rPr lang="en-US" sz="5000" b="1" dirty="0" smtClean="0">
                <a:solidFill>
                  <a:schemeClr val="accent6">
                    <a:lumMod val="75000"/>
                  </a:schemeClr>
                </a:solidFill>
                <a:latin typeface="Centaur" panose="02030504050205020304" pitchFamily="18" charset="0"/>
              </a:rPr>
            </a:br>
            <a:r>
              <a:rPr lang="en-US" sz="5000" b="1" dirty="0" smtClean="0">
                <a:solidFill>
                  <a:schemeClr val="accent1"/>
                </a:solidFill>
                <a:effectLst>
                  <a:outerShdw blurRad="38100" dist="38100" dir="2700000" algn="tl">
                    <a:srgbClr val="000000">
                      <a:alpha val="43137"/>
                    </a:srgbClr>
                  </a:outerShdw>
                </a:effectLst>
                <a:latin typeface="Centaur" panose="02030504050205020304" pitchFamily="18" charset="0"/>
              </a:rPr>
              <a:t>Pollution</a:t>
            </a:r>
            <a:endParaRPr lang="en-US" sz="5000" b="1" dirty="0">
              <a:solidFill>
                <a:schemeClr val="accent1"/>
              </a:solidFill>
              <a:effectLst>
                <a:outerShdw blurRad="38100" dist="38100" dir="2700000" algn="tl">
                  <a:srgbClr val="000000">
                    <a:alpha val="43137"/>
                  </a:srgbClr>
                </a:outerShdw>
              </a:effectLst>
              <a:latin typeface="Centaur" panose="02030504050205020304" pitchFamily="18" charset="0"/>
            </a:endParaRPr>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
        <p:nvSpPr>
          <p:cNvPr id="5" name="Title 1"/>
          <p:cNvSpPr txBox="1">
            <a:spLocks/>
          </p:cNvSpPr>
          <p:nvPr/>
        </p:nvSpPr>
        <p:spPr>
          <a:xfrm>
            <a:off x="0" y="4419600"/>
            <a:ext cx="9144000" cy="17526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1" i="0" u="sng"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Centaur" panose="02030504050205020304" pitchFamily="18" charset="0"/>
                <a:ea typeface="+mj-ea"/>
                <a:cs typeface="+mj-cs"/>
              </a:rPr>
              <a:t>Light Pollution</a:t>
            </a:r>
            <a:endParaRPr kumimoji="0" lang="en-US" sz="6600" b="1" i="0" u="sng"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entaur" panose="02030504050205020304" pitchFamily="18" charset="0"/>
              <a:ea typeface="+mj-ea"/>
              <a:cs typeface="+mj-cs"/>
            </a:endParaRPr>
          </a:p>
        </p:txBody>
      </p:sp>
    </p:spTree>
    <p:extLst>
      <p:ext uri="{BB962C8B-B14F-4D97-AF65-F5344CB8AC3E}">
        <p14:creationId xmlns="" xmlns:p14="http://schemas.microsoft.com/office/powerpoint/2010/main" val="13085776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p:nvPr/>
        </p:nvGrpSpPr>
        <p:grpSpPr>
          <a:xfrm>
            <a:off x="84317" y="1066800"/>
            <a:ext cx="8983483" cy="2819400"/>
            <a:chOff x="-26126" y="1981200"/>
            <a:chExt cx="9170126" cy="2828109"/>
          </a:xfrm>
        </p:grpSpPr>
        <p:grpSp>
          <p:nvGrpSpPr>
            <p:cNvPr id="4" name="Group 7"/>
            <p:cNvGrpSpPr/>
            <p:nvPr/>
          </p:nvGrpSpPr>
          <p:grpSpPr>
            <a:xfrm>
              <a:off x="0" y="1981200"/>
              <a:ext cx="9144000" cy="2819400"/>
              <a:chOff x="152400" y="3429000"/>
              <a:chExt cx="7341130" cy="2286000"/>
            </a:xfrm>
          </p:grpSpPr>
          <p:pic>
            <p:nvPicPr>
              <p:cNvPr id="2" name="Picture 1"/>
              <p:cNvPicPr>
                <a:picLocks noChangeAspect="1"/>
              </p:cNvPicPr>
              <p:nvPr/>
            </p:nvPicPr>
            <p:blipFill>
              <a:blip r:embed="rId3"/>
              <a:stretch>
                <a:fillRect/>
              </a:stretch>
            </p:blipFill>
            <p:spPr>
              <a:xfrm>
                <a:off x="4758912" y="3429000"/>
                <a:ext cx="2734618" cy="2286000"/>
              </a:xfrm>
              <a:prstGeom prst="rect">
                <a:avLst/>
              </a:prstGeom>
            </p:spPr>
          </p:pic>
          <p:pic>
            <p:nvPicPr>
              <p:cNvPr id="10" name="Picture 9"/>
              <p:cNvPicPr>
                <a:picLocks noChangeAspect="1"/>
              </p:cNvPicPr>
              <p:nvPr/>
            </p:nvPicPr>
            <p:blipFill>
              <a:blip r:embed="rId4"/>
              <a:stretch>
                <a:fillRect/>
              </a:stretch>
            </p:blipFill>
            <p:spPr>
              <a:xfrm>
                <a:off x="152400" y="3429000"/>
                <a:ext cx="4612518" cy="2286000"/>
              </a:xfrm>
              <a:prstGeom prst="rect">
                <a:avLst/>
              </a:prstGeom>
            </p:spPr>
          </p:pic>
          <p:sp>
            <p:nvSpPr>
              <p:cNvPr id="28" name="Rectangle 27"/>
              <p:cNvSpPr/>
              <p:nvPr/>
            </p:nvSpPr>
            <p:spPr>
              <a:xfrm>
                <a:off x="2286000" y="4343400"/>
                <a:ext cx="381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V="1">
                <a:off x="2667000" y="3429000"/>
                <a:ext cx="2057400"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Straight Arrow Connector 31"/>
              <p:cNvCxnSpPr/>
              <p:nvPr/>
            </p:nvCxnSpPr>
            <p:spPr>
              <a:xfrm>
                <a:off x="2667000" y="4648200"/>
                <a:ext cx="2057400" cy="1066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43" name="TextBox 42"/>
            <p:cNvSpPr txBox="1"/>
            <p:nvPr/>
          </p:nvSpPr>
          <p:spPr>
            <a:xfrm>
              <a:off x="-26126" y="4563088"/>
              <a:ext cx="1729961" cy="246221"/>
            </a:xfrm>
            <a:prstGeom prst="rect">
              <a:avLst/>
            </a:prstGeom>
            <a:noFill/>
          </p:spPr>
          <p:txBody>
            <a:bodyPr wrap="none" rtlCol="0">
              <a:spAutoFit/>
            </a:bodyPr>
            <a:lstStyle/>
            <a:p>
              <a:r>
                <a:rPr lang="en-US" sz="1000" i="1" dirty="0" smtClean="0">
                  <a:solidFill>
                    <a:schemeClr val="accent2">
                      <a:lumMod val="20000"/>
                      <a:lumOff val="80000"/>
                    </a:schemeClr>
                  </a:solidFill>
                  <a:latin typeface="Times New Roman" pitchFamily="18" charset="0"/>
                  <a:cs typeface="Times New Roman" pitchFamily="18" charset="0"/>
                </a:rPr>
                <a:t>https://lightpollutionmap.info/</a:t>
              </a:r>
              <a:endParaRPr lang="en-US" sz="1000" i="1" dirty="0">
                <a:solidFill>
                  <a:schemeClr val="accent2">
                    <a:lumMod val="20000"/>
                    <a:lumOff val="80000"/>
                  </a:schemeClr>
                </a:solidFill>
                <a:latin typeface="Times New Roman" pitchFamily="18" charset="0"/>
                <a:cs typeface="Times New Roman" pitchFamily="18" charset="0"/>
              </a:endParaRPr>
            </a:p>
          </p:txBody>
        </p:sp>
      </p:grpSp>
      <p:sp>
        <p:nvSpPr>
          <p:cNvPr id="30" name="Rectangle 29"/>
          <p:cNvSpPr/>
          <p:nvPr/>
        </p:nvSpPr>
        <p:spPr>
          <a:xfrm>
            <a:off x="84317" y="3886200"/>
            <a:ext cx="8983483" cy="1292662"/>
          </a:xfrm>
          <a:prstGeom prst="rect">
            <a:avLst/>
          </a:prstGeom>
        </p:spPr>
        <p:txBody>
          <a:bodyPr wrap="square">
            <a:spAutoFit/>
          </a:bodyPr>
          <a:lstStyle/>
          <a:p>
            <a:pPr algn="ctr"/>
            <a:r>
              <a:rPr lang="en-US" sz="2600" dirty="0">
                <a:latin typeface="Centaur" panose="02030504050205020304" pitchFamily="18" charset="0"/>
              </a:rPr>
              <a:t>“The loss of the night sky is placed in the broader context of </a:t>
            </a:r>
            <a:r>
              <a:rPr lang="en-US" sz="2600" dirty="0" smtClean="0">
                <a:latin typeface="Centaur" panose="02030504050205020304" pitchFamily="18" charset="0"/>
              </a:rPr>
              <a:t/>
            </a:r>
            <a:br>
              <a:rPr lang="en-US" sz="2600" dirty="0" smtClean="0">
                <a:latin typeface="Centaur" panose="02030504050205020304" pitchFamily="18" charset="0"/>
              </a:rPr>
            </a:br>
            <a:r>
              <a:rPr lang="en-US" sz="2600" b="1" u="sng" dirty="0" smtClean="0">
                <a:latin typeface="Centaur" panose="02030504050205020304" pitchFamily="18" charset="0"/>
              </a:rPr>
              <a:t>society’s </a:t>
            </a:r>
            <a:r>
              <a:rPr lang="en-US" sz="2600" b="1" u="sng" dirty="0">
                <a:latin typeface="Centaur" panose="02030504050205020304" pitchFamily="18" charset="0"/>
              </a:rPr>
              <a:t>difficulty in fully articulating non-consumptive values such as natural beauty</a:t>
            </a:r>
            <a:r>
              <a:rPr lang="en-US" sz="2600" dirty="0">
                <a:latin typeface="Centaur" panose="02030504050205020304" pitchFamily="18" charset="0"/>
              </a:rPr>
              <a:t>.” </a:t>
            </a:r>
          </a:p>
        </p:txBody>
      </p:sp>
      <p:sp>
        <p:nvSpPr>
          <p:cNvPr id="11" name="Slide Number Placeholder 10"/>
          <p:cNvSpPr>
            <a:spLocks noGrp="1"/>
          </p:cNvSpPr>
          <p:nvPr>
            <p:ph type="sldNum" sz="quarter" idx="12"/>
          </p:nvPr>
        </p:nvSpPr>
        <p:spPr/>
        <p:txBody>
          <a:bodyPr/>
          <a:lstStyle/>
          <a:p>
            <a:fld id="{B6F15528-21DE-4FAA-801E-634DDDAF4B2B}" type="slidenum">
              <a:rPr lang="en-US" smtClean="0"/>
              <a:pPr/>
              <a:t>30</a:t>
            </a:fld>
            <a:endParaRPr lang="en-US" dirty="0"/>
          </a:p>
        </p:txBody>
      </p:sp>
      <p:sp>
        <p:nvSpPr>
          <p:cNvPr id="31" name="Title 1"/>
          <p:cNvSpPr txBox="1">
            <a:spLocks/>
          </p:cNvSpPr>
          <p:nvPr/>
        </p:nvSpPr>
        <p:spPr>
          <a:xfrm>
            <a:off x="457200" y="274638"/>
            <a:ext cx="8229600" cy="715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The Challenge</a:t>
            </a:r>
            <a:endParaRPr lang="en-US" dirty="0"/>
          </a:p>
        </p:txBody>
      </p:sp>
      <p:grpSp>
        <p:nvGrpSpPr>
          <p:cNvPr id="5" name="Group 13"/>
          <p:cNvGrpSpPr/>
          <p:nvPr/>
        </p:nvGrpSpPr>
        <p:grpSpPr>
          <a:xfrm>
            <a:off x="223414" y="5021586"/>
            <a:ext cx="2667000" cy="1784350"/>
            <a:chOff x="223414" y="5021586"/>
            <a:chExt cx="2667000" cy="1784350"/>
          </a:xfrm>
        </p:grpSpPr>
        <p:sp>
          <p:nvSpPr>
            <p:cNvPr id="12" name="Cloud Callout 11"/>
            <p:cNvSpPr/>
            <p:nvPr/>
          </p:nvSpPr>
          <p:spPr>
            <a:xfrm>
              <a:off x="223414" y="5021586"/>
              <a:ext cx="2667000" cy="1784350"/>
            </a:xfrm>
            <a:prstGeom prst="cloudCallout">
              <a:avLst>
                <a:gd name="adj1" fmla="val 69666"/>
                <a:gd name="adj2" fmla="val -63826"/>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6942" y="5341203"/>
              <a:ext cx="1899944" cy="830997"/>
            </a:xfrm>
            <a:prstGeom prst="rect">
              <a:avLst/>
            </a:prstGeom>
            <a:noFill/>
            <a:ln>
              <a:solidFill>
                <a:schemeClr val="bg1"/>
              </a:solidFill>
            </a:ln>
          </p:spPr>
          <p:txBody>
            <a:bodyPr wrap="none" rtlCol="0">
              <a:spAutoFit/>
            </a:bodyPr>
            <a:lstStyle/>
            <a:p>
              <a:pPr algn="ctr"/>
              <a:r>
                <a:rPr lang="en-US" sz="2400" dirty="0" smtClean="0">
                  <a:solidFill>
                    <a:srgbClr val="FF0000"/>
                  </a:solidFill>
                  <a:latin typeface="Centaur" panose="02030504050205020304" pitchFamily="18" charset="0"/>
                </a:rPr>
                <a:t>How to bridge </a:t>
              </a:r>
              <a:br>
                <a:rPr lang="en-US" sz="2400" dirty="0" smtClean="0">
                  <a:solidFill>
                    <a:srgbClr val="FF0000"/>
                  </a:solidFill>
                  <a:latin typeface="Centaur" panose="02030504050205020304" pitchFamily="18" charset="0"/>
                </a:rPr>
              </a:br>
              <a:r>
                <a:rPr lang="en-US" sz="2400" dirty="0" smtClean="0">
                  <a:solidFill>
                    <a:srgbClr val="FF0000"/>
                  </a:solidFill>
                  <a:latin typeface="Centaur" panose="02030504050205020304" pitchFamily="18" charset="0"/>
                </a:rPr>
                <a:t>this gap!?</a:t>
              </a:r>
              <a:endParaRPr lang="en-US" sz="2400" dirty="0">
                <a:solidFill>
                  <a:srgbClr val="FF0000"/>
                </a:solidFill>
                <a:latin typeface="Centaur" panose="02030504050205020304" pitchFamily="18" charset="0"/>
              </a:endParaRPr>
            </a:p>
          </p:txBody>
        </p:sp>
      </p:grpSp>
      <p:sp>
        <p:nvSpPr>
          <p:cNvPr id="33" name="Rectangle 32"/>
          <p:cNvSpPr/>
          <p:nvPr/>
        </p:nvSpPr>
        <p:spPr>
          <a:xfrm>
            <a:off x="3962400" y="5121274"/>
            <a:ext cx="5105400" cy="646331"/>
          </a:xfrm>
          <a:prstGeom prst="rect">
            <a:avLst/>
          </a:prstGeom>
        </p:spPr>
        <p:txBody>
          <a:bodyPr wrap="square">
            <a:spAutoFit/>
          </a:bodyPr>
          <a:lstStyle/>
          <a:p>
            <a:pPr algn="ctr"/>
            <a:r>
              <a:rPr lang="en-US" dirty="0" smtClean="0">
                <a:latin typeface="Centaur" panose="02030504050205020304" pitchFamily="18" charset="0"/>
              </a:rPr>
              <a:t>Terrell </a:t>
            </a:r>
            <a:r>
              <a:rPr lang="en-US" dirty="0" err="1" smtClean="0">
                <a:latin typeface="Centaur" panose="02030504050205020304" pitchFamily="18" charset="0"/>
              </a:rPr>
              <a:t>Gallaway</a:t>
            </a:r>
            <a:r>
              <a:rPr lang="en-US" dirty="0" smtClean="0">
                <a:latin typeface="Centaur" panose="02030504050205020304" pitchFamily="18" charset="0"/>
              </a:rPr>
              <a:t> </a:t>
            </a:r>
            <a:br>
              <a:rPr lang="en-US" dirty="0" smtClean="0">
                <a:latin typeface="Centaur" panose="02030504050205020304" pitchFamily="18" charset="0"/>
              </a:rPr>
            </a:br>
            <a:r>
              <a:rPr lang="en-US" dirty="0" smtClean="0">
                <a:latin typeface="Centaur" panose="02030504050205020304" pitchFamily="18" charset="0"/>
              </a:rPr>
              <a:t>(Missouri State University; IDA-Mo Board Member)</a:t>
            </a:r>
            <a:endParaRPr lang="en-US" dirty="0">
              <a:latin typeface="Centaur" panose="02030504050205020304" pitchFamily="18" charset="0"/>
            </a:endParaRPr>
          </a:p>
        </p:txBody>
      </p:sp>
      <p:pic>
        <p:nvPicPr>
          <p:cNvPr id="17" name="Picture 2"/>
          <p:cNvPicPr>
            <a:picLocks noChangeAspect="1" noChangeArrowheads="1"/>
          </p:cNvPicPr>
          <p:nvPr/>
        </p:nvPicPr>
        <p:blipFill>
          <a:blip r:embed="rId5"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128367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ox(in)">
                                      <p:cBhvr>
                                        <p:cTn id="7" dur="900"/>
                                        <p:tgtEl>
                                          <p:spTgt spid="3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ox(in)">
                                      <p:cBhvr>
                                        <p:cTn id="10" dur="900"/>
                                        <p:tgtEl>
                                          <p:spTgt spid="33"/>
                                        </p:tgtEl>
                                      </p:cBhvr>
                                    </p:animEffec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31</a:t>
            </a:fld>
            <a:endParaRPr lang="en-US"/>
          </a:p>
        </p:txBody>
      </p:sp>
      <p:pic>
        <p:nvPicPr>
          <p:cNvPr id="9" name="Picture 8"/>
          <p:cNvPicPr>
            <a:picLocks noChangeAspect="1"/>
          </p:cNvPicPr>
          <p:nvPr/>
        </p:nvPicPr>
        <p:blipFill>
          <a:blip r:embed="rId2"/>
          <a:stretch>
            <a:fillRect/>
          </a:stretch>
        </p:blipFill>
        <p:spPr>
          <a:xfrm>
            <a:off x="0" y="762000"/>
            <a:ext cx="3261360" cy="2416485"/>
          </a:xfrm>
          <a:prstGeom prst="rect">
            <a:avLst/>
          </a:prstGeom>
        </p:spPr>
      </p:pic>
      <p:sp>
        <p:nvSpPr>
          <p:cNvPr id="12" name="Title 1"/>
          <p:cNvSpPr txBox="1">
            <a:spLocks/>
          </p:cNvSpPr>
          <p:nvPr/>
        </p:nvSpPr>
        <p:spPr>
          <a:xfrm>
            <a:off x="0" y="67320"/>
            <a:ext cx="8686800" cy="77088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sng" strike="noStrike" kern="1200" cap="none" spc="0" normalizeH="0" baseline="0" noProof="0" dirty="0" smtClean="0">
                <a:ln>
                  <a:noFill/>
                </a:ln>
                <a:solidFill>
                  <a:srgbClr val="FF0000"/>
                </a:solidFill>
                <a:effectLst/>
                <a:uLnTx/>
                <a:uFillTx/>
                <a:latin typeface="Centaur" panose="02030504050205020304" pitchFamily="18" charset="0"/>
                <a:ea typeface="+mj-ea"/>
                <a:cs typeface="+mj-cs"/>
              </a:rPr>
              <a:t>!! BECOME A MEMBER OF DARK SKY Missouri!!</a:t>
            </a:r>
            <a:endParaRPr kumimoji="0" lang="en-US" sz="3200" b="1" i="0" u="sng" strike="noStrike" kern="1200" cap="none" spc="0" normalizeH="0" baseline="0" noProof="0" dirty="0">
              <a:ln>
                <a:noFill/>
              </a:ln>
              <a:solidFill>
                <a:srgbClr val="FF0000"/>
              </a:solidFill>
              <a:effectLst/>
              <a:uLnTx/>
              <a:uFillTx/>
              <a:latin typeface="Centaur" panose="02030504050205020304" pitchFamily="18" charset="0"/>
              <a:ea typeface="+mj-ea"/>
              <a:cs typeface="+mj-cs"/>
            </a:endParaRPr>
          </a:p>
        </p:txBody>
      </p:sp>
      <p:pic>
        <p:nvPicPr>
          <p:cNvPr id="6147" name="Picture 3"/>
          <p:cNvPicPr>
            <a:picLocks noChangeAspect="1" noChangeArrowheads="1"/>
          </p:cNvPicPr>
          <p:nvPr/>
        </p:nvPicPr>
        <p:blipFill>
          <a:blip r:embed="rId3"/>
          <a:srcRect/>
          <a:stretch>
            <a:fillRect/>
          </a:stretch>
        </p:blipFill>
        <p:spPr bwMode="auto">
          <a:xfrm>
            <a:off x="3581400" y="838200"/>
            <a:ext cx="5486400" cy="5486400"/>
          </a:xfrm>
          <a:prstGeom prst="rect">
            <a:avLst/>
          </a:prstGeom>
          <a:noFill/>
          <a:ln w="9525">
            <a:noFill/>
            <a:miter lim="800000"/>
            <a:headEnd/>
            <a:tailEnd/>
          </a:ln>
          <a:effectLst/>
        </p:spPr>
      </p:pic>
      <p:pic>
        <p:nvPicPr>
          <p:cNvPr id="14" name="Picture 2"/>
          <p:cNvPicPr>
            <a:picLocks noChangeAspect="1" noChangeArrowheads="1"/>
          </p:cNvPicPr>
          <p:nvPr/>
        </p:nvPicPr>
        <p:blipFill>
          <a:blip r:embed="rId4"/>
          <a:srcRect/>
          <a:stretch>
            <a:fillRect/>
          </a:stretch>
        </p:blipFill>
        <p:spPr bwMode="auto">
          <a:xfrm>
            <a:off x="1" y="3870818"/>
            <a:ext cx="3505200" cy="2034681"/>
          </a:xfrm>
          <a:prstGeom prst="rect">
            <a:avLst/>
          </a:prstGeom>
          <a:noFill/>
          <a:ln w="9525">
            <a:noFill/>
            <a:miter lim="800000"/>
            <a:headEnd/>
            <a:tailEnd/>
          </a:ln>
          <a:effectLst/>
        </p:spPr>
      </p:pic>
    </p:spTree>
    <p:extLst>
      <p:ext uri="{BB962C8B-B14F-4D97-AF65-F5344CB8AC3E}">
        <p14:creationId xmlns="" xmlns:p14="http://schemas.microsoft.com/office/powerpoint/2010/main" val="12265119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32</a:t>
            </a:fld>
            <a:endParaRPr lang="en-US"/>
          </a:p>
        </p:txBody>
      </p:sp>
      <p:sp>
        <p:nvSpPr>
          <p:cNvPr id="10" name="TextBox 9"/>
          <p:cNvSpPr txBox="1"/>
          <p:nvPr/>
        </p:nvSpPr>
        <p:spPr>
          <a:xfrm>
            <a:off x="3581400" y="6096000"/>
            <a:ext cx="5248616" cy="523220"/>
          </a:xfrm>
          <a:prstGeom prst="rect">
            <a:avLst/>
          </a:prstGeom>
          <a:noFill/>
        </p:spPr>
        <p:txBody>
          <a:bodyPr wrap="none" rtlCol="0">
            <a:spAutoFit/>
          </a:bodyPr>
          <a:lstStyle/>
          <a:p>
            <a:r>
              <a:rPr lang="en-US" sz="2800" b="1" dirty="0" smtClean="0">
                <a:solidFill>
                  <a:srgbClr val="FF0000"/>
                </a:solidFill>
                <a:latin typeface="Centaur" pitchFamily="18" charset="0"/>
              </a:rPr>
              <a:t>FACEBOOK</a:t>
            </a:r>
            <a:r>
              <a:rPr lang="en-US" sz="2800" dirty="0" smtClean="0">
                <a:latin typeface="Centaur" pitchFamily="18" charset="0"/>
              </a:rPr>
              <a:t>: DARKSKYMISSOURI</a:t>
            </a:r>
            <a:endParaRPr lang="en-US" sz="2800" dirty="0">
              <a:latin typeface="Centaur" pitchFamily="18" charset="0"/>
            </a:endParaRPr>
          </a:p>
        </p:txBody>
      </p:sp>
      <p:pic>
        <p:nvPicPr>
          <p:cNvPr id="2050" name="Picture 2"/>
          <p:cNvPicPr>
            <a:picLocks noChangeAspect="1" noChangeArrowheads="1"/>
          </p:cNvPicPr>
          <p:nvPr/>
        </p:nvPicPr>
        <p:blipFill>
          <a:blip r:embed="rId2"/>
          <a:srcRect/>
          <a:stretch>
            <a:fillRect/>
          </a:stretch>
        </p:blipFill>
        <p:spPr bwMode="auto">
          <a:xfrm>
            <a:off x="3733308" y="609600"/>
            <a:ext cx="5410692" cy="5376008"/>
          </a:xfrm>
          <a:prstGeom prst="rect">
            <a:avLst/>
          </a:prstGeom>
          <a:noFill/>
          <a:ln w="9525">
            <a:noFill/>
            <a:miter lim="800000"/>
            <a:headEnd/>
            <a:tailEnd/>
          </a:ln>
          <a:effectLst/>
        </p:spPr>
      </p:pic>
      <p:sp>
        <p:nvSpPr>
          <p:cNvPr id="12" name="Title 1"/>
          <p:cNvSpPr txBox="1">
            <a:spLocks/>
          </p:cNvSpPr>
          <p:nvPr/>
        </p:nvSpPr>
        <p:spPr>
          <a:xfrm>
            <a:off x="914400" y="67321"/>
            <a:ext cx="6934200" cy="59463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sng" strike="noStrike" kern="1200" cap="none" spc="0" normalizeH="0" baseline="0" noProof="0" dirty="0" smtClean="0">
                <a:ln>
                  <a:noFill/>
                </a:ln>
                <a:solidFill>
                  <a:srgbClr val="FF0000"/>
                </a:solidFill>
                <a:effectLst/>
                <a:uLnTx/>
                <a:uFillTx/>
                <a:latin typeface="Centaur" panose="02030504050205020304" pitchFamily="18" charset="0"/>
                <a:ea typeface="+mj-ea"/>
                <a:cs typeface="+mj-cs"/>
              </a:rPr>
              <a:t>!! BECOME DARK SKY ADVOCATES !!</a:t>
            </a:r>
            <a:endParaRPr kumimoji="0" lang="en-US" sz="3200" b="1" i="0" u="sng" strike="noStrike" kern="1200" cap="none" spc="0" normalizeH="0" baseline="0" noProof="0" dirty="0">
              <a:ln>
                <a:noFill/>
              </a:ln>
              <a:solidFill>
                <a:srgbClr val="FF0000"/>
              </a:solidFill>
              <a:effectLst/>
              <a:uLnTx/>
              <a:uFillTx/>
              <a:latin typeface="Centaur" panose="02030504050205020304" pitchFamily="18" charset="0"/>
              <a:ea typeface="+mj-ea"/>
              <a:cs typeface="+mj-cs"/>
            </a:endParaRPr>
          </a:p>
        </p:txBody>
      </p:sp>
      <p:grpSp>
        <p:nvGrpSpPr>
          <p:cNvPr id="15" name="Group 14"/>
          <p:cNvGrpSpPr/>
          <p:nvPr/>
        </p:nvGrpSpPr>
        <p:grpSpPr>
          <a:xfrm>
            <a:off x="0" y="762000"/>
            <a:ext cx="3575355" cy="2747665"/>
            <a:chOff x="0" y="762000"/>
            <a:chExt cx="3575355" cy="2747665"/>
          </a:xfrm>
        </p:grpSpPr>
        <p:pic>
          <p:nvPicPr>
            <p:cNvPr id="13" name="Picture 2"/>
            <p:cNvPicPr>
              <a:picLocks noChangeAspect="1" noChangeArrowheads="1"/>
            </p:cNvPicPr>
            <p:nvPr/>
          </p:nvPicPr>
          <p:blipFill>
            <a:blip r:embed="rId3"/>
            <a:srcRect/>
            <a:stretch>
              <a:fillRect/>
            </a:stretch>
          </p:blipFill>
          <p:spPr bwMode="auto">
            <a:xfrm>
              <a:off x="0" y="762000"/>
              <a:ext cx="3575355" cy="2291872"/>
            </a:xfrm>
            <a:prstGeom prst="rect">
              <a:avLst/>
            </a:prstGeom>
            <a:noFill/>
            <a:ln w="9525">
              <a:noFill/>
              <a:miter lim="800000"/>
              <a:headEnd/>
              <a:tailEnd/>
            </a:ln>
            <a:effectLst/>
          </p:spPr>
        </p:pic>
        <p:sp>
          <p:nvSpPr>
            <p:cNvPr id="14" name="TextBox 13"/>
            <p:cNvSpPr txBox="1"/>
            <p:nvPr/>
          </p:nvSpPr>
          <p:spPr>
            <a:xfrm>
              <a:off x="304800" y="3048000"/>
              <a:ext cx="2971800" cy="461665"/>
            </a:xfrm>
            <a:prstGeom prst="rect">
              <a:avLst/>
            </a:prstGeom>
            <a:noFill/>
          </p:spPr>
          <p:txBody>
            <a:bodyPr wrap="square" rtlCol="0">
              <a:spAutoFit/>
            </a:bodyPr>
            <a:lstStyle/>
            <a:p>
              <a:pPr algn="ctr"/>
              <a:r>
                <a:rPr lang="en-US" sz="2400" dirty="0" err="1" smtClean="0"/>
                <a:t>Printco@Alpine</a:t>
              </a:r>
              <a:r>
                <a:rPr lang="en-US" sz="2400" dirty="0" smtClean="0"/>
                <a:t>, </a:t>
              </a:r>
              <a:r>
                <a:rPr lang="en-US" sz="2400" dirty="0" err="1" smtClean="0"/>
                <a:t>Tx</a:t>
              </a:r>
              <a:endParaRPr lang="en-US" sz="2400" dirty="0"/>
            </a:p>
          </p:txBody>
        </p:sp>
      </p:grpSp>
      <p:grpSp>
        <p:nvGrpSpPr>
          <p:cNvPr id="16" name="Group 15"/>
          <p:cNvGrpSpPr/>
          <p:nvPr/>
        </p:nvGrpSpPr>
        <p:grpSpPr>
          <a:xfrm>
            <a:off x="304800" y="3657600"/>
            <a:ext cx="2743200" cy="2895600"/>
            <a:chOff x="0" y="761999"/>
            <a:chExt cx="3090974" cy="3509666"/>
          </a:xfrm>
        </p:grpSpPr>
        <p:pic>
          <p:nvPicPr>
            <p:cNvPr id="17" name="Picture 2"/>
            <p:cNvPicPr>
              <a:picLocks noChangeAspect="1" noChangeArrowheads="1"/>
            </p:cNvPicPr>
            <p:nvPr/>
          </p:nvPicPr>
          <p:blipFill>
            <a:blip r:embed="rId4"/>
            <a:srcRect/>
            <a:stretch>
              <a:fillRect/>
            </a:stretch>
          </p:blipFill>
          <p:spPr bwMode="auto">
            <a:xfrm>
              <a:off x="1" y="761999"/>
              <a:ext cx="3048000" cy="2996339"/>
            </a:xfrm>
            <a:prstGeom prst="rect">
              <a:avLst/>
            </a:prstGeom>
            <a:noFill/>
            <a:ln w="9525">
              <a:noFill/>
              <a:miter lim="800000"/>
              <a:headEnd/>
              <a:tailEnd/>
            </a:ln>
            <a:effectLst/>
          </p:spPr>
        </p:pic>
        <p:sp>
          <p:nvSpPr>
            <p:cNvPr id="18" name="TextBox 17"/>
            <p:cNvSpPr txBox="1"/>
            <p:nvPr/>
          </p:nvSpPr>
          <p:spPr>
            <a:xfrm>
              <a:off x="0" y="3810000"/>
              <a:ext cx="3090974" cy="461665"/>
            </a:xfrm>
            <a:prstGeom prst="rect">
              <a:avLst/>
            </a:prstGeom>
            <a:noFill/>
          </p:spPr>
          <p:txBody>
            <a:bodyPr wrap="none" rtlCol="0">
              <a:spAutoFit/>
            </a:bodyPr>
            <a:lstStyle/>
            <a:p>
              <a:pPr algn="ctr"/>
              <a:r>
                <a:rPr lang="en-US" sz="2400" dirty="0" err="1" smtClean="0"/>
                <a:t>Walmart</a:t>
              </a:r>
              <a:r>
                <a:rPr lang="en-US" sz="2400" dirty="0" smtClean="0"/>
                <a:t> @Flagstaff, </a:t>
              </a:r>
              <a:r>
                <a:rPr lang="en-US" sz="2400" dirty="0" err="1" smtClean="0"/>
                <a:t>Az</a:t>
              </a:r>
              <a:endParaRPr lang="en-US" sz="2400" dirty="0"/>
            </a:p>
          </p:txBody>
        </p:sp>
      </p:grpSp>
    </p:spTree>
    <p:extLst>
      <p:ext uri="{BB962C8B-B14F-4D97-AF65-F5344CB8AC3E}">
        <p14:creationId xmlns="" xmlns:p14="http://schemas.microsoft.com/office/powerpoint/2010/main" val="25209443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Content Placeholder 2"/>
          <p:cNvSpPr>
            <a:spLocks noGrp="1"/>
          </p:cNvSpPr>
          <p:nvPr>
            <p:ph idx="1"/>
          </p:nvPr>
        </p:nvSpPr>
        <p:spPr>
          <a:xfrm>
            <a:off x="152400" y="3124200"/>
            <a:ext cx="8686800" cy="838200"/>
          </a:xfrm>
        </p:spPr>
        <p:txBody>
          <a:bodyPr>
            <a:noAutofit/>
          </a:bodyPr>
          <a:lstStyle/>
          <a:p>
            <a:pPr algn="ctr">
              <a:buNone/>
              <a:defRPr/>
            </a:pPr>
            <a:r>
              <a:rPr lang="en-US" sz="3600" u="sng" dirty="0" smtClean="0">
                <a:latin typeface="Centaur" panose="02030504050205020304" pitchFamily="18" charset="0"/>
              </a:rPr>
              <a:t>Extra Slides</a:t>
            </a:r>
            <a:endParaRPr lang="en-US" sz="3600" dirty="0">
              <a:latin typeface="Centaur" panose="02030504050205020304" pitchFamily="18" charset="0"/>
            </a:endParaRPr>
          </a:p>
        </p:txBody>
      </p:sp>
      <p:pic>
        <p:nvPicPr>
          <p:cNvPr id="9"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42872197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15200" cy="715962"/>
          </a:xfrm>
        </p:spPr>
        <p:txBody>
          <a:bodyPr>
            <a:normAutofit/>
          </a:bodyPr>
          <a:lstStyle/>
          <a:p>
            <a:pPr algn="ctr"/>
            <a:r>
              <a:rPr lang="en-US" sz="4000" b="1" dirty="0" smtClean="0"/>
              <a:t>1984 Or Brave New World?</a:t>
            </a:r>
            <a:endParaRPr lang="en-US" sz="4000" b="1" dirty="0"/>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34</a:t>
            </a:fld>
            <a:endParaRPr lang="en-US"/>
          </a:p>
        </p:txBody>
      </p:sp>
      <p:pic>
        <p:nvPicPr>
          <p:cNvPr id="9"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srcRect/>
          <a:stretch>
            <a:fillRect/>
          </a:stretch>
        </p:blipFill>
        <p:spPr bwMode="auto">
          <a:xfrm>
            <a:off x="0" y="1219200"/>
            <a:ext cx="4572000" cy="4467225"/>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a:srcRect/>
          <a:stretch>
            <a:fillRect/>
          </a:stretch>
        </p:blipFill>
        <p:spPr bwMode="auto">
          <a:xfrm>
            <a:off x="4648200" y="1219200"/>
            <a:ext cx="4372931" cy="4400550"/>
          </a:xfrm>
          <a:prstGeom prst="rect">
            <a:avLst/>
          </a:prstGeom>
          <a:noFill/>
          <a:ln w="9525">
            <a:noFill/>
            <a:miter lim="800000"/>
            <a:headEnd/>
            <a:tailEnd/>
          </a:ln>
          <a:effectLst/>
        </p:spPr>
      </p:pic>
    </p:spTree>
    <p:extLst>
      <p:ext uri="{BB962C8B-B14F-4D97-AF65-F5344CB8AC3E}">
        <p14:creationId xmlns="" xmlns:p14="http://schemas.microsoft.com/office/powerpoint/2010/main" val="4628882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35</a:t>
            </a:fld>
            <a:endParaRPr lang="en-US"/>
          </a:p>
        </p:txBody>
      </p:sp>
      <p:sp>
        <p:nvSpPr>
          <p:cNvPr id="6" name="Title 1"/>
          <p:cNvSpPr>
            <a:spLocks noGrp="1"/>
          </p:cNvSpPr>
          <p:nvPr>
            <p:ph type="title"/>
          </p:nvPr>
        </p:nvSpPr>
        <p:spPr>
          <a:xfrm>
            <a:off x="457200" y="152400"/>
            <a:ext cx="8229600" cy="609600"/>
          </a:xfrm>
        </p:spPr>
        <p:txBody>
          <a:bodyPr>
            <a:normAutofit/>
          </a:bodyPr>
          <a:lstStyle/>
          <a:p>
            <a:r>
              <a:rPr lang="en-US" sz="3200" b="1" dirty="0" smtClean="0">
                <a:solidFill>
                  <a:schemeClr val="accent6">
                    <a:lumMod val="75000"/>
                  </a:schemeClr>
                </a:solidFill>
                <a:latin typeface="Centaur" panose="02030504050205020304" pitchFamily="18" charset="0"/>
              </a:rPr>
              <a:t>Examples: Motels</a:t>
            </a:r>
            <a:endParaRPr lang="en-US" sz="3200" b="1" dirty="0">
              <a:solidFill>
                <a:schemeClr val="accent6">
                  <a:lumMod val="75000"/>
                </a:schemeClr>
              </a:solidFill>
              <a:latin typeface="Centaur" panose="02030504050205020304" pitchFamily="18" charset="0"/>
            </a:endParaRPr>
          </a:p>
        </p:txBody>
      </p:sp>
      <p:pic>
        <p:nvPicPr>
          <p:cNvPr id="9"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
        <p:nvSpPr>
          <p:cNvPr id="18" name="TextBox 17"/>
          <p:cNvSpPr txBox="1"/>
          <p:nvPr/>
        </p:nvSpPr>
        <p:spPr>
          <a:xfrm>
            <a:off x="3979178" y="4648200"/>
            <a:ext cx="4897046" cy="1077218"/>
          </a:xfrm>
          <a:prstGeom prst="rect">
            <a:avLst/>
          </a:prstGeom>
          <a:noFill/>
        </p:spPr>
        <p:txBody>
          <a:bodyPr wrap="none" rtlCol="0">
            <a:spAutoFit/>
          </a:bodyPr>
          <a:lstStyle/>
          <a:p>
            <a:pPr algn="ctr"/>
            <a:r>
              <a:rPr lang="en-US" sz="3200" dirty="0" smtClean="0"/>
              <a:t>Bluff Dwellings Resort &amp; Spa</a:t>
            </a:r>
            <a:br>
              <a:rPr lang="en-US" sz="3200" dirty="0" smtClean="0"/>
            </a:br>
            <a:r>
              <a:rPr lang="en-US" sz="3200" dirty="0" smtClean="0"/>
              <a:t>Bluff, Utah</a:t>
            </a:r>
            <a:endParaRPr lang="en-US" sz="3200" dirty="0"/>
          </a:p>
        </p:txBody>
      </p:sp>
      <p:pic>
        <p:nvPicPr>
          <p:cNvPr id="3074" name="Picture 2"/>
          <p:cNvPicPr>
            <a:picLocks noChangeAspect="1" noChangeArrowheads="1"/>
          </p:cNvPicPr>
          <p:nvPr/>
        </p:nvPicPr>
        <p:blipFill>
          <a:blip r:embed="rId4"/>
          <a:srcRect/>
          <a:stretch>
            <a:fillRect/>
          </a:stretch>
        </p:blipFill>
        <p:spPr bwMode="auto">
          <a:xfrm>
            <a:off x="152400" y="1219200"/>
            <a:ext cx="3609975" cy="20955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a:srcRect/>
          <a:stretch>
            <a:fillRect/>
          </a:stretch>
        </p:blipFill>
        <p:spPr bwMode="auto">
          <a:xfrm>
            <a:off x="3894649" y="1981200"/>
            <a:ext cx="4953000" cy="2457436"/>
          </a:xfrm>
          <a:prstGeom prst="rect">
            <a:avLst/>
          </a:prstGeom>
          <a:noFill/>
          <a:ln w="9525">
            <a:noFill/>
            <a:miter lim="800000"/>
            <a:headEnd/>
            <a:tailEnd/>
          </a:ln>
          <a:effectLst/>
        </p:spPr>
      </p:pic>
      <p:pic>
        <p:nvPicPr>
          <p:cNvPr id="3076" name="Picture 4"/>
          <p:cNvPicPr>
            <a:picLocks noChangeAspect="1" noChangeArrowheads="1"/>
          </p:cNvPicPr>
          <p:nvPr/>
        </p:nvPicPr>
        <p:blipFill>
          <a:blip r:embed="rId6"/>
          <a:srcRect/>
          <a:stretch>
            <a:fillRect/>
          </a:stretch>
        </p:blipFill>
        <p:spPr bwMode="auto">
          <a:xfrm>
            <a:off x="228600" y="3657600"/>
            <a:ext cx="3281363" cy="2858813"/>
          </a:xfrm>
          <a:prstGeom prst="rect">
            <a:avLst/>
          </a:prstGeom>
          <a:noFill/>
          <a:ln w="9525">
            <a:noFill/>
            <a:miter lim="800000"/>
            <a:headEnd/>
            <a:tailEnd/>
          </a:ln>
          <a:effectLst/>
        </p:spPr>
      </p:pic>
    </p:spTree>
    <p:extLst>
      <p:ext uri="{BB962C8B-B14F-4D97-AF65-F5344CB8AC3E}">
        <p14:creationId xmlns="" xmlns:p14="http://schemas.microsoft.com/office/powerpoint/2010/main" val="24652849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8600" y="838200"/>
            <a:ext cx="8686800" cy="4893647"/>
          </a:xfrm>
          <a:prstGeom prst="rect">
            <a:avLst/>
          </a:prstGeom>
          <a:noFill/>
          <a:ln w="9525">
            <a:noFill/>
            <a:miter lim="800000"/>
            <a:headEnd/>
            <a:tailEnd/>
          </a:ln>
          <a:effectLst/>
        </p:spPr>
        <p:txBody>
          <a:bodyPr wrap="square">
            <a:spAutoFit/>
          </a:bodyPr>
          <a:lstStyle/>
          <a:p>
            <a:pPr marL="577850" indent="-457200">
              <a:buSzPct val="135000"/>
              <a:buFont typeface="Arial" pitchFamily="34" charset="0"/>
              <a:buChar char="•"/>
            </a:pPr>
            <a:r>
              <a:rPr lang="en-US" sz="2400" dirty="0" smtClean="0">
                <a:latin typeface="Centaur" pitchFamily="18" charset="0"/>
              </a:rPr>
              <a:t>So, when it comes to bird migration light pollution is a problem – but high rise buildings are a particularly urgent problem that needs to be fixed.</a:t>
            </a:r>
          </a:p>
          <a:p>
            <a:pPr marL="577850" indent="-457200">
              <a:buSzPct val="135000"/>
              <a:buFont typeface="Arial" pitchFamily="34" charset="0"/>
              <a:buChar char="•"/>
            </a:pPr>
            <a:r>
              <a:rPr lang="en-US" sz="2400" dirty="0" smtClean="0">
                <a:latin typeface="Centaur" pitchFamily="18" charset="0"/>
              </a:rPr>
              <a:t>The National Audubon Society is an American non-profit environmental organization dedicated to conservation of birds and their habitat.</a:t>
            </a:r>
          </a:p>
          <a:p>
            <a:pPr marL="577850" indent="-457200">
              <a:buSzPct val="135000"/>
              <a:buFont typeface="Arial" pitchFamily="34" charset="0"/>
              <a:buChar char="•"/>
            </a:pPr>
            <a:r>
              <a:rPr lang="en-US" sz="2400" dirty="0" smtClean="0">
                <a:latin typeface="Centaur" pitchFamily="18" charset="0"/>
              </a:rPr>
              <a:t>The Audubon Society has teamed up with the Dark Sky International (DSI) on the “Lights-Out Program” aimed at creating awareness about bird-migration and to implement mitigation efforts to minimize the dangers posed by LP and high-rise buildings to birds.</a:t>
            </a:r>
          </a:p>
          <a:p>
            <a:pPr marL="1035050" lvl="1" indent="-457200">
              <a:buSzPct val="135000"/>
              <a:buFont typeface="Arial" pitchFamily="34" charset="0"/>
              <a:buChar char="•"/>
            </a:pPr>
            <a:r>
              <a:rPr lang="en-US" sz="2400" dirty="0" smtClean="0">
                <a:latin typeface="Centaur" pitchFamily="18" charset="0"/>
                <a:hlinkClick r:id="rId2"/>
              </a:rPr>
              <a:t>https://www.audubon.org/</a:t>
            </a:r>
            <a:br>
              <a:rPr lang="en-US" sz="2400" dirty="0" smtClean="0">
                <a:latin typeface="Centaur" pitchFamily="18" charset="0"/>
                <a:hlinkClick r:id="rId2"/>
              </a:rPr>
            </a:br>
            <a:r>
              <a:rPr lang="en-US" sz="2400" dirty="0" smtClean="0">
                <a:latin typeface="Centaur" pitchFamily="18" charset="0"/>
                <a:hlinkClick r:id="rId2"/>
              </a:rPr>
              <a:t>lights-out-program</a:t>
            </a:r>
            <a:endParaRPr lang="en-US" sz="2400" dirty="0" smtClean="0">
              <a:latin typeface="Centaur" pitchFamily="18" charset="0"/>
            </a:endParaRPr>
          </a:p>
          <a:p>
            <a:pPr marL="1035050" lvl="1" indent="-457200">
              <a:buSzPct val="135000"/>
              <a:buFont typeface="Arial" pitchFamily="34" charset="0"/>
              <a:buChar char="•"/>
            </a:pPr>
            <a:r>
              <a:rPr lang="en-US" sz="2400" dirty="0">
                <a:latin typeface="Centaur" pitchFamily="18" charset="0"/>
                <a:hlinkClick r:id="rId3"/>
              </a:rPr>
              <a:t>https://www.lightsoutheartland.org</a:t>
            </a:r>
            <a:r>
              <a:rPr lang="en-US" sz="2400" dirty="0" smtClean="0">
                <a:latin typeface="Centaur" pitchFamily="18" charset="0"/>
                <a:hlinkClick r:id="rId3"/>
              </a:rPr>
              <a:t>/</a:t>
            </a:r>
            <a:r>
              <a:rPr lang="en-US" sz="2400" dirty="0" smtClean="0">
                <a:latin typeface="Centaur" pitchFamily="18" charset="0"/>
              </a:rPr>
              <a:t> </a:t>
            </a:r>
          </a:p>
        </p:txBody>
      </p:sp>
      <p:pic>
        <p:nvPicPr>
          <p:cNvPr id="5" name="Picture 102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a:t>
            </a:r>
            <a:r>
              <a:rPr kumimoji="0" lang="en-US" sz="28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Migration: Mitigation Efforts</a:t>
            </a:r>
            <a:endParaRPr kumimoji="0" lang="en-US" sz="28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47106" name="Picture 2"/>
          <p:cNvPicPr>
            <a:picLocks noChangeAspect="1" noChangeArrowheads="1"/>
          </p:cNvPicPr>
          <p:nvPr/>
        </p:nvPicPr>
        <p:blipFill>
          <a:blip r:embed="rId5" cstate="print"/>
          <a:srcRect/>
          <a:stretch>
            <a:fillRect/>
          </a:stretch>
        </p:blipFill>
        <p:spPr bwMode="auto">
          <a:xfrm>
            <a:off x="6324600" y="4502888"/>
            <a:ext cx="2819400" cy="2355112"/>
          </a:xfrm>
          <a:prstGeom prst="rect">
            <a:avLst/>
          </a:prstGeom>
          <a:noFill/>
          <a:ln w="9525">
            <a:noFill/>
            <a:miter lim="800000"/>
            <a:headEnd/>
            <a:tailEnd/>
          </a:ln>
          <a:effectLst/>
        </p:spPr>
      </p:pic>
      <p:pic>
        <p:nvPicPr>
          <p:cNvPr id="2" name="Picture 1"/>
          <p:cNvPicPr>
            <a:picLocks noChangeAspect="1"/>
          </p:cNvPicPr>
          <p:nvPr/>
        </p:nvPicPr>
        <p:blipFill>
          <a:blip r:embed="rId6"/>
          <a:stretch>
            <a:fillRect/>
          </a:stretch>
        </p:blipFill>
        <p:spPr>
          <a:xfrm>
            <a:off x="1295400" y="5663354"/>
            <a:ext cx="3845593" cy="1141000"/>
          </a:xfrm>
          <a:prstGeom prst="rect">
            <a:avLst/>
          </a:prstGeom>
        </p:spPr>
      </p:pic>
    </p:spTree>
    <p:extLst>
      <p:ext uri="{BB962C8B-B14F-4D97-AF65-F5344CB8AC3E}">
        <p14:creationId xmlns="" xmlns:p14="http://schemas.microsoft.com/office/powerpoint/2010/main" val="13703498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8600" y="1208544"/>
            <a:ext cx="8686800" cy="2677656"/>
          </a:xfrm>
          <a:prstGeom prst="rect">
            <a:avLst/>
          </a:prstGeom>
          <a:noFill/>
          <a:ln w="9525">
            <a:noFill/>
            <a:miter lim="800000"/>
            <a:headEnd/>
            <a:tailEnd/>
          </a:ln>
          <a:effectLst/>
        </p:spPr>
        <p:txBody>
          <a:bodyPr wrap="square">
            <a:spAutoFit/>
          </a:bodyPr>
          <a:lstStyle/>
          <a:p>
            <a:pPr marL="577850" indent="-457200">
              <a:buSzPct val="135000"/>
              <a:buFont typeface="+mj-lt"/>
              <a:buAutoNum type="arabicPeriod"/>
            </a:pPr>
            <a:r>
              <a:rPr lang="en-US" sz="2800" dirty="0" smtClean="0">
                <a:latin typeface="Centaur" pitchFamily="18" charset="0"/>
              </a:rPr>
              <a:t>Turn off exterior decorative lighting </a:t>
            </a:r>
          </a:p>
          <a:p>
            <a:pPr marL="577850" indent="-457200">
              <a:buSzPct val="135000"/>
              <a:buFont typeface="+mj-lt"/>
              <a:buAutoNum type="arabicPeriod"/>
            </a:pPr>
            <a:r>
              <a:rPr lang="en-US" sz="2800" dirty="0" smtClean="0">
                <a:latin typeface="Centaur" pitchFamily="18" charset="0"/>
              </a:rPr>
              <a:t>Extinguish pot and flood-lights </a:t>
            </a:r>
          </a:p>
          <a:p>
            <a:pPr marL="577850" indent="-457200">
              <a:buSzPct val="135000"/>
              <a:buFont typeface="+mj-lt"/>
              <a:buAutoNum type="arabicPeriod"/>
            </a:pPr>
            <a:r>
              <a:rPr lang="en-US" sz="2800" dirty="0" smtClean="0">
                <a:latin typeface="Centaur" pitchFamily="18" charset="0"/>
              </a:rPr>
              <a:t>Substitute strobe lighting wherever </a:t>
            </a:r>
            <a:br>
              <a:rPr lang="en-US" sz="2800" dirty="0" smtClean="0">
                <a:latin typeface="Centaur" pitchFamily="18" charset="0"/>
              </a:rPr>
            </a:br>
            <a:r>
              <a:rPr lang="en-US" sz="2800" dirty="0" smtClean="0">
                <a:latin typeface="Centaur" pitchFamily="18" charset="0"/>
              </a:rPr>
              <a:t>possible </a:t>
            </a:r>
          </a:p>
          <a:p>
            <a:pPr marL="577850" indent="-457200">
              <a:buSzPct val="135000"/>
              <a:buFont typeface="+mj-lt"/>
              <a:buAutoNum type="arabicPeriod"/>
            </a:pPr>
            <a:r>
              <a:rPr lang="en-US" sz="2800" dirty="0" smtClean="0">
                <a:latin typeface="Centaur" pitchFamily="18" charset="0"/>
              </a:rPr>
              <a:t>Reduce atrium lighting wherever possible </a:t>
            </a:r>
          </a:p>
          <a:p>
            <a:pPr marL="577850" indent="-457200">
              <a:buSzPct val="135000"/>
              <a:buFont typeface="+mj-lt"/>
              <a:buAutoNum type="arabicPeriod"/>
            </a:pPr>
            <a:r>
              <a:rPr lang="en-US" sz="2800" dirty="0" smtClean="0">
                <a:latin typeface="Centaur" pitchFamily="18" charset="0"/>
              </a:rPr>
              <a:t>Turn off interior lighting especially on higher stories </a:t>
            </a:r>
          </a:p>
        </p:txBody>
      </p:sp>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Lights-Out</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Program: How to Contribute?</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48130" name="Picture 2"/>
          <p:cNvPicPr>
            <a:picLocks noChangeAspect="1" noChangeArrowheads="1"/>
          </p:cNvPicPr>
          <p:nvPr/>
        </p:nvPicPr>
        <p:blipFill>
          <a:blip r:embed="rId3"/>
          <a:srcRect/>
          <a:stretch>
            <a:fillRect/>
          </a:stretch>
        </p:blipFill>
        <p:spPr bwMode="auto">
          <a:xfrm>
            <a:off x="5791200" y="868524"/>
            <a:ext cx="3352800" cy="2055651"/>
          </a:xfrm>
          <a:prstGeom prst="rect">
            <a:avLst/>
          </a:prstGeom>
          <a:noFill/>
          <a:ln w="9525">
            <a:noFill/>
            <a:miter lim="800000"/>
            <a:headEnd/>
            <a:tailEnd/>
          </a:ln>
          <a:effectLst/>
        </p:spPr>
      </p:pic>
      <p:pic>
        <p:nvPicPr>
          <p:cNvPr id="48131" name="Picture 3"/>
          <p:cNvPicPr>
            <a:picLocks noChangeAspect="1" noChangeArrowheads="1"/>
          </p:cNvPicPr>
          <p:nvPr/>
        </p:nvPicPr>
        <p:blipFill>
          <a:blip r:embed="rId4"/>
          <a:srcRect/>
          <a:stretch>
            <a:fillRect/>
          </a:stretch>
        </p:blipFill>
        <p:spPr bwMode="auto">
          <a:xfrm>
            <a:off x="4681537" y="4618099"/>
            <a:ext cx="4462463" cy="2239901"/>
          </a:xfrm>
          <a:prstGeom prst="rect">
            <a:avLst/>
          </a:prstGeom>
          <a:noFill/>
          <a:ln w="9525">
            <a:noFill/>
            <a:miter lim="800000"/>
            <a:headEnd/>
            <a:tailEnd/>
          </a:ln>
          <a:effectLst/>
        </p:spPr>
      </p:pic>
      <p:sp>
        <p:nvSpPr>
          <p:cNvPr id="9" name="Rectangle 8"/>
          <p:cNvSpPr/>
          <p:nvPr/>
        </p:nvSpPr>
        <p:spPr>
          <a:xfrm>
            <a:off x="76200" y="6096000"/>
            <a:ext cx="4401526" cy="369332"/>
          </a:xfrm>
          <a:prstGeom prst="rect">
            <a:avLst/>
          </a:prstGeom>
        </p:spPr>
        <p:txBody>
          <a:bodyPr wrap="none">
            <a:spAutoFit/>
          </a:bodyPr>
          <a:lstStyle/>
          <a:p>
            <a:r>
              <a:rPr lang="en-US" i="1" dirty="0" smtClean="0">
                <a:latin typeface="Times New Roman" pitchFamily="18" charset="0"/>
                <a:cs typeface="Times New Roman" pitchFamily="18" charset="0"/>
                <a:hlinkClick r:id="rId5"/>
              </a:rPr>
              <a:t>https://www.audubon.org/lights-out-program</a:t>
            </a:r>
            <a:r>
              <a:rPr lang="en-US" i="1" dirty="0" smtClean="0">
                <a:latin typeface="Times New Roman" pitchFamily="18" charset="0"/>
                <a:cs typeface="Times New Roman" pitchFamily="18" charset="0"/>
              </a:rPr>
              <a:t> </a:t>
            </a:r>
            <a:endParaRPr lang="en-US" i="1" dirty="0">
              <a:latin typeface="Times New Roman" pitchFamily="18" charset="0"/>
              <a:cs typeface="Times New Roman" pitchFamily="18" charset="0"/>
            </a:endParaRPr>
          </a:p>
        </p:txBody>
      </p:sp>
    </p:spTree>
    <p:extLst>
      <p:ext uri="{BB962C8B-B14F-4D97-AF65-F5344CB8AC3E}">
        <p14:creationId xmlns="" xmlns:p14="http://schemas.microsoft.com/office/powerpoint/2010/main" val="6016756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8600" y="940713"/>
            <a:ext cx="8686800" cy="4401205"/>
          </a:xfrm>
          <a:prstGeom prst="rect">
            <a:avLst/>
          </a:prstGeom>
          <a:noFill/>
          <a:ln w="9525">
            <a:noFill/>
            <a:miter lim="800000"/>
            <a:headEnd/>
            <a:tailEnd/>
          </a:ln>
          <a:effectLst/>
        </p:spPr>
        <p:txBody>
          <a:bodyPr wrap="square">
            <a:spAutoFit/>
          </a:bodyPr>
          <a:lstStyle/>
          <a:p>
            <a:pPr marL="577850" indent="-457200">
              <a:buSzPct val="135000"/>
              <a:buFont typeface="+mj-lt"/>
              <a:buAutoNum type="arabicPeriod" startAt="6"/>
            </a:pPr>
            <a:r>
              <a:rPr lang="en-US" sz="2800" dirty="0" smtClean="0">
                <a:latin typeface="Centaur" pitchFamily="18" charset="0"/>
              </a:rPr>
              <a:t>Substitute task and area lighting for </a:t>
            </a:r>
            <a:br>
              <a:rPr lang="en-US" sz="2800" dirty="0" smtClean="0">
                <a:latin typeface="Centaur" pitchFamily="18" charset="0"/>
              </a:rPr>
            </a:br>
            <a:r>
              <a:rPr lang="en-US" sz="2800" dirty="0" smtClean="0">
                <a:latin typeface="Centaur" pitchFamily="18" charset="0"/>
              </a:rPr>
              <a:t>workers staying late or pull window </a:t>
            </a:r>
            <a:br>
              <a:rPr lang="en-US" sz="2800" dirty="0" smtClean="0">
                <a:latin typeface="Centaur" pitchFamily="18" charset="0"/>
              </a:rPr>
            </a:br>
            <a:r>
              <a:rPr lang="en-US" sz="2800" dirty="0" smtClean="0">
                <a:latin typeface="Centaur" pitchFamily="18" charset="0"/>
              </a:rPr>
              <a:t>coverings </a:t>
            </a:r>
          </a:p>
          <a:p>
            <a:pPr marL="577850" indent="-457200">
              <a:buSzPct val="135000"/>
              <a:buFont typeface="+mj-lt"/>
              <a:buAutoNum type="arabicPeriod" startAt="6"/>
            </a:pPr>
            <a:r>
              <a:rPr lang="en-US" sz="2800" dirty="0" smtClean="0">
                <a:latin typeface="Centaur" pitchFamily="18" charset="0"/>
              </a:rPr>
              <a:t>Down-shield exterior lighting to </a:t>
            </a:r>
            <a:br>
              <a:rPr lang="en-US" sz="2800" dirty="0" smtClean="0">
                <a:latin typeface="Centaur" pitchFamily="18" charset="0"/>
              </a:rPr>
            </a:br>
            <a:r>
              <a:rPr lang="en-US" sz="2800" dirty="0" smtClean="0">
                <a:latin typeface="Centaur" pitchFamily="18" charset="0"/>
              </a:rPr>
              <a:t>eliminate horizontal glare and all light directed upward </a:t>
            </a:r>
          </a:p>
          <a:p>
            <a:pPr marL="577850" indent="-457200">
              <a:buSzPct val="135000"/>
              <a:buFont typeface="+mj-lt"/>
              <a:buAutoNum type="arabicPeriod" startAt="6"/>
            </a:pPr>
            <a:r>
              <a:rPr lang="en-US" sz="2800" dirty="0" smtClean="0">
                <a:latin typeface="Centaur" pitchFamily="18" charset="0"/>
              </a:rPr>
              <a:t>Install automatic motion sensors and controls wherever possible </a:t>
            </a:r>
          </a:p>
          <a:p>
            <a:pPr marL="577850" indent="-457200">
              <a:buSzPct val="135000"/>
              <a:buFont typeface="+mj-lt"/>
              <a:buAutoNum type="arabicPeriod" startAt="6"/>
            </a:pPr>
            <a:r>
              <a:rPr lang="en-US" sz="2800" dirty="0" smtClean="0">
                <a:latin typeface="Centaur" pitchFamily="18" charset="0"/>
              </a:rPr>
              <a:t>When converting to new lighting assess quality and quantity of light needed, avoiding over-lighting with newer, brighter technology.</a:t>
            </a:r>
          </a:p>
        </p:txBody>
      </p:sp>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Lights-Out</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Program: How to Contribute?</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48130" name="Picture 2"/>
          <p:cNvPicPr>
            <a:picLocks noChangeAspect="1" noChangeArrowheads="1"/>
          </p:cNvPicPr>
          <p:nvPr/>
        </p:nvPicPr>
        <p:blipFill>
          <a:blip r:embed="rId3"/>
          <a:srcRect/>
          <a:stretch>
            <a:fillRect/>
          </a:stretch>
        </p:blipFill>
        <p:spPr bwMode="auto">
          <a:xfrm>
            <a:off x="5874073" y="838200"/>
            <a:ext cx="3107085" cy="1905000"/>
          </a:xfrm>
          <a:prstGeom prst="rect">
            <a:avLst/>
          </a:prstGeom>
          <a:noFill/>
          <a:ln w="9525">
            <a:noFill/>
            <a:miter lim="800000"/>
            <a:headEnd/>
            <a:tailEnd/>
          </a:ln>
          <a:effectLst/>
        </p:spPr>
      </p:pic>
      <p:pic>
        <p:nvPicPr>
          <p:cNvPr id="48131" name="Picture 3"/>
          <p:cNvPicPr>
            <a:picLocks noChangeAspect="1" noChangeArrowheads="1"/>
          </p:cNvPicPr>
          <p:nvPr/>
        </p:nvPicPr>
        <p:blipFill>
          <a:blip r:embed="rId4"/>
          <a:srcRect/>
          <a:stretch>
            <a:fillRect/>
          </a:stretch>
        </p:blipFill>
        <p:spPr bwMode="auto">
          <a:xfrm>
            <a:off x="5045125" y="4800600"/>
            <a:ext cx="4098875" cy="2057400"/>
          </a:xfrm>
          <a:prstGeom prst="rect">
            <a:avLst/>
          </a:prstGeom>
          <a:noFill/>
          <a:ln w="9525">
            <a:noFill/>
            <a:miter lim="800000"/>
            <a:headEnd/>
            <a:tailEnd/>
          </a:ln>
          <a:effectLst/>
        </p:spPr>
      </p:pic>
      <p:sp>
        <p:nvSpPr>
          <p:cNvPr id="9" name="Rectangle 8"/>
          <p:cNvSpPr/>
          <p:nvPr/>
        </p:nvSpPr>
        <p:spPr>
          <a:xfrm>
            <a:off x="76200" y="6096000"/>
            <a:ext cx="4401526" cy="369332"/>
          </a:xfrm>
          <a:prstGeom prst="rect">
            <a:avLst/>
          </a:prstGeom>
        </p:spPr>
        <p:txBody>
          <a:bodyPr wrap="none">
            <a:spAutoFit/>
          </a:bodyPr>
          <a:lstStyle/>
          <a:p>
            <a:r>
              <a:rPr lang="en-US" i="1" dirty="0" smtClean="0">
                <a:latin typeface="Times New Roman" pitchFamily="18" charset="0"/>
                <a:cs typeface="Times New Roman" pitchFamily="18" charset="0"/>
                <a:hlinkClick r:id="rId5"/>
              </a:rPr>
              <a:t>https://www.audubon.org/lights-out-program</a:t>
            </a:r>
            <a:r>
              <a:rPr lang="en-US" i="1" dirty="0" smtClean="0">
                <a:latin typeface="Times New Roman" pitchFamily="18" charset="0"/>
                <a:cs typeface="Times New Roman" pitchFamily="18" charset="0"/>
              </a:rPr>
              <a:t> </a:t>
            </a:r>
            <a:endParaRPr lang="en-US" i="1" dirty="0">
              <a:latin typeface="Times New Roman" pitchFamily="18" charset="0"/>
              <a:cs typeface="Times New Roman" pitchFamily="18" charset="0"/>
            </a:endParaRPr>
          </a:p>
        </p:txBody>
      </p:sp>
    </p:spTree>
    <p:extLst>
      <p:ext uri="{BB962C8B-B14F-4D97-AF65-F5344CB8AC3E}">
        <p14:creationId xmlns="" xmlns:p14="http://schemas.microsoft.com/office/powerpoint/2010/main" val="14135107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573" y="122274"/>
            <a:ext cx="8458200" cy="609600"/>
          </a:xfrm>
        </p:spPr>
        <p:txBody>
          <a:bodyPr>
            <a:noAutofit/>
          </a:bodyPr>
          <a:lstStyle/>
          <a:p>
            <a:pPr algn="ctr">
              <a:buNone/>
              <a:defRPr/>
            </a:pPr>
            <a:r>
              <a:rPr lang="en-US" sz="4000" dirty="0">
                <a:latin typeface="Centaur" panose="02030504050205020304" pitchFamily="18" charset="0"/>
              </a:rPr>
              <a:t>Protecting the Night</a:t>
            </a:r>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39</a:t>
            </a:fld>
            <a:endParaRPr lang="en-US"/>
          </a:p>
        </p:txBody>
      </p:sp>
      <p:grpSp>
        <p:nvGrpSpPr>
          <p:cNvPr id="4" name="Group 3"/>
          <p:cNvGrpSpPr/>
          <p:nvPr/>
        </p:nvGrpSpPr>
        <p:grpSpPr>
          <a:xfrm>
            <a:off x="228600" y="1912710"/>
            <a:ext cx="8534400" cy="1143000"/>
            <a:chOff x="304800" y="699977"/>
            <a:chExt cx="8534400" cy="1143000"/>
          </a:xfrm>
        </p:grpSpPr>
        <p:sp>
          <p:nvSpPr>
            <p:cNvPr id="6" name="Rectangle 5"/>
            <p:cNvSpPr/>
            <p:nvPr/>
          </p:nvSpPr>
          <p:spPr>
            <a:xfrm>
              <a:off x="533400" y="762000"/>
              <a:ext cx="8153400" cy="990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304800" y="699977"/>
              <a:ext cx="8534400" cy="1143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en-US" b="1" dirty="0">
                  <a:latin typeface="Centaur" panose="02030504050205020304" pitchFamily="18" charset="0"/>
                </a:rPr>
                <a:t>One of the most difficult things to do is to get people to </a:t>
              </a:r>
              <a:r>
                <a:rPr lang="en-US" b="1" dirty="0">
                  <a:solidFill>
                    <a:srgbClr val="FF0000"/>
                  </a:solidFill>
                  <a:latin typeface="Centaur" panose="02030504050205020304" pitchFamily="18" charset="0"/>
                </a:rPr>
                <a:t>change </a:t>
              </a:r>
              <a:r>
                <a:rPr lang="en-US" b="1" dirty="0">
                  <a:latin typeface="Centaur" panose="02030504050205020304" pitchFamily="18" charset="0"/>
                </a:rPr>
                <a:t>their</a:t>
              </a:r>
              <a:r>
                <a:rPr lang="en-US" b="1" dirty="0">
                  <a:solidFill>
                    <a:srgbClr val="FF0000"/>
                  </a:solidFill>
                  <a:latin typeface="Centaur" panose="02030504050205020304" pitchFamily="18" charset="0"/>
                </a:rPr>
                <a:t> behavior</a:t>
              </a:r>
            </a:p>
          </p:txBody>
        </p:sp>
      </p:grpSp>
      <p:sp>
        <p:nvSpPr>
          <p:cNvPr id="5" name="Rectangle 4"/>
          <p:cNvSpPr/>
          <p:nvPr/>
        </p:nvSpPr>
        <p:spPr>
          <a:xfrm>
            <a:off x="239486" y="3231643"/>
            <a:ext cx="8740173" cy="830997"/>
          </a:xfrm>
          <a:prstGeom prst="rect">
            <a:avLst/>
          </a:prstGeom>
        </p:spPr>
        <p:txBody>
          <a:bodyPr wrap="square">
            <a:spAutoFit/>
          </a:bodyPr>
          <a:lstStyle/>
          <a:p>
            <a:pPr algn="ctr"/>
            <a:r>
              <a:rPr lang="en-US" sz="2400" b="1" dirty="0">
                <a:solidFill>
                  <a:srgbClr val="FF0000"/>
                </a:solidFill>
                <a:latin typeface="Centaur" panose="02030504050205020304" pitchFamily="18" charset="0"/>
                <a:ea typeface="Calibri" panose="020F0502020204030204" pitchFamily="34" charset="0"/>
                <a:cs typeface="Calibri" panose="020F0502020204030204" pitchFamily="34" charset="0"/>
              </a:rPr>
              <a:t>INDIVIDUALS WILL HAVE TO BEAR THE BURDEN OF CHANGE TILL INSTITUTIONS CATCH UP</a:t>
            </a:r>
            <a:endParaRPr lang="en-US" sz="2400" dirty="0">
              <a:latin typeface="Centaur" panose="02030504050205020304" pitchFamily="18" charset="0"/>
              <a:cs typeface="Calibri" panose="020F0502020204030204" pitchFamily="34" charset="0"/>
            </a:endParaRPr>
          </a:p>
        </p:txBody>
      </p:sp>
      <p:sp>
        <p:nvSpPr>
          <p:cNvPr id="10" name="Content Placeholder 2"/>
          <p:cNvSpPr txBox="1">
            <a:spLocks/>
          </p:cNvSpPr>
          <p:nvPr/>
        </p:nvSpPr>
        <p:spPr>
          <a:xfrm>
            <a:off x="304799" y="1009205"/>
            <a:ext cx="8534400" cy="7433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defRPr/>
            </a:pPr>
            <a:r>
              <a:rPr lang="en-US" sz="3600" b="1" dirty="0">
                <a:latin typeface="Centaur" panose="02030504050205020304" pitchFamily="18" charset="0"/>
              </a:rPr>
              <a:t>How to bring about change?</a:t>
            </a:r>
            <a:endParaRPr lang="en-US" sz="3600" b="1" dirty="0">
              <a:solidFill>
                <a:srgbClr val="FF0000"/>
              </a:solidFill>
              <a:latin typeface="Centaur" panose="02030504050205020304" pitchFamily="18" charset="0"/>
            </a:endParaRPr>
          </a:p>
        </p:txBody>
      </p:sp>
      <p:sp>
        <p:nvSpPr>
          <p:cNvPr id="11" name="TextBox 10"/>
          <p:cNvSpPr txBox="1"/>
          <p:nvPr/>
        </p:nvSpPr>
        <p:spPr>
          <a:xfrm>
            <a:off x="306920" y="4175794"/>
            <a:ext cx="8303680" cy="2062103"/>
          </a:xfrm>
          <a:prstGeom prst="rect">
            <a:avLst/>
          </a:prstGeom>
          <a:noFill/>
        </p:spPr>
        <p:txBody>
          <a:bodyPr wrap="square" rtlCol="0">
            <a:spAutoFit/>
          </a:bodyPr>
          <a:lstStyle/>
          <a:p>
            <a:r>
              <a:rPr lang="en-US" sz="3200" dirty="0">
                <a:latin typeface="Centaur" panose="02030504050205020304" pitchFamily="18" charset="0"/>
              </a:rPr>
              <a:t>Consider starting a </a:t>
            </a:r>
            <a:r>
              <a:rPr lang="en-US" sz="3200" dirty="0">
                <a:solidFill>
                  <a:srgbClr val="FF0066"/>
                </a:solidFill>
                <a:latin typeface="Centaur" panose="02030504050205020304" pitchFamily="18" charset="0"/>
              </a:rPr>
              <a:t>Dark Sky Group</a:t>
            </a:r>
            <a:r>
              <a:rPr lang="en-US" sz="3200" dirty="0">
                <a:latin typeface="Centaur" panose="02030504050205020304" pitchFamily="18" charset="0"/>
              </a:rPr>
              <a:t>: </a:t>
            </a:r>
            <a:endParaRPr lang="en-US" sz="3200" dirty="0" smtClean="0">
              <a:latin typeface="Centaur" panose="02030504050205020304" pitchFamily="18" charset="0"/>
            </a:endParaRPr>
          </a:p>
          <a:p>
            <a:pPr marL="514350" indent="-514350">
              <a:buFont typeface="+mj-lt"/>
              <a:buAutoNum type="arabicPeriod"/>
            </a:pPr>
            <a:r>
              <a:rPr lang="en-US" sz="3200" dirty="0" smtClean="0">
                <a:latin typeface="Centaur" panose="02030504050205020304" pitchFamily="18" charset="0"/>
              </a:rPr>
              <a:t>Involve </a:t>
            </a:r>
            <a:r>
              <a:rPr lang="en-US" sz="3200" dirty="0">
                <a:latin typeface="Centaur" panose="02030504050205020304" pitchFamily="18" charset="0"/>
              </a:rPr>
              <a:t>individuals</a:t>
            </a:r>
            <a:r>
              <a:rPr lang="en-US" sz="3200" b="1" dirty="0">
                <a:latin typeface="Centaur" panose="02030504050205020304" pitchFamily="18" charset="0"/>
              </a:rPr>
              <a:t> </a:t>
            </a:r>
            <a:r>
              <a:rPr lang="en-US" sz="3200" dirty="0">
                <a:latin typeface="Centaur" panose="02030504050205020304" pitchFamily="18" charset="0"/>
              </a:rPr>
              <a:t>from </a:t>
            </a:r>
            <a:r>
              <a:rPr lang="en-US" sz="3200" b="1" dirty="0">
                <a:latin typeface="Centaur" panose="02030504050205020304" pitchFamily="18" charset="0"/>
              </a:rPr>
              <a:t>diverse </a:t>
            </a:r>
            <a:r>
              <a:rPr lang="en-US" sz="3200" b="1" dirty="0" smtClean="0">
                <a:latin typeface="Centaur" panose="02030504050205020304" pitchFamily="18" charset="0"/>
              </a:rPr>
              <a:t>backgrounds</a:t>
            </a:r>
            <a:r>
              <a:rPr lang="en-US" sz="3200" dirty="0" smtClean="0">
                <a:latin typeface="Centaur" panose="02030504050205020304" pitchFamily="18" charset="0"/>
              </a:rPr>
              <a:t>,</a:t>
            </a:r>
          </a:p>
          <a:p>
            <a:pPr marL="514350" indent="-514350">
              <a:buFont typeface="+mj-lt"/>
              <a:buAutoNum type="arabicPeriod"/>
            </a:pPr>
            <a:r>
              <a:rPr lang="en-US" sz="3200" dirty="0" smtClean="0">
                <a:latin typeface="Centaur" panose="02030504050205020304" pitchFamily="18" charset="0"/>
              </a:rPr>
              <a:t>Work towards establishing a “</a:t>
            </a:r>
            <a:r>
              <a:rPr lang="en-US" sz="3200" u="sng" dirty="0" smtClean="0">
                <a:latin typeface="Centaur" panose="02030504050205020304" pitchFamily="18" charset="0"/>
              </a:rPr>
              <a:t>dark sky park</a:t>
            </a:r>
            <a:r>
              <a:rPr lang="en-US" sz="3200" dirty="0" smtClean="0">
                <a:latin typeface="Centaur" panose="02030504050205020304" pitchFamily="18" charset="0"/>
              </a:rPr>
              <a:t>” in your community</a:t>
            </a:r>
            <a:endParaRPr lang="en-US" sz="3200" dirty="0">
              <a:latin typeface="Centaur" panose="02030504050205020304" pitchFamily="18" charset="0"/>
            </a:endParaRPr>
          </a:p>
        </p:txBody>
      </p:sp>
      <p:pic>
        <p:nvPicPr>
          <p:cNvPr id="12"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170313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build="p"/>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fontScale="90000"/>
          </a:bodyPr>
          <a:lstStyle/>
          <a:p>
            <a:pPr algn="ctr"/>
            <a:r>
              <a:rPr lang="en-US" sz="3600" b="1" dirty="0" smtClean="0">
                <a:solidFill>
                  <a:schemeClr val="tx2">
                    <a:lumMod val="60000"/>
                    <a:lumOff val="40000"/>
                  </a:schemeClr>
                </a:solidFill>
              </a:rPr>
              <a:t>Blue Skies</a:t>
            </a:r>
            <a:r>
              <a:rPr lang="en-US" sz="3600" b="1" dirty="0" smtClean="0"/>
              <a:t>, Twilight, and </a:t>
            </a:r>
            <a:br>
              <a:rPr lang="en-US" sz="3600" b="1" dirty="0" smtClean="0"/>
            </a:br>
            <a:r>
              <a:rPr lang="en-US" sz="3600" b="1" dirty="0" smtClean="0"/>
              <a:t>Darkness at Night</a:t>
            </a:r>
            <a:endParaRPr lang="en-US" sz="3600" b="1" dirty="0"/>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pic>
        <p:nvPicPr>
          <p:cNvPr id="4098" name="Picture 2"/>
          <p:cNvPicPr>
            <a:picLocks noChangeAspect="1" noChangeArrowheads="1"/>
          </p:cNvPicPr>
          <p:nvPr/>
        </p:nvPicPr>
        <p:blipFill>
          <a:blip r:embed="rId3"/>
          <a:srcRect/>
          <a:stretch>
            <a:fillRect/>
          </a:stretch>
        </p:blipFill>
        <p:spPr bwMode="auto">
          <a:xfrm>
            <a:off x="304800" y="1362436"/>
            <a:ext cx="8534400" cy="5495564"/>
          </a:xfrm>
          <a:prstGeom prst="rect">
            <a:avLst/>
          </a:prstGeom>
          <a:noFill/>
          <a:ln w="9525">
            <a:noFill/>
            <a:miter lim="800000"/>
            <a:headEnd/>
            <a:tailEnd/>
          </a:ln>
          <a:effectLst/>
        </p:spPr>
      </p:pic>
      <p:pic>
        <p:nvPicPr>
          <p:cNvPr id="9"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39462596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914400" y="274638"/>
            <a:ext cx="7010400" cy="63976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Migration</a:t>
            </a:r>
            <a:b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b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Thousand Hills State Park</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3" name="Picture 2"/>
          <p:cNvPicPr>
            <a:picLocks noChangeAspect="1"/>
          </p:cNvPicPr>
          <p:nvPr/>
        </p:nvPicPr>
        <p:blipFill>
          <a:blip r:embed="rId3"/>
          <a:stretch>
            <a:fillRect/>
          </a:stretch>
        </p:blipFill>
        <p:spPr>
          <a:xfrm>
            <a:off x="3047511" y="3731848"/>
            <a:ext cx="6084297" cy="3126153"/>
          </a:xfrm>
          <a:prstGeom prst="rect">
            <a:avLst/>
          </a:prstGeom>
        </p:spPr>
      </p:pic>
      <p:pic>
        <p:nvPicPr>
          <p:cNvPr id="4" name="Picture 3"/>
          <p:cNvPicPr>
            <a:picLocks noChangeAspect="1"/>
          </p:cNvPicPr>
          <p:nvPr/>
        </p:nvPicPr>
        <p:blipFill>
          <a:blip r:embed="rId4"/>
          <a:stretch>
            <a:fillRect/>
          </a:stretch>
        </p:blipFill>
        <p:spPr>
          <a:xfrm>
            <a:off x="12827" y="1445848"/>
            <a:ext cx="6227472" cy="2287952"/>
          </a:xfrm>
          <a:prstGeom prst="rect">
            <a:avLst/>
          </a:prstGeom>
        </p:spPr>
      </p:pic>
      <p:pic>
        <p:nvPicPr>
          <p:cNvPr id="7" name="Picture 2"/>
          <p:cNvPicPr>
            <a:picLocks noChangeAspect="1" noChangeArrowheads="1"/>
          </p:cNvPicPr>
          <p:nvPr/>
        </p:nvPicPr>
        <p:blipFill>
          <a:blip r:embed="rId5"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11258419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t>What can I do?</a:t>
            </a:r>
            <a:endParaRPr lang="en-US" sz="3200" dirty="0"/>
          </a:p>
        </p:txBody>
      </p:sp>
      <p:sp>
        <p:nvSpPr>
          <p:cNvPr id="3" name="Content Placeholder 2"/>
          <p:cNvSpPr>
            <a:spLocks noGrp="1"/>
          </p:cNvSpPr>
          <p:nvPr>
            <p:ph idx="1"/>
          </p:nvPr>
        </p:nvSpPr>
        <p:spPr>
          <a:xfrm>
            <a:off x="152400" y="1066800"/>
            <a:ext cx="8610600" cy="5638800"/>
          </a:xfrm>
        </p:spPr>
        <p:txBody>
          <a:bodyPr>
            <a:noAutofit/>
          </a:bodyPr>
          <a:lstStyle/>
          <a:p>
            <a:pPr marL="514350" indent="-514350">
              <a:buFont typeface="+mj-lt"/>
              <a:buAutoNum type="arabicPeriod"/>
              <a:defRPr/>
            </a:pPr>
            <a:r>
              <a:rPr lang="en-US" sz="2800" dirty="0" smtClean="0">
                <a:latin typeface="Centaur" panose="02030504050205020304" pitchFamily="18" charset="0"/>
              </a:rPr>
              <a:t>Audit of your property/neighborhood</a:t>
            </a:r>
            <a:br>
              <a:rPr lang="en-US" sz="2800" dirty="0" smtClean="0">
                <a:latin typeface="Centaur" panose="02030504050205020304" pitchFamily="18" charset="0"/>
              </a:rPr>
            </a:br>
            <a:r>
              <a:rPr lang="en-US" sz="1400" i="1" dirty="0" smtClean="0">
                <a:latin typeface="Centaur" panose="02030504050205020304" pitchFamily="18" charset="0"/>
                <a:cs typeface="Times New Roman" pitchFamily="18" charset="0"/>
                <a:hlinkClick r:id="rId2"/>
              </a:rPr>
              <a:t>https://www.darksky.org/wp-content/uploads/bsk-pdf-manager/2020/01/Home-Lighting-Assessment-Print.pdf</a:t>
            </a:r>
            <a:r>
              <a:rPr lang="en-US" sz="1400" i="1" dirty="0" smtClean="0">
                <a:latin typeface="Centaur" panose="02030504050205020304" pitchFamily="18" charset="0"/>
                <a:cs typeface="Times New Roman" pitchFamily="18" charset="0"/>
              </a:rPr>
              <a:t/>
            </a:r>
            <a:br>
              <a:rPr lang="en-US" sz="1400" i="1" dirty="0" smtClean="0">
                <a:latin typeface="Centaur" panose="02030504050205020304" pitchFamily="18" charset="0"/>
                <a:cs typeface="Times New Roman" pitchFamily="18" charset="0"/>
              </a:rPr>
            </a:br>
            <a:endParaRPr lang="en-US" sz="1400" i="1" dirty="0" smtClean="0">
              <a:latin typeface="Centaur" panose="02030504050205020304" pitchFamily="18" charset="0"/>
              <a:cs typeface="Times New Roman" pitchFamily="18" charset="0"/>
            </a:endParaRPr>
          </a:p>
          <a:p>
            <a:pPr marL="514350" indent="-514350">
              <a:buFont typeface="+mj-lt"/>
              <a:buAutoNum type="arabicPeriod"/>
              <a:defRPr/>
            </a:pPr>
            <a:r>
              <a:rPr lang="en-US" sz="2800" dirty="0" smtClean="0">
                <a:latin typeface="Centaur" panose="02030504050205020304" pitchFamily="18" charset="0"/>
              </a:rPr>
              <a:t>Use dark sky friendly lighting at your home and business</a:t>
            </a:r>
            <a:br>
              <a:rPr lang="en-US" sz="2800" dirty="0" smtClean="0">
                <a:latin typeface="Centaur" panose="02030504050205020304" pitchFamily="18" charset="0"/>
              </a:rPr>
            </a:br>
            <a:r>
              <a:rPr lang="en-US" sz="1400" i="1" dirty="0" smtClean="0">
                <a:latin typeface="Centaur" panose="02030504050205020304" pitchFamily="18" charset="0"/>
                <a:cs typeface="Times New Roman" pitchFamily="18" charset="0"/>
                <a:hlinkClick r:id="rId3"/>
              </a:rPr>
              <a:t>https://www.darksky.org/our-work/lighting/lighting-for-industry/fsa/fsa-products/</a:t>
            </a:r>
            <a:r>
              <a:rPr lang="en-US" sz="1400" i="1" dirty="0" smtClean="0">
                <a:latin typeface="Centaur" panose="02030504050205020304" pitchFamily="18" charset="0"/>
                <a:cs typeface="Times New Roman" pitchFamily="18" charset="0"/>
              </a:rPr>
              <a:t/>
            </a:r>
            <a:br>
              <a:rPr lang="en-US" sz="1400" i="1" dirty="0" smtClean="0">
                <a:latin typeface="Centaur" panose="02030504050205020304" pitchFamily="18" charset="0"/>
                <a:cs typeface="Times New Roman" pitchFamily="18" charset="0"/>
              </a:rPr>
            </a:br>
            <a:endParaRPr lang="en-US" sz="1400" i="1" dirty="0" smtClean="0">
              <a:latin typeface="Centaur" panose="02030504050205020304" pitchFamily="18" charset="0"/>
              <a:cs typeface="Times New Roman" pitchFamily="18" charset="0"/>
            </a:endParaRPr>
          </a:p>
          <a:p>
            <a:pPr marL="514350" indent="-514350">
              <a:buFont typeface="+mj-lt"/>
              <a:buAutoNum type="arabicPeriod"/>
              <a:defRPr/>
            </a:pPr>
            <a:r>
              <a:rPr lang="en-US" sz="2800" dirty="0" smtClean="0">
                <a:latin typeface="Centaur" panose="02030504050205020304" pitchFamily="18" charset="0"/>
              </a:rPr>
              <a:t>Advocate for a lighting ordinance in your town</a:t>
            </a:r>
            <a:br>
              <a:rPr lang="en-US" sz="2800" dirty="0" smtClean="0">
                <a:latin typeface="Centaur" panose="02030504050205020304" pitchFamily="18" charset="0"/>
              </a:rPr>
            </a:br>
            <a:r>
              <a:rPr lang="en-US" sz="1400" i="1" dirty="0">
                <a:latin typeface="Centaur" panose="02030504050205020304" pitchFamily="18" charset="0"/>
                <a:cs typeface="Times New Roman" pitchFamily="18" charset="0"/>
                <a:hlinkClick r:id="rId4"/>
              </a:rPr>
              <a:t>https://www.darksky.org/our-work/lighting/public-policy/lighting-ordinances</a:t>
            </a:r>
            <a:r>
              <a:rPr lang="en-US" sz="1400" i="1" dirty="0" smtClean="0">
                <a:latin typeface="Centaur" panose="02030504050205020304" pitchFamily="18" charset="0"/>
                <a:cs typeface="Times New Roman" pitchFamily="18" charset="0"/>
                <a:hlinkClick r:id="rId4"/>
              </a:rPr>
              <a:t>/</a:t>
            </a:r>
            <a:endParaRPr lang="en-US" sz="1400" dirty="0" smtClean="0">
              <a:latin typeface="Centaur" panose="02030504050205020304" pitchFamily="18" charset="0"/>
            </a:endParaRPr>
          </a:p>
        </p:txBody>
      </p:sp>
      <p:pic>
        <p:nvPicPr>
          <p:cNvPr id="7" name="Picture 102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descr="https://media.tenor.com/images/2de79104317be918ca52e2885928e6a8/raw"/>
          <p:cNvPicPr>
            <a:picLocks noChangeAspect="1" noChangeArrowheads="1"/>
          </p:cNvPicPr>
          <p:nvPr/>
        </p:nvPicPr>
        <p:blipFill>
          <a:blip r:embed="rId6"/>
          <a:srcRect/>
          <a:stretch>
            <a:fillRect/>
          </a:stretch>
        </p:blipFill>
        <p:spPr bwMode="auto">
          <a:xfrm>
            <a:off x="4724400" y="4351153"/>
            <a:ext cx="4357450" cy="2440172"/>
          </a:xfrm>
          <a:prstGeom prst="rect">
            <a:avLst/>
          </a:prstGeom>
          <a:noFill/>
        </p:spPr>
      </p:pic>
      <p:sp>
        <p:nvSpPr>
          <p:cNvPr id="4" name="Slide Number Placeholder 3"/>
          <p:cNvSpPr>
            <a:spLocks noGrp="1"/>
          </p:cNvSpPr>
          <p:nvPr>
            <p:ph type="sldNum" sz="quarter" idx="12"/>
          </p:nvPr>
        </p:nvSpPr>
        <p:spPr/>
        <p:txBody>
          <a:bodyPr/>
          <a:lstStyle/>
          <a:p>
            <a:fld id="{B6F15528-21DE-4FAA-801E-634DDDAF4B2B}" type="slidenum">
              <a:rPr lang="en-US" smtClean="0"/>
              <a:pPr/>
              <a:t>41</a:t>
            </a:fld>
            <a:endParaRPr lang="en-US"/>
          </a:p>
        </p:txBody>
      </p:sp>
      <p:pic>
        <p:nvPicPr>
          <p:cNvPr id="10" name="Picture 9"/>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0" y="4451774"/>
            <a:ext cx="4645081" cy="2238929"/>
          </a:xfrm>
          <a:prstGeom prst="rect">
            <a:avLst/>
          </a:prstGeom>
        </p:spPr>
      </p:pic>
      <p:pic>
        <p:nvPicPr>
          <p:cNvPr id="11" name="Picture 2"/>
          <p:cNvPicPr>
            <a:picLocks noChangeAspect="1" noChangeArrowheads="1"/>
          </p:cNvPicPr>
          <p:nvPr/>
        </p:nvPicPr>
        <p:blipFill>
          <a:blip r:embed="rId8"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34423358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t>What can I do?</a:t>
            </a:r>
            <a:endParaRPr lang="en-US" sz="3200" dirty="0"/>
          </a:p>
        </p:txBody>
      </p:sp>
      <p:sp>
        <p:nvSpPr>
          <p:cNvPr id="3" name="Content Placeholder 2"/>
          <p:cNvSpPr>
            <a:spLocks noGrp="1"/>
          </p:cNvSpPr>
          <p:nvPr>
            <p:ph idx="1"/>
          </p:nvPr>
        </p:nvSpPr>
        <p:spPr>
          <a:xfrm>
            <a:off x="152400" y="1066800"/>
            <a:ext cx="8915400" cy="3048000"/>
          </a:xfrm>
        </p:spPr>
        <p:txBody>
          <a:bodyPr>
            <a:noAutofit/>
          </a:bodyPr>
          <a:lstStyle/>
          <a:p>
            <a:pPr marL="514350" indent="-514350">
              <a:buFont typeface="+mj-lt"/>
              <a:buAutoNum type="arabicPeriod" startAt="4"/>
              <a:defRPr/>
            </a:pPr>
            <a:r>
              <a:rPr lang="en-US" sz="2800" dirty="0" smtClean="0">
                <a:latin typeface="Centaur" panose="02030504050205020304" pitchFamily="18" charset="0"/>
              </a:rPr>
              <a:t>Explore the darkskymissouri.org website and get involved</a:t>
            </a:r>
            <a:br>
              <a:rPr lang="en-US" sz="2800" dirty="0" smtClean="0">
                <a:latin typeface="Centaur" panose="02030504050205020304" pitchFamily="18" charset="0"/>
              </a:rPr>
            </a:br>
            <a:r>
              <a:rPr lang="en-US" sz="2800" i="1" dirty="0">
                <a:latin typeface="Centaur" panose="02030504050205020304" pitchFamily="18" charset="0"/>
                <a:cs typeface="Times New Roman" panose="02020603050405020304" pitchFamily="18" charset="0"/>
                <a:hlinkClick r:id="rId2"/>
              </a:rPr>
              <a:t>https://www.darkskymissouri.org</a:t>
            </a:r>
            <a:r>
              <a:rPr lang="en-US" sz="2800" i="1" dirty="0" smtClean="0">
                <a:latin typeface="Centaur" panose="02030504050205020304" pitchFamily="18" charset="0"/>
                <a:cs typeface="Times New Roman" panose="02020603050405020304" pitchFamily="18" charset="0"/>
                <a:hlinkClick r:id="rId2"/>
              </a:rPr>
              <a:t>/</a:t>
            </a:r>
            <a:endParaRPr lang="en-US" sz="2800" dirty="0" smtClean="0">
              <a:latin typeface="Centaur" panose="02030504050205020304" pitchFamily="18" charset="0"/>
            </a:endParaRPr>
          </a:p>
          <a:p>
            <a:pPr marL="514350" indent="-514350">
              <a:buFont typeface="+mj-lt"/>
              <a:buAutoNum type="arabicPeriod" startAt="4"/>
              <a:defRPr/>
            </a:pPr>
            <a:r>
              <a:rPr lang="en-US" sz="2800" dirty="0" smtClean="0">
                <a:latin typeface="Centaur" panose="02030504050205020304" pitchFamily="18" charset="0"/>
              </a:rPr>
              <a:t>Watch </a:t>
            </a:r>
            <a:r>
              <a:rPr lang="en-US" sz="2800" dirty="0">
                <a:latin typeface="Centaur" panose="02030504050205020304" pitchFamily="18" charset="0"/>
              </a:rPr>
              <a:t>‘Saving the Dark’ Documentary by </a:t>
            </a:r>
            <a:r>
              <a:rPr lang="en-US" sz="2800" dirty="0" err="1">
                <a:latin typeface="Centaur" panose="02030504050205020304" pitchFamily="18" charset="0"/>
              </a:rPr>
              <a:t>Sriram</a:t>
            </a:r>
            <a:r>
              <a:rPr lang="en-US" sz="2800" dirty="0">
                <a:latin typeface="Centaur" panose="02030504050205020304" pitchFamily="18" charset="0"/>
              </a:rPr>
              <a:t> </a:t>
            </a:r>
            <a:r>
              <a:rPr lang="en-US" sz="2800" dirty="0" err="1">
                <a:latin typeface="Centaur" panose="02030504050205020304" pitchFamily="18" charset="0"/>
              </a:rPr>
              <a:t>Murali</a:t>
            </a:r>
            <a:r>
              <a:rPr lang="en-US" sz="2800" dirty="0">
                <a:latin typeface="Centaur" panose="02030504050205020304" pitchFamily="18" charset="0"/>
              </a:rPr>
              <a:t> (55 </a:t>
            </a:r>
            <a:r>
              <a:rPr lang="en-US" sz="2800" dirty="0" err="1">
                <a:latin typeface="Centaur" panose="02030504050205020304" pitchFamily="18" charset="0"/>
              </a:rPr>
              <a:t>mins</a:t>
            </a:r>
            <a:r>
              <a:rPr lang="en-US" sz="2800" dirty="0">
                <a:latin typeface="Centaur" panose="02030504050205020304" pitchFamily="18" charset="0"/>
              </a:rPr>
              <a:t>)</a:t>
            </a:r>
            <a:br>
              <a:rPr lang="en-US" sz="2800" dirty="0">
                <a:latin typeface="Centaur" panose="02030504050205020304" pitchFamily="18" charset="0"/>
              </a:rPr>
            </a:br>
            <a:r>
              <a:rPr lang="en-US" sz="2800" i="1" dirty="0">
                <a:latin typeface="Centaur" panose="02030504050205020304" pitchFamily="18" charset="0"/>
                <a:cs typeface="Times New Roman" pitchFamily="18" charset="0"/>
                <a:hlinkClick r:id="rId3"/>
              </a:rPr>
              <a:t>https://</a:t>
            </a:r>
            <a:r>
              <a:rPr lang="en-US" sz="2800" i="1" dirty="0" smtClean="0">
                <a:latin typeface="Centaur" panose="02030504050205020304" pitchFamily="18" charset="0"/>
                <a:cs typeface="Times New Roman" pitchFamily="18" charset="0"/>
                <a:hlinkClick r:id="rId3"/>
              </a:rPr>
              <a:t>www.youtube.com/watch?v=6fHxNn-FEnc</a:t>
            </a:r>
            <a:endParaRPr lang="en-US" sz="2800" dirty="0">
              <a:latin typeface="Centaur" panose="02030504050205020304" pitchFamily="18" charset="0"/>
            </a:endParaRPr>
          </a:p>
          <a:p>
            <a:pPr marL="514350" indent="-514350">
              <a:buFont typeface="+mj-lt"/>
              <a:buAutoNum type="arabicPeriod" startAt="4"/>
              <a:defRPr/>
            </a:pPr>
            <a:r>
              <a:rPr lang="en-US" sz="2800" dirty="0">
                <a:latin typeface="Centaur" panose="02030504050205020304" pitchFamily="18" charset="0"/>
              </a:rPr>
              <a:t>Participate in the Globe at Night (</a:t>
            </a:r>
            <a:r>
              <a:rPr lang="en-US" sz="2800" dirty="0" err="1">
                <a:latin typeface="Centaur" panose="02030504050205020304" pitchFamily="18" charset="0"/>
              </a:rPr>
              <a:t>GaN</a:t>
            </a:r>
            <a:r>
              <a:rPr lang="en-US" sz="2800" dirty="0">
                <a:latin typeface="Centaur" panose="02030504050205020304" pitchFamily="18" charset="0"/>
              </a:rPr>
              <a:t>) program</a:t>
            </a:r>
            <a:br>
              <a:rPr lang="en-US" sz="2800" dirty="0">
                <a:latin typeface="Centaur" panose="02030504050205020304" pitchFamily="18" charset="0"/>
              </a:rPr>
            </a:br>
            <a:r>
              <a:rPr lang="en-US" sz="2800" i="1" dirty="0">
                <a:latin typeface="Centaur" panose="02030504050205020304" pitchFamily="18" charset="0"/>
                <a:cs typeface="Times New Roman" pitchFamily="18" charset="0"/>
                <a:hlinkClick r:id="rId4"/>
              </a:rPr>
              <a:t>https://www.globeatnight.org</a:t>
            </a:r>
            <a:r>
              <a:rPr lang="en-US" sz="2800" i="1" dirty="0" smtClean="0">
                <a:latin typeface="Centaur" panose="02030504050205020304" pitchFamily="18" charset="0"/>
                <a:cs typeface="Times New Roman" pitchFamily="18" charset="0"/>
                <a:hlinkClick r:id="rId4"/>
              </a:rPr>
              <a:t>/</a:t>
            </a:r>
            <a:endParaRPr lang="en-US" sz="2800" dirty="0" smtClean="0">
              <a:latin typeface="Centaur" panose="02030504050205020304" pitchFamily="18" charset="0"/>
            </a:endParaRPr>
          </a:p>
        </p:txBody>
      </p:sp>
      <p:pic>
        <p:nvPicPr>
          <p:cNvPr id="7" name="Picture 102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7"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27461930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ctr"/>
            <a:r>
              <a:rPr lang="en-US" sz="3200" b="1" dirty="0" smtClean="0"/>
              <a:t>Summary</a:t>
            </a:r>
            <a:endParaRPr lang="en-US" sz="3200" b="1" dirty="0"/>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152400" y="960438"/>
            <a:ext cx="8858250" cy="576421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solidFill>
                  <a:prstClr val="black"/>
                </a:solidFill>
                <a:latin typeface="Centaur" panose="02030504050205020304" pitchFamily="18" charset="0"/>
              </a:rPr>
              <a:t>Most obvious and measurable symptom of LP is </a:t>
            </a:r>
            <a:r>
              <a:rPr lang="en-US" u="sng" dirty="0" err="1" smtClean="0">
                <a:solidFill>
                  <a:srgbClr val="FF0000"/>
                </a:solidFill>
                <a:latin typeface="Centaur" panose="02030504050205020304" pitchFamily="18" charset="0"/>
              </a:rPr>
              <a:t>skyglow</a:t>
            </a:r>
            <a:r>
              <a:rPr lang="en-US" dirty="0" smtClean="0">
                <a:solidFill>
                  <a:prstClr val="black"/>
                </a:solidFill>
                <a:latin typeface="Centaur" panose="02030504050205020304" pitchFamily="18" charset="0"/>
              </a:rPr>
              <a:t>: </a:t>
            </a:r>
            <a:r>
              <a:rPr lang="en-US" dirty="0" err="1" smtClean="0">
                <a:solidFill>
                  <a:prstClr val="black"/>
                </a:solidFill>
                <a:latin typeface="Centaur" panose="02030504050205020304" pitchFamily="18" charset="0"/>
              </a:rPr>
              <a:t>Skyglow</a:t>
            </a:r>
            <a:r>
              <a:rPr lang="en-US" dirty="0" smtClean="0">
                <a:solidFill>
                  <a:prstClr val="black"/>
                </a:solidFill>
                <a:latin typeface="Centaur" panose="02030504050205020304" pitchFamily="18" charset="0"/>
              </a:rPr>
              <a:t> affects close to 80% of all people on the planet, and about 99% of US/European peoples.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solidFill>
                  <a:prstClr val="black"/>
                </a:solidFill>
                <a:latin typeface="Centaur" panose="02030504050205020304" pitchFamily="18" charset="0"/>
              </a:rPr>
              <a:t>You can help quantify light pollution via the </a:t>
            </a:r>
            <a:r>
              <a:rPr lang="en-US" dirty="0" err="1" smtClean="0">
                <a:solidFill>
                  <a:prstClr val="black"/>
                </a:solidFill>
                <a:latin typeface="Centaur" panose="02030504050205020304" pitchFamily="18" charset="0"/>
              </a:rPr>
              <a:t>GaN</a:t>
            </a:r>
            <a:r>
              <a:rPr lang="en-US" dirty="0" smtClean="0">
                <a:solidFill>
                  <a:prstClr val="black"/>
                </a:solidFill>
                <a:latin typeface="Centaur" panose="02030504050205020304" pitchFamily="18" charset="0"/>
              </a:rPr>
              <a:t> program and/or the Missouri SQM program.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solidFill>
                  <a:prstClr val="black"/>
                </a:solidFill>
                <a:latin typeface="Centaur" panose="02030504050205020304" pitchFamily="18" charset="0"/>
              </a:rPr>
              <a:t>Most of the quantifying </a:t>
            </a:r>
            <a:br>
              <a:rPr lang="en-US" dirty="0" smtClean="0">
                <a:solidFill>
                  <a:prstClr val="black"/>
                </a:solidFill>
                <a:latin typeface="Centaur" panose="02030504050205020304" pitchFamily="18" charset="0"/>
              </a:rPr>
            </a:br>
            <a:r>
              <a:rPr lang="en-US" dirty="0" smtClean="0">
                <a:solidFill>
                  <a:prstClr val="black"/>
                </a:solidFill>
                <a:latin typeface="Centaur" panose="02030504050205020304" pitchFamily="18" charset="0"/>
              </a:rPr>
              <a:t>methods we have seen </a:t>
            </a:r>
            <a:br>
              <a:rPr lang="en-US" dirty="0" smtClean="0">
                <a:solidFill>
                  <a:prstClr val="black"/>
                </a:solidFill>
                <a:latin typeface="Centaur" panose="02030504050205020304" pitchFamily="18" charset="0"/>
              </a:rPr>
            </a:br>
            <a:r>
              <a:rPr lang="en-US" dirty="0" smtClean="0">
                <a:solidFill>
                  <a:prstClr val="black"/>
                </a:solidFill>
                <a:latin typeface="Centaur" panose="02030504050205020304" pitchFamily="18" charset="0"/>
              </a:rPr>
              <a:t>measure </a:t>
            </a:r>
            <a:r>
              <a:rPr lang="en-US" dirty="0" err="1" smtClean="0">
                <a:solidFill>
                  <a:prstClr val="black"/>
                </a:solidFill>
                <a:latin typeface="Centaur" panose="02030504050205020304" pitchFamily="18" charset="0"/>
              </a:rPr>
              <a:t>skyglow</a:t>
            </a:r>
            <a:r>
              <a:rPr lang="en-US" dirty="0" smtClean="0">
                <a:solidFill>
                  <a:prstClr val="black"/>
                </a:solidFill>
                <a:latin typeface="Centaur" panose="02030504050205020304" pitchFamily="18" charset="0"/>
              </a:rPr>
              <a:t>: </a:t>
            </a:r>
            <a:r>
              <a:rPr lang="en-US" b="1" u="sng" dirty="0" smtClean="0">
                <a:solidFill>
                  <a:prstClr val="black"/>
                </a:solidFill>
                <a:latin typeface="Centaur" panose="02030504050205020304" pitchFamily="18" charset="0"/>
              </a:rPr>
              <a:t>how much </a:t>
            </a:r>
            <a:br>
              <a:rPr lang="en-US" b="1" u="sng" dirty="0" smtClean="0">
                <a:solidFill>
                  <a:prstClr val="black"/>
                </a:solidFill>
                <a:latin typeface="Centaur" panose="02030504050205020304" pitchFamily="18" charset="0"/>
              </a:rPr>
            </a:br>
            <a:r>
              <a:rPr lang="en-US" b="1" u="sng" dirty="0" smtClean="0">
                <a:solidFill>
                  <a:prstClr val="black"/>
                </a:solidFill>
                <a:latin typeface="Centaur" panose="02030504050205020304" pitchFamily="18" charset="0"/>
              </a:rPr>
              <a:t>light is finding its way into </a:t>
            </a:r>
            <a:br>
              <a:rPr lang="en-US" b="1" u="sng" dirty="0" smtClean="0">
                <a:solidFill>
                  <a:prstClr val="black"/>
                </a:solidFill>
                <a:latin typeface="Centaur" panose="02030504050205020304" pitchFamily="18" charset="0"/>
              </a:rPr>
            </a:br>
            <a:r>
              <a:rPr lang="en-US" b="1" u="sng" dirty="0" smtClean="0">
                <a:solidFill>
                  <a:prstClr val="black"/>
                </a:solidFill>
                <a:latin typeface="Centaur" panose="02030504050205020304" pitchFamily="18" charset="0"/>
              </a:rPr>
              <a:t>the night sky</a:t>
            </a:r>
            <a:r>
              <a:rPr lang="en-US" dirty="0" smtClean="0">
                <a:solidFill>
                  <a:prstClr val="black"/>
                </a:solidFill>
                <a:latin typeface="Centaur" panose="02030504050205020304" pitchFamily="18" charset="0"/>
              </a:rPr>
              <a: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2" descr="Z:\MUON_IMAGES\20190107\0177.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18567" y="3567667"/>
            <a:ext cx="3997289" cy="299796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24997338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ctr"/>
            <a:r>
              <a:rPr lang="en-US" sz="3200" b="1" dirty="0" smtClean="0"/>
              <a:t>Summary</a:t>
            </a:r>
            <a:endParaRPr lang="en-US" sz="3200" b="1" dirty="0"/>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152400" y="960438"/>
            <a:ext cx="8763000" cy="55927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b="1" dirty="0" smtClean="0">
                <a:solidFill>
                  <a:srgbClr val="FF0000"/>
                </a:solidFill>
                <a:latin typeface="Centaur" panose="02030504050205020304" pitchFamily="18" charset="0"/>
              </a:rPr>
              <a:t>Glare</a:t>
            </a:r>
            <a:r>
              <a:rPr lang="en-US" dirty="0" smtClean="0">
                <a:solidFill>
                  <a:prstClr val="black"/>
                </a:solidFill>
                <a:latin typeface="Centaur" panose="02030504050205020304" pitchFamily="18" charset="0"/>
              </a:rPr>
              <a:t> affects most of us, most commonly in the context of vehicle head-lights and/or bright LEDs mounted sideways on walls and/or Electronic Billboards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solidFill>
                  <a:prstClr val="black"/>
                </a:solidFill>
                <a:latin typeface="Centaur" panose="02030504050205020304" pitchFamily="18" charset="0"/>
              </a:rPr>
              <a:t>LED lights, due to greater directionality, cause greater glare.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solidFill>
                  <a:prstClr val="black"/>
                </a:solidFill>
                <a:latin typeface="Centaur" panose="02030504050205020304" pitchFamily="18" charset="0"/>
              </a:rPr>
              <a:t>Harder to quantify the effects of glare in terms of </a:t>
            </a:r>
            <a:r>
              <a:rPr lang="en-US" dirty="0" smtClean="0">
                <a:solidFill>
                  <a:srgbClr val="FF0000"/>
                </a:solidFill>
                <a:latin typeface="Centaur" panose="02030504050205020304" pitchFamily="18" charset="0"/>
              </a:rPr>
              <a:t>color</a:t>
            </a:r>
            <a:r>
              <a:rPr lang="en-US" dirty="0" smtClean="0">
                <a:solidFill>
                  <a:prstClr val="black"/>
                </a:solidFill>
                <a:latin typeface="Centaur" panose="02030504050205020304" pitchFamily="18" charset="0"/>
              </a:rPr>
              <a:t>, and its effects on “recovery time” of eyes.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solidFill>
                  <a:prstClr val="black"/>
                </a:solidFill>
                <a:latin typeface="Centaur" panose="02030504050205020304" pitchFamily="18" charset="0"/>
              </a:rPr>
              <a:t>Severity of glare is related largely to the </a:t>
            </a:r>
            <a:r>
              <a:rPr lang="en-US" dirty="0" smtClean="0">
                <a:solidFill>
                  <a:srgbClr val="FF0000"/>
                </a:solidFill>
                <a:latin typeface="Centaur" panose="02030504050205020304" pitchFamily="18" charset="0"/>
              </a:rPr>
              <a:t>dosage</a:t>
            </a:r>
            <a:r>
              <a:rPr lang="en-US" dirty="0" smtClean="0">
                <a:solidFill>
                  <a:prstClr val="black"/>
                </a:solidFill>
                <a:latin typeface="Centaur" panose="02030504050205020304" pitchFamily="18" charset="0"/>
              </a:rPr>
              <a:t> (how bright?).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p:cNvPicPr>
            <a:picLocks noChangeAspect="1"/>
          </p:cNvPicPr>
          <p:nvPr/>
        </p:nvPicPr>
        <p:blipFill>
          <a:blip r:embed="rId3"/>
          <a:stretch>
            <a:fillRect/>
          </a:stretch>
        </p:blipFill>
        <p:spPr>
          <a:xfrm>
            <a:off x="2902688" y="5266717"/>
            <a:ext cx="3119856" cy="1591283"/>
          </a:xfrm>
          <a:prstGeom prst="rect">
            <a:avLst/>
          </a:prstGeom>
        </p:spPr>
      </p:pic>
      <p:pic>
        <p:nvPicPr>
          <p:cNvPr id="10"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30331485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t>Summary</a:t>
            </a:r>
            <a:endParaRPr lang="en-US" sz="3200" dirty="0"/>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152400" y="960438"/>
            <a:ext cx="8763000" cy="55927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prstClr val="black"/>
                </a:solidFill>
                <a:effectLst/>
                <a:uLnTx/>
                <a:uFillTx/>
                <a:latin typeface="Centaur" panose="02030504050205020304" pitchFamily="18" charset="0"/>
                <a:ea typeface="+mn-ea"/>
                <a:cs typeface="+mn-cs"/>
              </a:rPr>
              <a:t>Light Pollution is an increasing problem – </a:t>
            </a:r>
            <a:r>
              <a:rPr kumimoji="0" lang="en-US" b="0" i="0" u="sng" strike="noStrike" kern="1200" cap="none" spc="0" normalizeH="0" baseline="0" noProof="0" dirty="0" smtClean="0">
                <a:ln>
                  <a:noFill/>
                </a:ln>
                <a:solidFill>
                  <a:prstClr val="black"/>
                </a:solidFill>
                <a:effectLst/>
                <a:uLnTx/>
                <a:uFillTx/>
                <a:latin typeface="Centaur" panose="02030504050205020304" pitchFamily="18" charset="0"/>
                <a:ea typeface="+mn-ea"/>
                <a:cs typeface="+mn-cs"/>
              </a:rPr>
              <a:t>urban sprawl and the increasing use of “</a:t>
            </a:r>
            <a:r>
              <a:rPr kumimoji="0" lang="en-US" b="0" i="0" u="sng" strike="noStrike" kern="1200" cap="none" spc="0" normalizeH="0" baseline="0" noProof="0" dirty="0" smtClean="0">
                <a:ln>
                  <a:noFill/>
                </a:ln>
                <a:solidFill>
                  <a:srgbClr val="FF0000"/>
                </a:solidFill>
                <a:effectLst/>
                <a:uLnTx/>
                <a:uFillTx/>
                <a:latin typeface="Centaur" panose="02030504050205020304" pitchFamily="18" charset="0"/>
                <a:ea typeface="+mn-ea"/>
                <a:cs typeface="+mn-cs"/>
              </a:rPr>
              <a:t>inexpensive</a:t>
            </a:r>
            <a:r>
              <a:rPr kumimoji="0" lang="en-US" b="0" i="0" u="sng" strike="noStrike" kern="1200" cap="none" spc="0" normalizeH="0" baseline="0" noProof="0" dirty="0" smtClean="0">
                <a:ln>
                  <a:noFill/>
                </a:ln>
                <a:solidFill>
                  <a:prstClr val="black"/>
                </a:solidFill>
                <a:effectLst/>
                <a:uLnTx/>
                <a:uFillTx/>
                <a:latin typeface="Centaur" panose="02030504050205020304" pitchFamily="18" charset="0"/>
                <a:ea typeface="+mn-ea"/>
                <a:cs typeface="+mn-cs"/>
              </a:rPr>
              <a:t>” LED lights</a:t>
            </a:r>
            <a:r>
              <a:rPr kumimoji="0" lang="en-US" b="0" i="0" u="none" strike="noStrike" kern="1200" cap="none" spc="0" normalizeH="0" baseline="0" noProof="0" dirty="0" smtClean="0">
                <a:ln>
                  <a:noFill/>
                </a:ln>
                <a:solidFill>
                  <a:prstClr val="black"/>
                </a:solidFill>
                <a:effectLst/>
                <a:uLnTx/>
                <a:uFillTx/>
                <a:latin typeface="Centaur" panose="02030504050205020304" pitchFamily="18" charset="0"/>
                <a:ea typeface="+mn-ea"/>
                <a:cs typeface="+mn-cs"/>
              </a:rPr>
              <a:t> is expected to make the problem worse.</a:t>
            </a:r>
            <a:endParaRPr kumimoji="0" lang="en-US" sz="3200" b="0" i="0" u="none" strike="noStrike" kern="1200" cap="none" spc="0" normalizeH="0" baseline="0" noProof="0" dirty="0" smtClean="0">
              <a:ln>
                <a:noFill/>
              </a:ln>
              <a:solidFill>
                <a:prstClr val="black"/>
              </a:solidFill>
              <a:effectLst/>
              <a:uLnTx/>
              <a:uFillTx/>
              <a:latin typeface="Centaur" panose="02030504050205020304" pitchFamily="18" charset="0"/>
              <a:ea typeface="+mn-ea"/>
              <a:cs typeface="+mn-cs"/>
            </a:endParaRPr>
          </a:p>
          <a:p>
            <a:pPr lvl="1">
              <a:defRPr/>
            </a:pPr>
            <a:r>
              <a:rPr lang="en-US" sz="3200" dirty="0" smtClean="0">
                <a:solidFill>
                  <a:prstClr val="black"/>
                </a:solidFill>
                <a:latin typeface="Centaur" panose="02030504050205020304" pitchFamily="18" charset="0"/>
              </a:rPr>
              <a:t>“</a:t>
            </a:r>
            <a:r>
              <a:rPr lang="en-US" sz="3200" dirty="0" smtClean="0">
                <a:solidFill>
                  <a:srgbClr val="FF0000"/>
                </a:solidFill>
                <a:latin typeface="Centaur" panose="02030504050205020304" pitchFamily="18" charset="0"/>
              </a:rPr>
              <a:t>inexpensive</a:t>
            </a:r>
            <a:r>
              <a:rPr lang="en-US" sz="3200" dirty="0" smtClean="0">
                <a:solidFill>
                  <a:prstClr val="black"/>
                </a:solidFill>
                <a:latin typeface="Centaur" panose="02030504050205020304" pitchFamily="18" charset="0"/>
              </a:rPr>
              <a:t>” is doing a lot of heavy-lifting here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entaur" panose="02030504050205020304" pitchFamily="18" charset="0"/>
                <a:ea typeface="+mn-ea"/>
                <a:cs typeface="+mn-cs"/>
              </a:rPr>
              <a:t>The </a:t>
            </a:r>
            <a:r>
              <a:rPr kumimoji="0" lang="en-US" sz="3200" b="0" i="0" u="sng" strike="noStrike" kern="1200" cap="none" spc="0" normalizeH="0" baseline="0" noProof="0" dirty="0" smtClean="0">
                <a:ln>
                  <a:noFill/>
                </a:ln>
                <a:solidFill>
                  <a:srgbClr val="FF0000"/>
                </a:solidFill>
                <a:effectLst/>
                <a:uLnTx/>
                <a:uFillTx/>
                <a:latin typeface="Centaur" panose="02030504050205020304" pitchFamily="18" charset="0"/>
                <a:ea typeface="+mn-ea"/>
                <a:cs typeface="+mn-cs"/>
              </a:rPr>
              <a:t>inability to see stars is a symptom of the problem</a:t>
            </a:r>
            <a:r>
              <a:rPr kumimoji="0" lang="en-US" sz="3200" b="0" i="0" u="none" strike="noStrike" kern="1200" cap="none" spc="0" normalizeH="0" baseline="0" noProof="0" dirty="0" smtClean="0">
                <a:ln>
                  <a:noFill/>
                </a:ln>
                <a:solidFill>
                  <a:prstClr val="black"/>
                </a:solidFill>
                <a:effectLst/>
                <a:uLnTx/>
                <a:uFillTx/>
                <a:latin typeface="Centaur" panose="02030504050205020304" pitchFamily="18" charset="0"/>
                <a:ea typeface="+mn-ea"/>
                <a:cs typeface="+mn-cs"/>
              </a:rPr>
              <a: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Centaur" panose="02030504050205020304" pitchFamily="18" charset="0"/>
                <a:ea typeface="+mn-ea"/>
                <a:cs typeface="+mn-cs"/>
              </a:rPr>
              <a:t>The real problem is the harm done to the </a:t>
            </a:r>
            <a:r>
              <a:rPr kumimoji="0" lang="en-US" sz="3200" b="0" i="0" u="none" strike="noStrike" kern="1200" cap="none" spc="0" normalizeH="0" baseline="0" noProof="0" dirty="0" smtClean="0">
                <a:ln>
                  <a:noFill/>
                </a:ln>
                <a:solidFill>
                  <a:srgbClr val="FF0000"/>
                </a:solidFill>
                <a:effectLst/>
                <a:uLnTx/>
                <a:uFillTx/>
                <a:latin typeface="Centaur" panose="02030504050205020304" pitchFamily="18" charset="0"/>
                <a:ea typeface="+mn-ea"/>
                <a:cs typeface="+mn-cs"/>
              </a:rPr>
              <a:t>ecological health</a:t>
            </a:r>
            <a:r>
              <a:rPr kumimoji="0" lang="en-US" sz="3200" b="0" i="0" u="none" strike="noStrike" kern="1200" cap="none" spc="0" normalizeH="0" baseline="0" noProof="0" dirty="0" smtClean="0">
                <a:ln>
                  <a:noFill/>
                </a:ln>
                <a:solidFill>
                  <a:prstClr val="black"/>
                </a:solidFill>
                <a:effectLst/>
                <a:uLnTx/>
                <a:uFillTx/>
                <a:latin typeface="Centaur" panose="02030504050205020304" pitchFamily="18" charset="0"/>
                <a:ea typeface="+mn-ea"/>
                <a:cs typeface="+mn-cs"/>
              </a:rPr>
              <a:t>, and the negative impact of LP on </a:t>
            </a:r>
            <a:r>
              <a:rPr kumimoji="0" lang="en-US" sz="3200" b="0" i="0" u="none" strike="noStrike" kern="1200" cap="none" spc="0" normalizeH="0" baseline="0" noProof="0" dirty="0" smtClean="0">
                <a:ln>
                  <a:noFill/>
                </a:ln>
                <a:solidFill>
                  <a:srgbClr val="FF0000"/>
                </a:solidFill>
                <a:effectLst/>
                <a:uLnTx/>
                <a:uFillTx/>
                <a:latin typeface="Centaur" panose="02030504050205020304" pitchFamily="18" charset="0"/>
                <a:ea typeface="+mn-ea"/>
                <a:cs typeface="+mn-cs"/>
              </a:rPr>
              <a:t>birds, pollinators, insects, and humans</a:t>
            </a:r>
            <a:r>
              <a:rPr kumimoji="0" lang="en-US" sz="3200" b="0" i="0" u="none" strike="noStrike" kern="1200" cap="none" spc="0" normalizeH="0" baseline="0" noProof="0" dirty="0" smtClean="0">
                <a:ln>
                  <a:noFill/>
                </a:ln>
                <a:solidFill>
                  <a:prstClr val="black"/>
                </a:solidFill>
                <a:effectLst/>
                <a:uLnTx/>
                <a:uFillTx/>
                <a:latin typeface="Centaur" panose="02030504050205020304" pitchFamily="18" charset="0"/>
                <a:ea typeface="+mn-ea"/>
                <a:cs typeface="+mn-cs"/>
              </a:rPr>
              <a: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23999391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normAutofit/>
          </a:bodyPr>
          <a:lstStyle/>
          <a:p>
            <a:r>
              <a:rPr lang="en-US" sz="3200" dirty="0" smtClean="0">
                <a:latin typeface="Centaur" panose="02030504050205020304" pitchFamily="18" charset="0"/>
              </a:rPr>
              <a:t>Why combat Light Pollution?</a:t>
            </a:r>
            <a:br>
              <a:rPr lang="en-US" sz="3200" dirty="0" smtClean="0">
                <a:latin typeface="Centaur" panose="02030504050205020304" pitchFamily="18" charset="0"/>
              </a:rPr>
            </a:br>
            <a:r>
              <a:rPr lang="en-US" sz="3200" dirty="0" smtClean="0">
                <a:latin typeface="Centaur" panose="02030504050205020304" pitchFamily="18" charset="0"/>
              </a:rPr>
              <a:t>The Circadian Rhythm</a:t>
            </a:r>
            <a:endParaRPr lang="en-US" sz="3200" dirty="0">
              <a:latin typeface="Centaur" panose="02030504050205020304" pitchFamily="18" charset="0"/>
            </a:endParaRPr>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srcRect/>
          <a:stretch>
            <a:fillRect/>
          </a:stretch>
        </p:blipFill>
        <p:spPr bwMode="auto">
          <a:xfrm>
            <a:off x="1676400" y="1371600"/>
            <a:ext cx="5630409" cy="5199112"/>
          </a:xfrm>
          <a:prstGeom prst="rect">
            <a:avLst/>
          </a:prstGeom>
          <a:noFill/>
          <a:ln w="9525">
            <a:noFill/>
            <a:miter lim="800000"/>
            <a:headEnd/>
            <a:tailEnd/>
          </a:ln>
          <a:effectLst/>
        </p:spPr>
      </p:pic>
      <p:sp>
        <p:nvSpPr>
          <p:cNvPr id="11" name="Rectangle 10"/>
          <p:cNvSpPr/>
          <p:nvPr/>
        </p:nvSpPr>
        <p:spPr>
          <a:xfrm>
            <a:off x="2286000" y="6519446"/>
            <a:ext cx="4572000" cy="338554"/>
          </a:xfrm>
          <a:prstGeom prst="rect">
            <a:avLst/>
          </a:prstGeom>
        </p:spPr>
        <p:txBody>
          <a:bodyPr>
            <a:spAutoFit/>
          </a:bodyPr>
          <a:lstStyle/>
          <a:p>
            <a:r>
              <a:rPr lang="en-US" sz="1600" i="1" dirty="0" smtClean="0">
                <a:latin typeface="Centaur" pitchFamily="18" charset="0"/>
              </a:rPr>
              <a:t>https://www.youtube.com/watch?v=BKQH6T1DZvI</a:t>
            </a:r>
            <a:endParaRPr lang="en-US" sz="1600" i="1" dirty="0">
              <a:latin typeface="Centaur" pitchFamily="18" charset="0"/>
            </a:endParaRPr>
          </a:p>
        </p:txBody>
      </p:sp>
      <p:pic>
        <p:nvPicPr>
          <p:cNvPr id="9" name="Picture 2"/>
          <p:cNvPicPr>
            <a:picLocks noChangeAspect="1" noChangeArrowheads="1"/>
          </p:cNvPicPr>
          <p:nvPr/>
        </p:nvPicPr>
        <p:blipFill>
          <a:blip r:embed="rId5"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26689933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latin typeface="Centaur" panose="02030504050205020304" pitchFamily="18" charset="0"/>
              </a:rPr>
              <a:t>The Circadian Rhythm</a:t>
            </a:r>
            <a:endParaRPr lang="en-US" sz="3200" dirty="0">
              <a:latin typeface="Centaur" panose="02030504050205020304" pitchFamily="18" charset="0"/>
            </a:endParaRPr>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srcRect/>
          <a:stretch>
            <a:fillRect/>
          </a:stretch>
        </p:blipFill>
        <p:spPr bwMode="auto">
          <a:xfrm>
            <a:off x="3439140" y="762000"/>
            <a:ext cx="5704860" cy="38100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a:srcRect/>
          <a:stretch>
            <a:fillRect/>
          </a:stretch>
        </p:blipFill>
        <p:spPr bwMode="auto">
          <a:xfrm>
            <a:off x="152401" y="4581484"/>
            <a:ext cx="6553199" cy="2276515"/>
          </a:xfrm>
          <a:prstGeom prst="rect">
            <a:avLst/>
          </a:prstGeom>
          <a:noFill/>
          <a:ln w="9525">
            <a:noFill/>
            <a:miter lim="800000"/>
            <a:headEnd/>
            <a:tailEnd/>
          </a:ln>
          <a:effectLst/>
        </p:spPr>
      </p:pic>
      <p:pic>
        <p:nvPicPr>
          <p:cNvPr id="9" name="Picture 2"/>
          <p:cNvPicPr>
            <a:picLocks noChangeAspect="1" noChangeArrowheads="1"/>
          </p:cNvPicPr>
          <p:nvPr/>
        </p:nvPicPr>
        <p:blipFill>
          <a:blip r:embed="rId6"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95740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latin typeface="Centaur" panose="02030504050205020304" pitchFamily="18" charset="0"/>
              </a:rPr>
              <a:t>ALAN And Wildlife</a:t>
            </a:r>
            <a:endParaRPr lang="en-US" sz="3200" dirty="0">
              <a:latin typeface="Centaur" panose="02030504050205020304" pitchFamily="18" charset="0"/>
            </a:endParaRPr>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Rectangle 1038"/>
          <p:cNvSpPr>
            <a:spLocks noChangeArrowheads="1"/>
          </p:cNvSpPr>
          <p:nvPr/>
        </p:nvSpPr>
        <p:spPr bwMode="auto">
          <a:xfrm>
            <a:off x="609600" y="3124200"/>
            <a:ext cx="8229600" cy="2677656"/>
          </a:xfrm>
          <a:prstGeom prst="rect">
            <a:avLst/>
          </a:prstGeom>
          <a:noFill/>
          <a:ln w="9525">
            <a:noFill/>
            <a:miter lim="800000"/>
            <a:headEnd/>
            <a:tailEnd/>
          </a:ln>
          <a:effectLst/>
        </p:spPr>
        <p:txBody>
          <a:bodyPr wrap="square">
            <a:spAutoFit/>
          </a:bodyPr>
          <a:lstStyle/>
          <a:p>
            <a:pPr>
              <a:spcBef>
                <a:spcPct val="50000"/>
              </a:spcBef>
              <a:buFont typeface="Wingdings" pitchFamily="2" charset="2"/>
              <a:buChar char="§"/>
            </a:pPr>
            <a:r>
              <a:rPr lang="en-US" sz="2400" dirty="0" smtClean="0">
                <a:latin typeface="Centaur" pitchFamily="18" charset="0"/>
              </a:rPr>
              <a:t> Active </a:t>
            </a:r>
            <a:r>
              <a:rPr lang="en-US" sz="2400" dirty="0">
                <a:latin typeface="Centaur" pitchFamily="18" charset="0"/>
              </a:rPr>
              <a:t>at night, roost by day.</a:t>
            </a:r>
          </a:p>
          <a:p>
            <a:pPr>
              <a:spcBef>
                <a:spcPct val="50000"/>
              </a:spcBef>
              <a:buFont typeface="Wingdings" pitchFamily="2" charset="2"/>
              <a:buChar char="§"/>
            </a:pPr>
            <a:r>
              <a:rPr lang="en-US" sz="2400" dirty="0">
                <a:latin typeface="Centaur" pitchFamily="18" charset="0"/>
              </a:rPr>
              <a:t> Some species </a:t>
            </a:r>
            <a:r>
              <a:rPr lang="en-US" sz="2400" dirty="0" smtClean="0">
                <a:latin typeface="Centaur" pitchFamily="18" charset="0"/>
              </a:rPr>
              <a:t>are </a:t>
            </a:r>
            <a:r>
              <a:rPr lang="en-US" sz="2400" dirty="0">
                <a:latin typeface="Centaur" pitchFamily="18" charset="0"/>
              </a:rPr>
              <a:t>rare, threatened and endangered  species.</a:t>
            </a:r>
          </a:p>
          <a:p>
            <a:pPr>
              <a:spcBef>
                <a:spcPct val="50000"/>
              </a:spcBef>
              <a:buFont typeface="Wingdings" pitchFamily="2" charset="2"/>
              <a:buChar char="§"/>
            </a:pPr>
            <a:r>
              <a:rPr lang="en-US" sz="2400" dirty="0">
                <a:latin typeface="Centaur" pitchFamily="18" charset="0"/>
              </a:rPr>
              <a:t> Some species provide human and ecological health benefits.</a:t>
            </a:r>
          </a:p>
          <a:p>
            <a:pPr>
              <a:spcBef>
                <a:spcPct val="50000"/>
              </a:spcBef>
              <a:buFont typeface="Wingdings" pitchFamily="2" charset="2"/>
              <a:buChar char="§"/>
            </a:pPr>
            <a:r>
              <a:rPr lang="en-US" sz="2400" dirty="0">
                <a:latin typeface="Centaur" pitchFamily="18" charset="0"/>
              </a:rPr>
              <a:t>  Some species provide economic benefits</a:t>
            </a:r>
          </a:p>
          <a:p>
            <a:pPr>
              <a:spcBef>
                <a:spcPct val="50000"/>
              </a:spcBef>
              <a:buFont typeface="Wingdings" pitchFamily="2" charset="2"/>
              <a:buChar char="§"/>
            </a:pPr>
            <a:r>
              <a:rPr lang="en-US" sz="2400" dirty="0">
                <a:latin typeface="Centaur" pitchFamily="18" charset="0"/>
              </a:rPr>
              <a:t> What are the effects of light pollution on their habitat and behavior?</a:t>
            </a:r>
          </a:p>
        </p:txBody>
      </p:sp>
      <p:grpSp>
        <p:nvGrpSpPr>
          <p:cNvPr id="17" name="Group 16"/>
          <p:cNvGrpSpPr/>
          <p:nvPr/>
        </p:nvGrpSpPr>
        <p:grpSpPr>
          <a:xfrm>
            <a:off x="457200" y="1295400"/>
            <a:ext cx="8229600" cy="1490663"/>
            <a:chOff x="533400" y="2362200"/>
            <a:chExt cx="8229600" cy="1490663"/>
          </a:xfrm>
        </p:grpSpPr>
        <p:pic>
          <p:nvPicPr>
            <p:cNvPr id="9" name="Picture 1029" descr="A:\saw whet owl.jpg"/>
            <p:cNvPicPr>
              <a:picLocks noChangeAspect="1" noChangeArrowheads="1"/>
            </p:cNvPicPr>
            <p:nvPr/>
          </p:nvPicPr>
          <p:blipFill>
            <a:blip r:embed="rId4"/>
            <a:srcRect/>
            <a:stretch>
              <a:fillRect/>
            </a:stretch>
          </p:blipFill>
          <p:spPr bwMode="auto">
            <a:xfrm>
              <a:off x="533400" y="2362200"/>
              <a:ext cx="1077913" cy="1447800"/>
            </a:xfrm>
            <a:prstGeom prst="rect">
              <a:avLst/>
            </a:prstGeom>
            <a:noFill/>
          </p:spPr>
        </p:pic>
        <p:pic>
          <p:nvPicPr>
            <p:cNvPr id="11" name="Picture 1030" descr="A:\yellow crowned night heron.jpg"/>
            <p:cNvPicPr>
              <a:picLocks noChangeAspect="1" noChangeArrowheads="1"/>
            </p:cNvPicPr>
            <p:nvPr/>
          </p:nvPicPr>
          <p:blipFill>
            <a:blip r:embed="rId5"/>
            <a:srcRect/>
            <a:stretch>
              <a:fillRect/>
            </a:stretch>
          </p:blipFill>
          <p:spPr bwMode="auto">
            <a:xfrm>
              <a:off x="3429000" y="2362200"/>
              <a:ext cx="1252538" cy="1441450"/>
            </a:xfrm>
            <a:prstGeom prst="rect">
              <a:avLst/>
            </a:prstGeom>
            <a:noFill/>
          </p:spPr>
        </p:pic>
        <p:pic>
          <p:nvPicPr>
            <p:cNvPr id="12" name="Picture 1037" descr="C:\WINDOWS\Desktop\bat.jpg"/>
            <p:cNvPicPr>
              <a:picLocks noChangeAspect="1" noChangeArrowheads="1"/>
            </p:cNvPicPr>
            <p:nvPr/>
          </p:nvPicPr>
          <p:blipFill>
            <a:blip r:embed="rId6"/>
            <a:srcRect/>
            <a:stretch>
              <a:fillRect/>
            </a:stretch>
          </p:blipFill>
          <p:spPr bwMode="auto">
            <a:xfrm>
              <a:off x="7086600" y="2362200"/>
              <a:ext cx="1676400" cy="1447800"/>
            </a:xfrm>
            <a:prstGeom prst="rect">
              <a:avLst/>
            </a:prstGeom>
            <a:noFill/>
          </p:spPr>
        </p:pic>
        <p:pic>
          <p:nvPicPr>
            <p:cNvPr id="14" name="Picture 1040" descr="C:\Documents and Settings\nolesjl.EFDLANT\My Documents\My Pictures\gray tree frog.jpg"/>
            <p:cNvPicPr>
              <a:picLocks noChangeAspect="1" noChangeArrowheads="1"/>
            </p:cNvPicPr>
            <p:nvPr/>
          </p:nvPicPr>
          <p:blipFill>
            <a:blip r:embed="rId7"/>
            <a:srcRect/>
            <a:stretch>
              <a:fillRect/>
            </a:stretch>
          </p:blipFill>
          <p:spPr bwMode="auto">
            <a:xfrm>
              <a:off x="1828800" y="2362200"/>
              <a:ext cx="1371600" cy="1490663"/>
            </a:xfrm>
            <a:prstGeom prst="rect">
              <a:avLst/>
            </a:prstGeom>
            <a:noFill/>
          </p:spPr>
        </p:pic>
        <p:pic>
          <p:nvPicPr>
            <p:cNvPr id="15" name="Picture 1044" descr="C:\Documents and Settings\nolesjl.EFDLANT\Desktop\FISH3.jpg"/>
            <p:cNvPicPr>
              <a:picLocks noChangeAspect="1" noChangeArrowheads="1"/>
            </p:cNvPicPr>
            <p:nvPr/>
          </p:nvPicPr>
          <p:blipFill>
            <a:blip r:embed="rId8"/>
            <a:srcRect/>
            <a:stretch>
              <a:fillRect/>
            </a:stretch>
          </p:blipFill>
          <p:spPr bwMode="auto">
            <a:xfrm>
              <a:off x="4876800" y="2362200"/>
              <a:ext cx="1981200" cy="1465263"/>
            </a:xfrm>
            <a:prstGeom prst="rect">
              <a:avLst/>
            </a:prstGeom>
            <a:noFill/>
          </p:spPr>
        </p:pic>
      </p:grpSp>
      <p:pic>
        <p:nvPicPr>
          <p:cNvPr id="16" name="Picture 2"/>
          <p:cNvPicPr>
            <a:picLocks noChangeAspect="1" noChangeArrowheads="1"/>
          </p:cNvPicPr>
          <p:nvPr/>
        </p:nvPicPr>
        <p:blipFill>
          <a:blip r:embed="rId9"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95740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latin typeface="Centaur" pitchFamily="18" charset="0"/>
              </a:rPr>
              <a:t>ALAN &amp; Habitat Disturbance Observations</a:t>
            </a:r>
            <a:endParaRPr lang="en-US" sz="3200" dirty="0">
              <a:latin typeface="Centaur" pitchFamily="18" charset="0"/>
            </a:endParaRPr>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Content Placeholder 2"/>
          <p:cNvSpPr>
            <a:spLocks noGrp="1"/>
          </p:cNvSpPr>
          <p:nvPr>
            <p:ph idx="1"/>
          </p:nvPr>
        </p:nvSpPr>
        <p:spPr>
          <a:xfrm>
            <a:off x="152400" y="990600"/>
            <a:ext cx="8686800" cy="5638800"/>
          </a:xfrm>
        </p:spPr>
        <p:txBody>
          <a:bodyPr>
            <a:noAutofit/>
          </a:bodyPr>
          <a:lstStyle/>
          <a:p>
            <a:pPr>
              <a:defRPr/>
            </a:pPr>
            <a:r>
              <a:rPr lang="en-US" sz="2200" dirty="0" smtClean="0">
                <a:latin typeface="Centaur" pitchFamily="18" charset="0"/>
              </a:rPr>
              <a:t>Disruption of natural day-night illumination cycle in natural areas.</a:t>
            </a:r>
          </a:p>
          <a:p>
            <a:pPr>
              <a:defRPr/>
            </a:pPr>
            <a:r>
              <a:rPr lang="en-US" sz="2200" dirty="0" smtClean="0">
                <a:latin typeface="Centaur" pitchFamily="18" charset="0"/>
              </a:rPr>
              <a:t>Replacement of nocturnal (night) cycle by elevated levels of continuous artificial lighting over broad natural areas.</a:t>
            </a:r>
          </a:p>
          <a:p>
            <a:pPr>
              <a:defRPr/>
            </a:pPr>
            <a:r>
              <a:rPr lang="en-US" sz="2200" dirty="0" smtClean="0">
                <a:latin typeface="Centaur" pitchFamily="18" charset="0"/>
              </a:rPr>
              <a:t>Greatest exposure of terrestrial habitats is mostly under tree canopy and over ground level areas, which is the preferred zone of most terrestrial wildlife inhabitation.</a:t>
            </a:r>
          </a:p>
          <a:p>
            <a:pPr>
              <a:defRPr/>
            </a:pPr>
            <a:r>
              <a:rPr lang="en-US" sz="2200" dirty="0" smtClean="0">
                <a:latin typeface="Centaur" pitchFamily="18" charset="0"/>
              </a:rPr>
              <a:t>Aquatic habitats subject to light trespass from upland and shoreline human habitation. Water surface reflections magnify light pollution.</a:t>
            </a:r>
          </a:p>
          <a:p>
            <a:pPr>
              <a:defRPr/>
            </a:pPr>
            <a:r>
              <a:rPr lang="en-US" sz="2200" dirty="0" smtClean="0">
                <a:latin typeface="Centaur" pitchFamily="18" charset="0"/>
              </a:rPr>
              <a:t>Light pollution in wildlife habitats mimic extended daylight conditions causing wildlife behavior to be unnaturally modified.</a:t>
            </a:r>
          </a:p>
          <a:p>
            <a:pPr>
              <a:defRPr/>
            </a:pPr>
            <a:r>
              <a:rPr lang="en-US" sz="2200" dirty="0" smtClean="0">
                <a:latin typeface="Centaur" pitchFamily="18" charset="0"/>
              </a:rPr>
              <a:t>Exposure of wildlife circadian rhythms to light pollution.</a:t>
            </a:r>
          </a:p>
          <a:p>
            <a:pPr>
              <a:defRPr/>
            </a:pPr>
            <a:r>
              <a:rPr lang="en-US" sz="2200" dirty="0" smtClean="0">
                <a:latin typeface="Centaur" pitchFamily="18" charset="0"/>
              </a:rPr>
              <a:t>Wildlife biodiversity at risk in light polluted nocturnal habitats.</a:t>
            </a:r>
          </a:p>
          <a:p>
            <a:pPr>
              <a:defRPr/>
            </a:pPr>
            <a:r>
              <a:rPr lang="en-US" sz="2200" dirty="0" smtClean="0">
                <a:latin typeface="Centaur" pitchFamily="18" charset="0"/>
              </a:rPr>
              <a:t>Diminished habitat function (e.g., shelter, protection, food).</a:t>
            </a:r>
            <a:endParaRPr lang="en-US" sz="2200" dirty="0">
              <a:latin typeface="Centaur" pitchFamily="18" charset="0"/>
            </a:endParaRPr>
          </a:p>
        </p:txBody>
      </p:sp>
    </p:spTree>
    <p:extLst>
      <p:ext uri="{BB962C8B-B14F-4D97-AF65-F5344CB8AC3E}">
        <p14:creationId xmlns="" xmlns:p14="http://schemas.microsoft.com/office/powerpoint/2010/main" val="9574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fontScale="90000"/>
          </a:bodyPr>
          <a:lstStyle/>
          <a:p>
            <a:pPr algn="ctr"/>
            <a:r>
              <a:rPr lang="en-US" sz="3600" b="1" dirty="0" smtClean="0"/>
              <a:t>Blue Skies, </a:t>
            </a:r>
            <a:r>
              <a:rPr lang="en-US" sz="3600" b="1" dirty="0" smtClean="0">
                <a:solidFill>
                  <a:schemeClr val="accent6"/>
                </a:solidFill>
              </a:rPr>
              <a:t>Twilight</a:t>
            </a:r>
            <a:r>
              <a:rPr lang="en-US" sz="3600" b="1" dirty="0" smtClean="0"/>
              <a:t>, and </a:t>
            </a:r>
            <a:br>
              <a:rPr lang="en-US" sz="3600" b="1" dirty="0" smtClean="0"/>
            </a:br>
            <a:r>
              <a:rPr lang="en-US" sz="3600" b="1" dirty="0" smtClean="0"/>
              <a:t>Darkness at Night</a:t>
            </a:r>
            <a:endParaRPr lang="en-US" sz="3600" b="1" dirty="0"/>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a:p>
        </p:txBody>
      </p:sp>
      <p:pic>
        <p:nvPicPr>
          <p:cNvPr id="3074" name="Picture 2"/>
          <p:cNvPicPr>
            <a:picLocks noChangeAspect="1" noChangeArrowheads="1"/>
          </p:cNvPicPr>
          <p:nvPr/>
        </p:nvPicPr>
        <p:blipFill>
          <a:blip r:embed="rId3"/>
          <a:srcRect/>
          <a:stretch>
            <a:fillRect/>
          </a:stretch>
        </p:blipFill>
        <p:spPr bwMode="auto">
          <a:xfrm>
            <a:off x="0" y="1650035"/>
            <a:ext cx="9143999" cy="5207965"/>
          </a:xfrm>
          <a:prstGeom prst="rect">
            <a:avLst/>
          </a:prstGeom>
          <a:noFill/>
          <a:ln w="9525">
            <a:noFill/>
            <a:miter lim="800000"/>
            <a:headEnd/>
            <a:tailEnd/>
          </a:ln>
          <a:effectLst/>
        </p:spPr>
      </p:pic>
      <p:pic>
        <p:nvPicPr>
          <p:cNvPr id="9"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39462596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sz="3200" dirty="0" smtClean="0">
                <a:latin typeface="Centaur" pitchFamily="18" charset="0"/>
              </a:rPr>
              <a:t>COMMONLY OBSERVED</a:t>
            </a:r>
            <a:br>
              <a:rPr lang="en-US" sz="3200" dirty="0" smtClean="0">
                <a:latin typeface="Centaur" pitchFamily="18" charset="0"/>
              </a:rPr>
            </a:br>
            <a:r>
              <a:rPr lang="en-US" sz="3200" dirty="0" smtClean="0">
                <a:latin typeface="Centaur" pitchFamily="18" charset="0"/>
              </a:rPr>
              <a:t>EFFECTS OF HARMFUL POLLUTANTS</a:t>
            </a:r>
            <a:endParaRPr lang="en-US" sz="3200" dirty="0">
              <a:latin typeface="Centaur" pitchFamily="18" charset="0"/>
            </a:endParaRPr>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Content Placeholder 2"/>
          <p:cNvSpPr>
            <a:spLocks noGrp="1"/>
          </p:cNvSpPr>
          <p:nvPr>
            <p:ph idx="1"/>
          </p:nvPr>
        </p:nvSpPr>
        <p:spPr>
          <a:xfrm>
            <a:off x="152400" y="1524000"/>
            <a:ext cx="8686800" cy="5105400"/>
          </a:xfrm>
        </p:spPr>
        <p:txBody>
          <a:bodyPr>
            <a:noAutofit/>
          </a:bodyPr>
          <a:lstStyle/>
          <a:p>
            <a:pPr>
              <a:defRPr/>
            </a:pPr>
            <a:r>
              <a:rPr lang="en-US" sz="2400" dirty="0" smtClean="0">
                <a:latin typeface="Centaur" pitchFamily="18" charset="0"/>
              </a:rPr>
              <a:t>Behavior</a:t>
            </a:r>
          </a:p>
          <a:p>
            <a:pPr>
              <a:defRPr/>
            </a:pPr>
            <a:r>
              <a:rPr lang="en-US" sz="2400" dirty="0" smtClean="0">
                <a:latin typeface="Centaur" pitchFamily="18" charset="0"/>
              </a:rPr>
              <a:t>Growth</a:t>
            </a:r>
          </a:p>
          <a:p>
            <a:pPr>
              <a:defRPr/>
            </a:pPr>
            <a:r>
              <a:rPr lang="en-US" sz="2400" dirty="0" smtClean="0">
                <a:latin typeface="Centaur" pitchFamily="18" charset="0"/>
              </a:rPr>
              <a:t>Reproduction</a:t>
            </a:r>
          </a:p>
          <a:p>
            <a:pPr>
              <a:defRPr/>
            </a:pPr>
            <a:r>
              <a:rPr lang="en-US" sz="2400" dirty="0" smtClean="0">
                <a:latin typeface="Centaur" pitchFamily="18" charset="0"/>
              </a:rPr>
              <a:t>Survival</a:t>
            </a:r>
          </a:p>
          <a:p>
            <a:pPr>
              <a:defRPr/>
            </a:pPr>
            <a:r>
              <a:rPr lang="en-US" sz="2400" dirty="0" smtClean="0">
                <a:latin typeface="Centaur" pitchFamily="18" charset="0"/>
              </a:rPr>
              <a:t>Death</a:t>
            </a:r>
          </a:p>
          <a:p>
            <a:pPr>
              <a:defRPr/>
            </a:pPr>
            <a:r>
              <a:rPr lang="en-US" sz="2400" dirty="0" smtClean="0">
                <a:latin typeface="Centaur" pitchFamily="18" charset="0"/>
              </a:rPr>
              <a:t>Habitat Modification</a:t>
            </a:r>
          </a:p>
          <a:p>
            <a:pPr>
              <a:defRPr/>
            </a:pPr>
            <a:r>
              <a:rPr lang="en-US" sz="2400" dirty="0" smtClean="0">
                <a:latin typeface="Centaur" pitchFamily="18" charset="0"/>
              </a:rPr>
              <a:t>Pollutant Environmental Fate</a:t>
            </a:r>
          </a:p>
          <a:p>
            <a:pPr>
              <a:defRPr/>
            </a:pPr>
            <a:r>
              <a:rPr lang="en-US" sz="2400" dirty="0" smtClean="0">
                <a:latin typeface="Centaur" pitchFamily="18" charset="0"/>
              </a:rPr>
              <a:t>Population Effects</a:t>
            </a:r>
            <a:endParaRPr lang="en-US" sz="2200" dirty="0">
              <a:latin typeface="Centaur" pitchFamily="18" charset="0"/>
            </a:endParaRPr>
          </a:p>
        </p:txBody>
      </p:sp>
      <p:pic>
        <p:nvPicPr>
          <p:cNvPr id="9" name="Picture 2051" descr="C:\WINDOWS\Desktop\pollutant defects in frogs.jpg"/>
          <p:cNvPicPr>
            <a:picLocks noChangeAspect="1" noChangeArrowheads="1"/>
          </p:cNvPicPr>
          <p:nvPr/>
        </p:nvPicPr>
        <p:blipFill>
          <a:blip r:embed="rId4"/>
          <a:srcRect/>
          <a:stretch>
            <a:fillRect/>
          </a:stretch>
        </p:blipFill>
        <p:spPr bwMode="auto">
          <a:xfrm>
            <a:off x="5715000" y="1905000"/>
            <a:ext cx="2819400" cy="2819400"/>
          </a:xfrm>
          <a:prstGeom prst="rect">
            <a:avLst/>
          </a:prstGeom>
          <a:noFill/>
        </p:spPr>
      </p:pic>
      <p:pic>
        <p:nvPicPr>
          <p:cNvPr id="11" name="Picture 2"/>
          <p:cNvPicPr>
            <a:picLocks noChangeAspect="1" noChangeArrowheads="1"/>
          </p:cNvPicPr>
          <p:nvPr/>
        </p:nvPicPr>
        <p:blipFill>
          <a:blip r:embed="rId5"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95740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143000" y="457200"/>
            <a:ext cx="5796843" cy="461665"/>
          </a:xfrm>
          <a:prstGeom prst="rect">
            <a:avLst/>
          </a:prstGeom>
          <a:noFill/>
          <a:ln w="9525">
            <a:noFill/>
            <a:miter lim="800000"/>
            <a:headEnd/>
            <a:tailEnd/>
          </a:ln>
          <a:effectLst/>
        </p:spPr>
        <p:txBody>
          <a:bodyPr wrap="none">
            <a:spAutoFit/>
          </a:bodyPr>
          <a:lstStyle/>
          <a:p>
            <a:r>
              <a:rPr lang="en-US" sz="2400" b="1" dirty="0">
                <a:latin typeface="Centaur" pitchFamily="18" charset="0"/>
              </a:rPr>
              <a:t>Similarities between Chemical and Light Pollution</a:t>
            </a:r>
            <a:endParaRPr lang="en-US" sz="2400" dirty="0">
              <a:latin typeface="Centaur" pitchFamily="18" charset="0"/>
            </a:endParaRPr>
          </a:p>
        </p:txBody>
      </p:sp>
      <p:sp>
        <p:nvSpPr>
          <p:cNvPr id="6148" name="Text Box 4"/>
          <p:cNvSpPr txBox="1">
            <a:spLocks noChangeArrowheads="1"/>
          </p:cNvSpPr>
          <p:nvPr/>
        </p:nvSpPr>
        <p:spPr bwMode="auto">
          <a:xfrm>
            <a:off x="381000" y="1447800"/>
            <a:ext cx="8458200" cy="4069897"/>
          </a:xfrm>
          <a:prstGeom prst="rect">
            <a:avLst/>
          </a:prstGeom>
          <a:noFill/>
          <a:ln w="9525">
            <a:noFill/>
            <a:miter lim="800000"/>
            <a:headEnd/>
            <a:tailEnd/>
          </a:ln>
          <a:effectLst/>
        </p:spPr>
        <p:txBody>
          <a:bodyPr>
            <a:spAutoFit/>
          </a:bodyPr>
          <a:lstStyle/>
          <a:p>
            <a:r>
              <a:rPr lang="en-US" sz="2000" b="1" dirty="0">
                <a:latin typeface="Centaur" pitchFamily="18" charset="0"/>
              </a:rPr>
              <a:t> </a:t>
            </a:r>
            <a:r>
              <a:rPr lang="en-US" sz="2000" b="1" u="sng" dirty="0">
                <a:latin typeface="Centaur" pitchFamily="18" charset="0"/>
              </a:rPr>
              <a:t>Organism Impact</a:t>
            </a:r>
            <a:r>
              <a:rPr lang="en-US" sz="2000" b="1" dirty="0">
                <a:latin typeface="Centaur" pitchFamily="18" charset="0"/>
              </a:rPr>
              <a:t>     </a:t>
            </a:r>
            <a:r>
              <a:rPr lang="en-US" sz="2000" b="1" u="sng" dirty="0">
                <a:latin typeface="Centaur" pitchFamily="18" charset="0"/>
              </a:rPr>
              <a:t>Chemical</a:t>
            </a:r>
            <a:r>
              <a:rPr lang="en-US" sz="2000" b="1" dirty="0">
                <a:latin typeface="Centaur" pitchFamily="18" charset="0"/>
              </a:rPr>
              <a:t>*  </a:t>
            </a:r>
            <a:r>
              <a:rPr lang="en-US" sz="2000" b="1" u="sng" dirty="0">
                <a:latin typeface="Centaur" pitchFamily="18" charset="0"/>
              </a:rPr>
              <a:t>Light</a:t>
            </a:r>
            <a:r>
              <a:rPr lang="en-US" sz="2000" b="1" dirty="0">
                <a:latin typeface="Centaur" pitchFamily="18" charset="0"/>
              </a:rPr>
              <a:t>**	 </a:t>
            </a:r>
            <a:r>
              <a:rPr lang="en-US" sz="2000" b="1" u="sng" dirty="0">
                <a:latin typeface="Centaur" pitchFamily="18" charset="0"/>
              </a:rPr>
              <a:t>LP Examples</a:t>
            </a:r>
          </a:p>
          <a:p>
            <a:endParaRPr lang="en-US" sz="2000" u="sng" dirty="0">
              <a:latin typeface="Centaur" pitchFamily="18" charset="0"/>
            </a:endParaRPr>
          </a:p>
          <a:p>
            <a:pPr>
              <a:buFont typeface="Wingdings" pitchFamily="2" charset="2"/>
              <a:buChar char="§"/>
            </a:pPr>
            <a:r>
              <a:rPr lang="en-US" sz="2000" dirty="0">
                <a:latin typeface="Centaur" pitchFamily="18" charset="0"/>
              </a:rPr>
              <a:t>  Human Exposure	yes	</a:t>
            </a:r>
            <a:r>
              <a:rPr lang="en-US" sz="2000" dirty="0" err="1">
                <a:latin typeface="Centaur" pitchFamily="18" charset="0"/>
              </a:rPr>
              <a:t>yes</a:t>
            </a:r>
            <a:r>
              <a:rPr lang="en-US" sz="2000" dirty="0">
                <a:latin typeface="Centaur" pitchFamily="18" charset="0"/>
              </a:rPr>
              <a:t>	urban/industrial settings</a:t>
            </a:r>
            <a:endParaRPr lang="en-US" sz="2000" u="sng" dirty="0">
              <a:latin typeface="Centaur" pitchFamily="18" charset="0"/>
            </a:endParaRPr>
          </a:p>
          <a:p>
            <a:pPr>
              <a:buFont typeface="Wingdings" pitchFamily="2" charset="2"/>
              <a:buChar char="§"/>
            </a:pPr>
            <a:r>
              <a:rPr lang="en-US" sz="2000" dirty="0">
                <a:latin typeface="Centaur" pitchFamily="18" charset="0"/>
              </a:rPr>
              <a:t>  Wildlife Exposure	yes	</a:t>
            </a:r>
            <a:r>
              <a:rPr lang="en-US" sz="2000" dirty="0" err="1">
                <a:latin typeface="Centaur" pitchFamily="18" charset="0"/>
              </a:rPr>
              <a:t>yes</a:t>
            </a:r>
            <a:r>
              <a:rPr lang="en-US" sz="2000" dirty="0">
                <a:latin typeface="Centaur" pitchFamily="18" charset="0"/>
              </a:rPr>
              <a:t>	urban/industrial settings</a:t>
            </a:r>
          </a:p>
          <a:p>
            <a:pPr>
              <a:buFont typeface="Wingdings" pitchFamily="2" charset="2"/>
              <a:buChar char="§"/>
            </a:pPr>
            <a:r>
              <a:rPr lang="en-US" sz="2000" dirty="0">
                <a:latin typeface="Centaur" pitchFamily="18" charset="0"/>
              </a:rPr>
              <a:t>  Abnormal behavior        	yes	</a:t>
            </a:r>
            <a:r>
              <a:rPr lang="en-US" sz="2000" dirty="0" err="1">
                <a:latin typeface="Centaur" pitchFamily="18" charset="0"/>
              </a:rPr>
              <a:t>yes</a:t>
            </a:r>
            <a:r>
              <a:rPr lang="en-US" sz="2000" dirty="0">
                <a:latin typeface="Centaur" pitchFamily="18" charset="0"/>
              </a:rPr>
              <a:t>	migrations, attraction/avoidance</a:t>
            </a:r>
          </a:p>
          <a:p>
            <a:pPr>
              <a:buFont typeface="Wingdings" pitchFamily="2" charset="2"/>
              <a:buChar char="§"/>
            </a:pPr>
            <a:r>
              <a:rPr lang="en-US" sz="2000" dirty="0">
                <a:latin typeface="Centaur" pitchFamily="18" charset="0"/>
              </a:rPr>
              <a:t>  Growth 	              yes	</a:t>
            </a:r>
            <a:r>
              <a:rPr lang="en-US" sz="2000" dirty="0" err="1">
                <a:latin typeface="Centaur" pitchFamily="18" charset="0"/>
              </a:rPr>
              <a:t>yes</a:t>
            </a:r>
            <a:r>
              <a:rPr lang="en-US" sz="2000" dirty="0">
                <a:latin typeface="Centaur" pitchFamily="18" charset="0"/>
              </a:rPr>
              <a:t>	plants, cancer cells</a:t>
            </a:r>
          </a:p>
          <a:p>
            <a:pPr>
              <a:buFont typeface="Wingdings" pitchFamily="2" charset="2"/>
              <a:buChar char="§"/>
            </a:pPr>
            <a:r>
              <a:rPr lang="en-US" sz="2000" dirty="0">
                <a:latin typeface="Centaur" pitchFamily="18" charset="0"/>
              </a:rPr>
              <a:t>  Reproduction		yes         </a:t>
            </a:r>
            <a:r>
              <a:rPr lang="en-US" sz="2000" dirty="0" err="1">
                <a:latin typeface="Centaur" pitchFamily="18" charset="0"/>
              </a:rPr>
              <a:t>yes</a:t>
            </a:r>
            <a:r>
              <a:rPr lang="en-US" sz="2000" dirty="0">
                <a:latin typeface="Centaur" pitchFamily="18" charset="0"/>
              </a:rPr>
              <a:t>	mammals, amphibians</a:t>
            </a:r>
          </a:p>
          <a:p>
            <a:pPr>
              <a:buFont typeface="Wingdings" pitchFamily="2" charset="2"/>
              <a:buChar char="§"/>
            </a:pPr>
            <a:r>
              <a:rPr lang="en-US" sz="2000" dirty="0">
                <a:latin typeface="Centaur" pitchFamily="18" charset="0"/>
              </a:rPr>
              <a:t>  Survival                         	yes         </a:t>
            </a:r>
            <a:r>
              <a:rPr lang="en-US" sz="2000" dirty="0" err="1">
                <a:latin typeface="Centaur" pitchFamily="18" charset="0"/>
              </a:rPr>
              <a:t>yes</a:t>
            </a:r>
            <a:r>
              <a:rPr lang="en-US" sz="2000" dirty="0">
                <a:latin typeface="Centaur" pitchFamily="18" charset="0"/>
              </a:rPr>
              <a:t>	sea turtles, birds</a:t>
            </a:r>
          </a:p>
          <a:p>
            <a:pPr>
              <a:buFont typeface="Wingdings" pitchFamily="2" charset="2"/>
              <a:buChar char="§"/>
            </a:pPr>
            <a:r>
              <a:rPr lang="en-US" sz="2000" dirty="0">
                <a:latin typeface="Centaur" pitchFamily="18" charset="0"/>
              </a:rPr>
              <a:t>  Death                             	yes         </a:t>
            </a:r>
            <a:r>
              <a:rPr lang="en-US" sz="2000" dirty="0" err="1">
                <a:latin typeface="Centaur" pitchFamily="18" charset="0"/>
              </a:rPr>
              <a:t>yes</a:t>
            </a:r>
            <a:r>
              <a:rPr lang="en-US" sz="2000" dirty="0">
                <a:latin typeface="Centaur" pitchFamily="18" charset="0"/>
              </a:rPr>
              <a:t>	sea turtles, birds</a:t>
            </a:r>
          </a:p>
          <a:p>
            <a:endParaRPr lang="en-US" sz="2000" dirty="0">
              <a:latin typeface="Centaur" pitchFamily="18" charset="0"/>
            </a:endParaRPr>
          </a:p>
          <a:p>
            <a:r>
              <a:rPr lang="en-US" sz="2000" dirty="0">
                <a:latin typeface="Centaur" pitchFamily="18" charset="0"/>
              </a:rPr>
              <a:t>*   Sufficient data generated by studies on numerous chemicals.</a:t>
            </a:r>
          </a:p>
          <a:p>
            <a:r>
              <a:rPr lang="en-US" sz="2000" dirty="0">
                <a:latin typeface="Centaur" pitchFamily="18" charset="0"/>
              </a:rPr>
              <a:t>** Insufficient data; repeated observations of incidences and correlation to</a:t>
            </a:r>
          </a:p>
          <a:p>
            <a:pPr>
              <a:lnSpc>
                <a:spcPct val="90000"/>
              </a:lnSpc>
            </a:pPr>
            <a:r>
              <a:rPr lang="en-US" sz="2000" dirty="0">
                <a:latin typeface="Centaur" pitchFamily="18" charset="0"/>
              </a:rPr>
              <a:t>     presence of artificial lighting.  </a:t>
            </a:r>
          </a:p>
        </p:txBody>
      </p:sp>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304800" y="2209800"/>
            <a:ext cx="8610600" cy="4451350"/>
          </a:xfrm>
          <a:prstGeom prst="rect">
            <a:avLst/>
          </a:prstGeom>
          <a:noFill/>
          <a:ln w="9525">
            <a:noFill/>
            <a:miter lim="800000"/>
            <a:headEnd/>
            <a:tailEnd/>
          </a:ln>
          <a:effectLst/>
        </p:spPr>
        <p:txBody>
          <a:bodyPr>
            <a:spAutoFit/>
          </a:bodyPr>
          <a:lstStyle/>
          <a:p>
            <a:pPr>
              <a:buFont typeface="Wingdings" pitchFamily="2" charset="2"/>
              <a:buChar char="§"/>
            </a:pPr>
            <a:r>
              <a:rPr lang="en-US" dirty="0">
                <a:latin typeface="Centaur" pitchFamily="18" charset="0"/>
              </a:rPr>
              <a:t>  Habitat Modification	             yes               </a:t>
            </a:r>
            <a:r>
              <a:rPr lang="en-US" dirty="0" err="1" smtClean="0">
                <a:latin typeface="Centaur" pitchFamily="18" charset="0"/>
              </a:rPr>
              <a:t>yes</a:t>
            </a:r>
            <a:r>
              <a:rPr lang="en-US" dirty="0">
                <a:latin typeface="Centaur" pitchFamily="18" charset="0"/>
              </a:rPr>
              <a:t>	       </a:t>
            </a:r>
            <a:r>
              <a:rPr lang="en-US" dirty="0" smtClean="0">
                <a:latin typeface="Centaur" pitchFamily="18" charset="0"/>
              </a:rPr>
              <a:t>coastal </a:t>
            </a:r>
            <a:r>
              <a:rPr lang="en-US" dirty="0">
                <a:latin typeface="Centaur" pitchFamily="18" charset="0"/>
              </a:rPr>
              <a:t>ecosystems*       </a:t>
            </a:r>
          </a:p>
          <a:p>
            <a:pPr>
              <a:buFont typeface="Wingdings" pitchFamily="2" charset="2"/>
              <a:buChar char="§"/>
            </a:pPr>
            <a:r>
              <a:rPr lang="en-US" dirty="0">
                <a:latin typeface="Centaur" pitchFamily="18" charset="0"/>
              </a:rPr>
              <a:t>  Population Effects	             </a:t>
            </a:r>
            <a:r>
              <a:rPr lang="en-US" dirty="0" smtClean="0">
                <a:latin typeface="Centaur" pitchFamily="18" charset="0"/>
              </a:rPr>
              <a:t>	             yes</a:t>
            </a:r>
            <a:r>
              <a:rPr lang="en-US" dirty="0">
                <a:latin typeface="Centaur" pitchFamily="18" charset="0"/>
              </a:rPr>
              <a:t>	</a:t>
            </a:r>
            <a:r>
              <a:rPr lang="en-US" dirty="0" err="1" smtClean="0">
                <a:latin typeface="Centaur" pitchFamily="18" charset="0"/>
              </a:rPr>
              <a:t>yes</a:t>
            </a:r>
            <a:r>
              <a:rPr lang="en-US" dirty="0">
                <a:latin typeface="Centaur" pitchFamily="18" charset="0"/>
              </a:rPr>
              <a:t>	       </a:t>
            </a:r>
            <a:r>
              <a:rPr lang="en-US" dirty="0" smtClean="0">
                <a:latin typeface="Centaur" pitchFamily="18" charset="0"/>
              </a:rPr>
              <a:t>sea </a:t>
            </a:r>
            <a:r>
              <a:rPr lang="en-US" dirty="0">
                <a:latin typeface="Centaur" pitchFamily="18" charset="0"/>
              </a:rPr>
              <a:t>turtles, birds</a:t>
            </a:r>
          </a:p>
          <a:p>
            <a:pPr>
              <a:buFont typeface="Wingdings" pitchFamily="2" charset="2"/>
              <a:buNone/>
            </a:pPr>
            <a:endParaRPr lang="en-US" dirty="0">
              <a:latin typeface="Centaur" pitchFamily="18" charset="0"/>
            </a:endParaRPr>
          </a:p>
          <a:p>
            <a:pPr>
              <a:buFont typeface="Wingdings" pitchFamily="2" charset="2"/>
              <a:buChar char="§"/>
            </a:pPr>
            <a:r>
              <a:rPr lang="en-US" dirty="0">
                <a:latin typeface="Centaur" pitchFamily="18" charset="0"/>
              </a:rPr>
              <a:t>  Pollutant Environmental Fate    </a:t>
            </a:r>
            <a:r>
              <a:rPr lang="en-US" dirty="0" smtClean="0">
                <a:latin typeface="Centaur" pitchFamily="18" charset="0"/>
              </a:rPr>
              <a:t>    persistent            </a:t>
            </a:r>
            <a:r>
              <a:rPr lang="en-US" dirty="0" err="1">
                <a:latin typeface="Centaur" pitchFamily="18" charset="0"/>
              </a:rPr>
              <a:t>persistent</a:t>
            </a:r>
            <a:r>
              <a:rPr lang="en-US" dirty="0">
                <a:latin typeface="Centaur" pitchFamily="18" charset="0"/>
              </a:rPr>
              <a:t>       </a:t>
            </a:r>
            <a:r>
              <a:rPr lang="en-US" dirty="0" smtClean="0">
                <a:latin typeface="Centaur" pitchFamily="18" charset="0"/>
              </a:rPr>
              <a:t>  ubiquitous </a:t>
            </a:r>
            <a:r>
              <a:rPr lang="en-US" dirty="0">
                <a:latin typeface="Centaur" pitchFamily="18" charset="0"/>
              </a:rPr>
              <a:t>in urban/</a:t>
            </a:r>
          </a:p>
          <a:p>
            <a:pPr>
              <a:buFont typeface="Wingdings" pitchFamily="2" charset="2"/>
              <a:buNone/>
            </a:pPr>
            <a:r>
              <a:rPr lang="en-US" dirty="0">
                <a:latin typeface="Centaur" pitchFamily="18" charset="0"/>
              </a:rPr>
              <a:t>	                                      or short-lived                            </a:t>
            </a:r>
            <a:r>
              <a:rPr lang="en-US" dirty="0" smtClean="0">
                <a:latin typeface="Centaur" pitchFamily="18" charset="0"/>
              </a:rPr>
              <a:t>   industrial </a:t>
            </a:r>
            <a:r>
              <a:rPr lang="en-US" dirty="0">
                <a:latin typeface="Centaur" pitchFamily="18" charset="0"/>
              </a:rPr>
              <a:t>environments</a:t>
            </a:r>
          </a:p>
          <a:p>
            <a:pPr>
              <a:buFont typeface="Wingdings" pitchFamily="2" charset="2"/>
              <a:buNone/>
            </a:pPr>
            <a:endParaRPr lang="en-US" dirty="0">
              <a:latin typeface="Centaur" pitchFamily="18" charset="0"/>
            </a:endParaRPr>
          </a:p>
          <a:p>
            <a:pPr>
              <a:buFont typeface="Wingdings" pitchFamily="2" charset="2"/>
              <a:buChar char="§"/>
            </a:pPr>
            <a:r>
              <a:rPr lang="en-US" dirty="0">
                <a:latin typeface="Centaur" pitchFamily="18" charset="0"/>
              </a:rPr>
              <a:t>Ecological Imbalance                  	yes	</a:t>
            </a:r>
            <a:r>
              <a:rPr lang="en-US" dirty="0" err="1" smtClean="0">
                <a:latin typeface="Centaur" pitchFamily="18" charset="0"/>
              </a:rPr>
              <a:t>yes</a:t>
            </a:r>
            <a:r>
              <a:rPr lang="en-US" dirty="0" smtClean="0">
                <a:latin typeface="Centaur" pitchFamily="18" charset="0"/>
              </a:rPr>
              <a:t>                   coastal </a:t>
            </a:r>
            <a:r>
              <a:rPr lang="en-US" dirty="0">
                <a:latin typeface="Centaur" pitchFamily="18" charset="0"/>
              </a:rPr>
              <a:t>ecosystems * </a:t>
            </a:r>
          </a:p>
          <a:p>
            <a:endParaRPr lang="en-US" dirty="0">
              <a:latin typeface="Centaur" pitchFamily="18" charset="0"/>
            </a:endParaRPr>
          </a:p>
          <a:p>
            <a:pPr>
              <a:buFont typeface="Wingdings" pitchFamily="2" charset="2"/>
              <a:buChar char="§"/>
            </a:pPr>
            <a:r>
              <a:rPr lang="en-US" dirty="0">
                <a:latin typeface="Centaur" pitchFamily="18" charset="0"/>
              </a:rPr>
              <a:t> Environmental Restoration***   expensive$$$        </a:t>
            </a:r>
            <a:r>
              <a:rPr lang="en-US" dirty="0" smtClean="0">
                <a:latin typeface="Centaur" pitchFamily="18" charset="0"/>
              </a:rPr>
              <a:t>   cheap$              Florida </a:t>
            </a:r>
            <a:r>
              <a:rPr lang="en-US" dirty="0">
                <a:latin typeface="Centaur" pitchFamily="18" charset="0"/>
              </a:rPr>
              <a:t>coasts**</a:t>
            </a:r>
          </a:p>
          <a:p>
            <a:pPr lvl="2">
              <a:buFont typeface="Wingdings" pitchFamily="2" charset="2"/>
              <a:buNone/>
            </a:pPr>
            <a:r>
              <a:rPr lang="en-US" dirty="0">
                <a:latin typeface="Centaur" pitchFamily="18" charset="0"/>
              </a:rPr>
              <a:t>					       </a:t>
            </a:r>
            <a:r>
              <a:rPr lang="en-US" dirty="0" smtClean="0">
                <a:latin typeface="Centaur" pitchFamily="18" charset="0"/>
              </a:rPr>
              <a:t>Cedar </a:t>
            </a:r>
            <a:r>
              <a:rPr lang="en-US" dirty="0">
                <a:latin typeface="Centaur" pitchFamily="18" charset="0"/>
              </a:rPr>
              <a:t>River,  WA****</a:t>
            </a:r>
          </a:p>
          <a:p>
            <a:pPr>
              <a:buFont typeface="Wingdings" pitchFamily="2" charset="2"/>
              <a:buChar char="§"/>
            </a:pPr>
            <a:r>
              <a:rPr lang="en-US" dirty="0">
                <a:latin typeface="Centaur" pitchFamily="18" charset="0"/>
              </a:rPr>
              <a:t> Restoration benefits	      </a:t>
            </a:r>
            <a:r>
              <a:rPr lang="en-US" dirty="0" smtClean="0">
                <a:latin typeface="Centaur" pitchFamily="18" charset="0"/>
              </a:rPr>
              <a:t>  </a:t>
            </a:r>
            <a:r>
              <a:rPr lang="en-US" dirty="0">
                <a:latin typeface="Centaur" pitchFamily="18" charset="0"/>
              </a:rPr>
              <a:t>long term        immediate     </a:t>
            </a:r>
            <a:r>
              <a:rPr lang="en-US" dirty="0" smtClean="0">
                <a:latin typeface="Centaur" pitchFamily="18" charset="0"/>
              </a:rPr>
              <a:t>     Florida </a:t>
            </a:r>
            <a:r>
              <a:rPr lang="en-US" dirty="0">
                <a:latin typeface="Centaur" pitchFamily="18" charset="0"/>
              </a:rPr>
              <a:t>coasts**</a:t>
            </a:r>
          </a:p>
          <a:p>
            <a:pPr>
              <a:buFont typeface="Wingdings" pitchFamily="2" charset="2"/>
              <a:buNone/>
            </a:pPr>
            <a:r>
              <a:rPr lang="en-US" dirty="0">
                <a:latin typeface="Centaur" pitchFamily="18" charset="0"/>
              </a:rPr>
              <a:t>						       </a:t>
            </a:r>
            <a:r>
              <a:rPr lang="en-US" dirty="0" smtClean="0">
                <a:latin typeface="Centaur" pitchFamily="18" charset="0"/>
              </a:rPr>
              <a:t>Cedar </a:t>
            </a:r>
            <a:r>
              <a:rPr lang="en-US" dirty="0">
                <a:latin typeface="Centaur" pitchFamily="18" charset="0"/>
              </a:rPr>
              <a:t>River,  WA****</a:t>
            </a:r>
          </a:p>
          <a:p>
            <a:pPr lvl="4">
              <a:buFont typeface="Wingdings" pitchFamily="2" charset="2"/>
              <a:buNone/>
            </a:pPr>
            <a:r>
              <a:rPr lang="en-US" sz="1400" dirty="0">
                <a:latin typeface="Centaur" pitchFamily="18" charset="0"/>
              </a:rPr>
              <a:t>				</a:t>
            </a:r>
          </a:p>
          <a:p>
            <a:pPr lvl="4">
              <a:buFont typeface="Wingdings" pitchFamily="2" charset="2"/>
              <a:buNone/>
            </a:pPr>
            <a:r>
              <a:rPr lang="en-US" sz="1400" dirty="0">
                <a:latin typeface="Centaur" pitchFamily="18" charset="0"/>
              </a:rPr>
              <a:t>			*      =   Chesapeake Bay</a:t>
            </a:r>
          </a:p>
          <a:p>
            <a:pPr lvl="4"/>
            <a:r>
              <a:rPr lang="en-US" sz="1400" dirty="0">
                <a:latin typeface="Centaur" pitchFamily="18" charset="0"/>
              </a:rPr>
              <a:t>			**    =   Sea turtle nesting habitats</a:t>
            </a:r>
          </a:p>
          <a:p>
            <a:pPr lvl="4"/>
            <a:r>
              <a:rPr lang="en-US" sz="1400" dirty="0">
                <a:latin typeface="Centaur" pitchFamily="18" charset="0"/>
              </a:rPr>
              <a:t>			***   =  See </a:t>
            </a:r>
            <a:r>
              <a:rPr lang="en-US" sz="1400" dirty="0" smtClean="0">
                <a:latin typeface="Centaur" pitchFamily="18" charset="0"/>
              </a:rPr>
              <a:t>next slide for </a:t>
            </a:r>
            <a:r>
              <a:rPr lang="en-US" sz="1400" dirty="0">
                <a:latin typeface="Centaur" pitchFamily="18" charset="0"/>
              </a:rPr>
              <a:t>explanations</a:t>
            </a:r>
          </a:p>
          <a:p>
            <a:pPr lvl="4"/>
            <a:r>
              <a:rPr lang="en-US" sz="1400" dirty="0">
                <a:latin typeface="Centaur" pitchFamily="18" charset="0"/>
              </a:rPr>
              <a:t>			**** =  See </a:t>
            </a:r>
            <a:r>
              <a:rPr lang="en-US" sz="1400" dirty="0" smtClean="0">
                <a:latin typeface="Centaur" pitchFamily="18" charset="0"/>
              </a:rPr>
              <a:t>‘fish slide ‘– </a:t>
            </a:r>
            <a:r>
              <a:rPr lang="en-US" sz="1400" dirty="0">
                <a:latin typeface="Centaur" pitchFamily="18" charset="0"/>
              </a:rPr>
              <a:t>sockeye salmon habitat</a:t>
            </a:r>
          </a:p>
        </p:txBody>
      </p:sp>
      <p:sp>
        <p:nvSpPr>
          <p:cNvPr id="47107" name="Rectangle 3"/>
          <p:cNvSpPr>
            <a:spLocks noChangeArrowheads="1"/>
          </p:cNvSpPr>
          <p:nvPr/>
        </p:nvSpPr>
        <p:spPr bwMode="auto">
          <a:xfrm>
            <a:off x="1143000" y="685800"/>
            <a:ext cx="5796843" cy="461665"/>
          </a:xfrm>
          <a:prstGeom prst="rect">
            <a:avLst/>
          </a:prstGeom>
          <a:noFill/>
          <a:ln w="9525">
            <a:noFill/>
            <a:miter lim="800000"/>
            <a:headEnd/>
            <a:tailEnd/>
          </a:ln>
          <a:effectLst/>
        </p:spPr>
        <p:txBody>
          <a:bodyPr wrap="none">
            <a:spAutoFit/>
          </a:bodyPr>
          <a:lstStyle/>
          <a:p>
            <a:r>
              <a:rPr lang="en-US" sz="2400" b="1" dirty="0">
                <a:latin typeface="Centaur" pitchFamily="18" charset="0"/>
              </a:rPr>
              <a:t>Similarities between Chemical and Light Pollution</a:t>
            </a:r>
          </a:p>
        </p:txBody>
      </p:sp>
      <p:sp>
        <p:nvSpPr>
          <p:cNvPr id="47108" name="Rectangle 4"/>
          <p:cNvSpPr>
            <a:spLocks noChangeArrowheads="1"/>
          </p:cNvSpPr>
          <p:nvPr/>
        </p:nvSpPr>
        <p:spPr bwMode="auto">
          <a:xfrm>
            <a:off x="2286000" y="990600"/>
            <a:ext cx="6477000" cy="830997"/>
          </a:xfrm>
          <a:prstGeom prst="rect">
            <a:avLst/>
          </a:prstGeom>
          <a:noFill/>
          <a:ln w="9525">
            <a:noFill/>
            <a:miter lim="800000"/>
            <a:headEnd/>
            <a:tailEnd/>
          </a:ln>
          <a:effectLst/>
        </p:spPr>
        <p:txBody>
          <a:bodyPr>
            <a:spAutoFit/>
          </a:bodyPr>
          <a:lstStyle/>
          <a:p>
            <a:endParaRPr lang="en-US" sz="2400" b="1" dirty="0">
              <a:latin typeface="Centaur" pitchFamily="18" charset="0"/>
            </a:endParaRPr>
          </a:p>
          <a:p>
            <a:r>
              <a:rPr lang="en-US" sz="2400" b="1" dirty="0">
                <a:latin typeface="Centaur" pitchFamily="18" charset="0"/>
              </a:rPr>
              <a:t>	   </a:t>
            </a:r>
            <a:r>
              <a:rPr lang="en-US" sz="2400" b="1" u="sng" dirty="0">
                <a:latin typeface="Centaur" pitchFamily="18" charset="0"/>
              </a:rPr>
              <a:t>Chemical</a:t>
            </a:r>
            <a:r>
              <a:rPr lang="en-US" sz="2400" b="1" dirty="0">
                <a:latin typeface="Centaur" pitchFamily="18" charset="0"/>
              </a:rPr>
              <a:t>    </a:t>
            </a:r>
            <a:r>
              <a:rPr lang="en-US" sz="2400" b="1" u="sng" dirty="0">
                <a:latin typeface="Centaur" pitchFamily="18" charset="0"/>
              </a:rPr>
              <a:t>Light </a:t>
            </a:r>
            <a:r>
              <a:rPr lang="en-US" sz="2400" b="1" dirty="0">
                <a:latin typeface="Centaur" pitchFamily="18" charset="0"/>
              </a:rPr>
              <a:t>         </a:t>
            </a:r>
            <a:r>
              <a:rPr lang="en-US" sz="2400" b="1" u="sng" dirty="0">
                <a:latin typeface="Centaur" pitchFamily="18" charset="0"/>
              </a:rPr>
              <a:t>Examples</a:t>
            </a:r>
          </a:p>
        </p:txBody>
      </p:sp>
      <p:pic>
        <p:nvPicPr>
          <p:cNvPr id="47109" name="Picture 5" descr="C:\WINDOWS\Desktop\badsky.gif"/>
          <p:cNvPicPr>
            <a:picLocks noChangeAspect="1" noChangeArrowheads="1"/>
          </p:cNvPicPr>
          <p:nvPr/>
        </p:nvPicPr>
        <p:blipFill>
          <a:blip r:embed="rId2"/>
          <a:srcRect/>
          <a:stretch>
            <a:fillRect/>
          </a:stretch>
        </p:blipFill>
        <p:spPr bwMode="auto">
          <a:xfrm>
            <a:off x="762000" y="1219200"/>
            <a:ext cx="1447800" cy="960438"/>
          </a:xfrm>
          <a:prstGeom prst="rect">
            <a:avLst/>
          </a:prstGeom>
          <a:noFill/>
        </p:spPr>
      </p:pic>
      <p:pic>
        <p:nvPicPr>
          <p:cNvPr id="7" name="Picture 102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050"/>
          <p:cNvSpPr txBox="1">
            <a:spLocks noChangeArrowheads="1"/>
          </p:cNvSpPr>
          <p:nvPr/>
        </p:nvSpPr>
        <p:spPr bwMode="auto">
          <a:xfrm>
            <a:off x="990600" y="762000"/>
            <a:ext cx="71628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62467" name="Text Box 2051"/>
          <p:cNvSpPr txBox="1">
            <a:spLocks noChangeArrowheads="1"/>
          </p:cNvSpPr>
          <p:nvPr/>
        </p:nvSpPr>
        <p:spPr bwMode="auto">
          <a:xfrm>
            <a:off x="1295400" y="304800"/>
            <a:ext cx="6781800" cy="1369606"/>
          </a:xfrm>
          <a:prstGeom prst="rect">
            <a:avLst/>
          </a:prstGeom>
          <a:noFill/>
          <a:ln w="9525">
            <a:noFill/>
            <a:miter lim="800000"/>
            <a:headEnd/>
            <a:tailEnd/>
          </a:ln>
          <a:effectLst/>
        </p:spPr>
        <p:txBody>
          <a:bodyPr>
            <a:spAutoFit/>
          </a:bodyPr>
          <a:lstStyle/>
          <a:p>
            <a:pPr algn="ctr">
              <a:spcBef>
                <a:spcPct val="50000"/>
              </a:spcBef>
            </a:pPr>
            <a:r>
              <a:rPr lang="en-US" sz="2400" b="1" dirty="0">
                <a:latin typeface="Centaur" pitchFamily="18" charset="0"/>
              </a:rPr>
              <a:t>Environmental Restoration Comparison “Cleaning the Problem Up”</a:t>
            </a:r>
          </a:p>
          <a:p>
            <a:pPr>
              <a:spcBef>
                <a:spcPct val="50000"/>
              </a:spcBef>
            </a:pPr>
            <a:r>
              <a:rPr lang="en-US" sz="1400" b="1" dirty="0">
                <a:latin typeface="Centaur" pitchFamily="18" charset="0"/>
              </a:rPr>
              <a:t>Hypothetical scenario – compare 10 acres of land in watershed environment contaminated by either hazardous chemicals or light pollution </a:t>
            </a:r>
          </a:p>
        </p:txBody>
      </p:sp>
      <p:sp>
        <p:nvSpPr>
          <p:cNvPr id="62468" name="Text Box 2052"/>
          <p:cNvSpPr txBox="1">
            <a:spLocks noChangeArrowheads="1"/>
          </p:cNvSpPr>
          <p:nvPr/>
        </p:nvSpPr>
        <p:spPr bwMode="auto">
          <a:xfrm>
            <a:off x="457200" y="1752600"/>
            <a:ext cx="4572000" cy="5043488"/>
          </a:xfrm>
          <a:prstGeom prst="rect">
            <a:avLst/>
          </a:prstGeom>
          <a:noFill/>
          <a:ln w="9525">
            <a:noFill/>
            <a:miter lim="800000"/>
            <a:headEnd/>
            <a:tailEnd/>
          </a:ln>
          <a:effectLst/>
        </p:spPr>
        <p:txBody>
          <a:bodyPr>
            <a:spAutoFit/>
          </a:bodyPr>
          <a:lstStyle/>
          <a:p>
            <a:pPr>
              <a:spcBef>
                <a:spcPct val="50000"/>
              </a:spcBef>
            </a:pPr>
            <a:r>
              <a:rPr lang="en-US" b="1" u="sng" dirty="0">
                <a:latin typeface="Centaur" pitchFamily="18" charset="0"/>
              </a:rPr>
              <a:t>Chemical Pollution </a:t>
            </a:r>
            <a:r>
              <a:rPr lang="en-US" b="1" dirty="0">
                <a:latin typeface="Centaur" pitchFamily="18" charset="0"/>
              </a:rPr>
              <a:t>($$$$$$$$$$$$$$$)</a:t>
            </a:r>
          </a:p>
          <a:p>
            <a:pPr>
              <a:spcBef>
                <a:spcPct val="50000"/>
              </a:spcBef>
              <a:buFont typeface="Wingdings" pitchFamily="2" charset="2"/>
              <a:buChar char="§"/>
            </a:pPr>
            <a:r>
              <a:rPr lang="en-US" dirty="0">
                <a:latin typeface="Centaur" pitchFamily="18" charset="0"/>
              </a:rPr>
              <a:t>  Source  – residual presence may persist after source is eliminated</a:t>
            </a:r>
          </a:p>
          <a:p>
            <a:pPr>
              <a:spcBef>
                <a:spcPct val="50000"/>
              </a:spcBef>
              <a:buFont typeface="Wingdings" pitchFamily="2" charset="2"/>
              <a:buChar char="§"/>
            </a:pPr>
            <a:r>
              <a:rPr lang="en-US" dirty="0">
                <a:latin typeface="Centaur" pitchFamily="18" charset="0"/>
              </a:rPr>
              <a:t>  Environmental noncompliance fines</a:t>
            </a:r>
          </a:p>
          <a:p>
            <a:pPr>
              <a:spcBef>
                <a:spcPct val="50000"/>
              </a:spcBef>
              <a:buFont typeface="Wingdings" pitchFamily="2" charset="2"/>
              <a:buChar char="§"/>
            </a:pPr>
            <a:r>
              <a:rPr lang="en-US" dirty="0">
                <a:latin typeface="Centaur" pitchFamily="18" charset="0"/>
              </a:rPr>
              <a:t>  Civil/criminal litigation costs</a:t>
            </a:r>
          </a:p>
          <a:p>
            <a:pPr>
              <a:spcBef>
                <a:spcPct val="50000"/>
              </a:spcBef>
              <a:buFont typeface="Wingdings" pitchFamily="2" charset="2"/>
              <a:buChar char="§"/>
            </a:pPr>
            <a:r>
              <a:rPr lang="en-US" dirty="0">
                <a:latin typeface="Centaur" pitchFamily="18" charset="0"/>
              </a:rPr>
              <a:t>  Remediation/clean-up/disposal costs</a:t>
            </a:r>
          </a:p>
          <a:p>
            <a:pPr>
              <a:spcBef>
                <a:spcPct val="50000"/>
              </a:spcBef>
              <a:buFont typeface="Wingdings" pitchFamily="2" charset="2"/>
              <a:buChar char="§"/>
            </a:pPr>
            <a:r>
              <a:rPr lang="en-US" dirty="0">
                <a:latin typeface="Centaur" pitchFamily="18" charset="0"/>
              </a:rPr>
              <a:t>  High Manpower/equipment costs</a:t>
            </a:r>
          </a:p>
          <a:p>
            <a:pPr>
              <a:spcBef>
                <a:spcPct val="50000"/>
              </a:spcBef>
              <a:buFont typeface="Wingdings" pitchFamily="2" charset="2"/>
              <a:buChar char="§"/>
            </a:pPr>
            <a:r>
              <a:rPr lang="en-US" dirty="0">
                <a:latin typeface="Centaur" pitchFamily="18" charset="0"/>
              </a:rPr>
              <a:t>  Chemical Monitoring/recovery costs</a:t>
            </a:r>
          </a:p>
          <a:p>
            <a:pPr>
              <a:spcBef>
                <a:spcPct val="50000"/>
              </a:spcBef>
              <a:buFont typeface="Wingdings" pitchFamily="2" charset="2"/>
              <a:buChar char="§"/>
            </a:pPr>
            <a:r>
              <a:rPr lang="en-US" dirty="0">
                <a:latin typeface="Centaur" pitchFamily="18" charset="0"/>
              </a:rPr>
              <a:t>  Long term recovery usually required</a:t>
            </a:r>
          </a:p>
          <a:p>
            <a:pPr>
              <a:spcBef>
                <a:spcPct val="50000"/>
              </a:spcBef>
              <a:buFont typeface="Wingdings" pitchFamily="2" charset="2"/>
              <a:buChar char="§"/>
            </a:pPr>
            <a:r>
              <a:rPr lang="en-US" dirty="0">
                <a:latin typeface="Centaur" pitchFamily="18" charset="0"/>
              </a:rPr>
              <a:t>  Certain conditions may impede full recovery</a:t>
            </a:r>
          </a:p>
          <a:p>
            <a:pPr>
              <a:spcBef>
                <a:spcPct val="50000"/>
              </a:spcBef>
              <a:buFont typeface="Wingdings" pitchFamily="2" charset="2"/>
              <a:buChar char="§"/>
            </a:pPr>
            <a:r>
              <a:rPr lang="en-US" dirty="0">
                <a:latin typeface="Centaur" pitchFamily="18" charset="0"/>
              </a:rPr>
              <a:t>  Public and wildlife health could potentially continue to be impacted after restoration.</a:t>
            </a:r>
          </a:p>
          <a:p>
            <a:pPr>
              <a:spcBef>
                <a:spcPct val="50000"/>
              </a:spcBef>
              <a:buFont typeface="Wingdings" pitchFamily="2" charset="2"/>
              <a:buNone/>
            </a:pPr>
            <a:endParaRPr lang="en-US" dirty="0">
              <a:latin typeface="Centaur" pitchFamily="18" charset="0"/>
            </a:endParaRPr>
          </a:p>
        </p:txBody>
      </p:sp>
      <p:sp>
        <p:nvSpPr>
          <p:cNvPr id="62469" name="Text Box 2053"/>
          <p:cNvSpPr txBox="1">
            <a:spLocks noChangeArrowheads="1"/>
          </p:cNvSpPr>
          <p:nvPr/>
        </p:nvSpPr>
        <p:spPr bwMode="auto">
          <a:xfrm>
            <a:off x="5105400" y="1752600"/>
            <a:ext cx="4038600" cy="4662815"/>
          </a:xfrm>
          <a:prstGeom prst="rect">
            <a:avLst/>
          </a:prstGeom>
          <a:noFill/>
          <a:ln w="9525">
            <a:noFill/>
            <a:miter lim="800000"/>
            <a:headEnd/>
            <a:tailEnd/>
          </a:ln>
          <a:effectLst/>
        </p:spPr>
        <p:txBody>
          <a:bodyPr>
            <a:spAutoFit/>
          </a:bodyPr>
          <a:lstStyle/>
          <a:p>
            <a:pPr>
              <a:spcBef>
                <a:spcPct val="50000"/>
              </a:spcBef>
            </a:pPr>
            <a:r>
              <a:rPr lang="en-US" b="1" u="sng" dirty="0">
                <a:latin typeface="Centaur" pitchFamily="18" charset="0"/>
              </a:rPr>
              <a:t>Light  Pollution </a:t>
            </a:r>
            <a:r>
              <a:rPr lang="en-US" b="1" dirty="0">
                <a:latin typeface="Centaur" pitchFamily="18" charset="0"/>
              </a:rPr>
              <a:t>($)</a:t>
            </a:r>
          </a:p>
          <a:p>
            <a:pPr>
              <a:spcBef>
                <a:spcPct val="50000"/>
              </a:spcBef>
              <a:buFont typeface="Wingdings" pitchFamily="2" charset="2"/>
              <a:buChar char="§"/>
            </a:pPr>
            <a:r>
              <a:rPr lang="en-US" dirty="0">
                <a:latin typeface="Centaur" pitchFamily="18" charset="0"/>
              </a:rPr>
              <a:t> Source  – on/off; no residual presence after source is eliminated</a:t>
            </a:r>
          </a:p>
          <a:p>
            <a:pPr>
              <a:spcBef>
                <a:spcPct val="50000"/>
              </a:spcBef>
              <a:buFont typeface="Wingdings" pitchFamily="2" charset="2"/>
              <a:buChar char="§"/>
            </a:pPr>
            <a:r>
              <a:rPr lang="en-US" dirty="0">
                <a:latin typeface="Centaur" pitchFamily="18" charset="0"/>
              </a:rPr>
              <a:t> Planning and design costs</a:t>
            </a:r>
          </a:p>
          <a:p>
            <a:pPr>
              <a:spcBef>
                <a:spcPct val="50000"/>
              </a:spcBef>
              <a:buFont typeface="Wingdings" pitchFamily="2" charset="2"/>
              <a:buChar char="§"/>
            </a:pPr>
            <a:r>
              <a:rPr lang="en-US" dirty="0">
                <a:latin typeface="Centaur" pitchFamily="18" charset="0"/>
              </a:rPr>
              <a:t> Equipment retrofit costs</a:t>
            </a:r>
          </a:p>
          <a:p>
            <a:pPr>
              <a:spcBef>
                <a:spcPct val="50000"/>
              </a:spcBef>
              <a:buFont typeface="Wingdings" pitchFamily="2" charset="2"/>
              <a:buChar char="§"/>
            </a:pPr>
            <a:r>
              <a:rPr lang="en-US" dirty="0">
                <a:latin typeface="Centaur" pitchFamily="18" charset="0"/>
              </a:rPr>
              <a:t> Disposal/recycle of old equipment</a:t>
            </a:r>
          </a:p>
          <a:p>
            <a:pPr>
              <a:spcBef>
                <a:spcPct val="50000"/>
              </a:spcBef>
              <a:buFont typeface="Wingdings" pitchFamily="2" charset="2"/>
              <a:buChar char="§"/>
            </a:pPr>
            <a:r>
              <a:rPr lang="en-US" dirty="0">
                <a:latin typeface="Centaur" pitchFamily="18" charset="0"/>
              </a:rPr>
              <a:t> Less manpower/equipment demand</a:t>
            </a:r>
          </a:p>
          <a:p>
            <a:pPr>
              <a:spcBef>
                <a:spcPct val="50000"/>
              </a:spcBef>
              <a:buFont typeface="Wingdings" pitchFamily="2" charset="2"/>
              <a:buChar char="§"/>
            </a:pPr>
            <a:r>
              <a:rPr lang="en-US" dirty="0">
                <a:latin typeface="Centaur" pitchFamily="18" charset="0"/>
              </a:rPr>
              <a:t> Low/no monitoring requirement </a:t>
            </a:r>
          </a:p>
          <a:p>
            <a:pPr>
              <a:spcBef>
                <a:spcPct val="50000"/>
              </a:spcBef>
              <a:buFont typeface="Wingdings" pitchFamily="2" charset="2"/>
              <a:buChar char="§"/>
            </a:pPr>
            <a:r>
              <a:rPr lang="en-US" dirty="0">
                <a:latin typeface="Centaur" pitchFamily="18" charset="0"/>
              </a:rPr>
              <a:t> Short term recovery anticipated</a:t>
            </a:r>
          </a:p>
          <a:p>
            <a:pPr>
              <a:spcBef>
                <a:spcPct val="50000"/>
              </a:spcBef>
              <a:buFont typeface="Wingdings" pitchFamily="2" charset="2"/>
              <a:buChar char="§"/>
            </a:pPr>
            <a:r>
              <a:rPr lang="en-US" dirty="0">
                <a:latin typeface="Centaur" pitchFamily="18" charset="0"/>
              </a:rPr>
              <a:t> Minimum impediment to full recovery</a:t>
            </a:r>
          </a:p>
          <a:p>
            <a:pPr>
              <a:spcBef>
                <a:spcPct val="50000"/>
              </a:spcBef>
              <a:buFont typeface="Wingdings" pitchFamily="2" charset="2"/>
              <a:buChar char="§"/>
            </a:pPr>
            <a:r>
              <a:rPr lang="en-US" dirty="0">
                <a:latin typeface="Centaur" pitchFamily="18" charset="0"/>
              </a:rPr>
              <a:t> Public and wildlife health could potentially be significantly improved after restoration.</a:t>
            </a:r>
            <a:endParaRPr lang="en-US" b="1" u="sng" dirty="0">
              <a:latin typeface="Centaur" pitchFamily="18" charset="0"/>
            </a:endParaRPr>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7" name="Picture 11" descr="C:\WINNT\Profiles\nolesj\Desktop\eye.jpg"/>
          <p:cNvPicPr>
            <a:picLocks noChangeAspect="1" noChangeArrowheads="1"/>
          </p:cNvPicPr>
          <p:nvPr/>
        </p:nvPicPr>
        <p:blipFill>
          <a:blip r:embed="rId2"/>
          <a:srcRect/>
          <a:stretch>
            <a:fillRect/>
          </a:stretch>
        </p:blipFill>
        <p:spPr bwMode="auto">
          <a:xfrm>
            <a:off x="228600" y="457200"/>
            <a:ext cx="1752600" cy="1146175"/>
          </a:xfrm>
          <a:prstGeom prst="rect">
            <a:avLst/>
          </a:prstGeom>
          <a:noFill/>
        </p:spPr>
      </p:pic>
      <p:sp>
        <p:nvSpPr>
          <p:cNvPr id="29708" name="Text Box 12"/>
          <p:cNvSpPr txBox="1">
            <a:spLocks noChangeArrowheads="1"/>
          </p:cNvSpPr>
          <p:nvPr/>
        </p:nvSpPr>
        <p:spPr bwMode="auto">
          <a:xfrm>
            <a:off x="2362200" y="381000"/>
            <a:ext cx="4495800" cy="1466850"/>
          </a:xfrm>
          <a:prstGeom prst="rect">
            <a:avLst/>
          </a:prstGeom>
          <a:noFill/>
          <a:ln w="9525">
            <a:noFill/>
            <a:miter lim="800000"/>
            <a:headEnd/>
            <a:tailEnd/>
          </a:ln>
          <a:effectLst/>
        </p:spPr>
        <p:txBody>
          <a:bodyPr>
            <a:spAutoFit/>
          </a:bodyPr>
          <a:lstStyle/>
          <a:p>
            <a:pPr algn="ctr">
              <a:spcBef>
                <a:spcPct val="50000"/>
              </a:spcBef>
            </a:pPr>
            <a:r>
              <a:rPr lang="en-US" dirty="0">
                <a:latin typeface="Centaur" pitchFamily="18" charset="0"/>
              </a:rPr>
              <a:t>LOOKING AT THE TOP OF THE FOOD CHAIN</a:t>
            </a:r>
          </a:p>
          <a:p>
            <a:pPr algn="ctr">
              <a:spcBef>
                <a:spcPct val="50000"/>
              </a:spcBef>
            </a:pPr>
            <a:r>
              <a:rPr lang="en-US" dirty="0">
                <a:latin typeface="Centaur" pitchFamily="18" charset="0"/>
              </a:rPr>
              <a:t>HUMAN HEALTH IMPACTS </a:t>
            </a:r>
          </a:p>
          <a:p>
            <a:pPr algn="ctr">
              <a:spcBef>
                <a:spcPct val="50000"/>
              </a:spcBef>
            </a:pPr>
            <a:r>
              <a:rPr lang="en-US" dirty="0">
                <a:latin typeface="Centaur" pitchFamily="18" charset="0"/>
              </a:rPr>
              <a:t>A MODEL FOR WILDLIFE EXPOSURE?</a:t>
            </a:r>
          </a:p>
        </p:txBody>
      </p:sp>
      <p:pic>
        <p:nvPicPr>
          <p:cNvPr id="29710" name="Picture 14" descr="C:\WINNT\Profiles\nolesj\Desktop\eye.jpg"/>
          <p:cNvPicPr>
            <a:picLocks noChangeAspect="1" noChangeArrowheads="1"/>
          </p:cNvPicPr>
          <p:nvPr/>
        </p:nvPicPr>
        <p:blipFill>
          <a:blip r:embed="rId2"/>
          <a:srcRect/>
          <a:stretch>
            <a:fillRect/>
          </a:stretch>
        </p:blipFill>
        <p:spPr bwMode="auto">
          <a:xfrm>
            <a:off x="7162800" y="457200"/>
            <a:ext cx="1752600" cy="1146175"/>
          </a:xfrm>
          <a:prstGeom prst="rect">
            <a:avLst/>
          </a:prstGeom>
          <a:noFill/>
        </p:spPr>
      </p:pic>
      <p:sp>
        <p:nvSpPr>
          <p:cNvPr id="29712" name="Text Box 16"/>
          <p:cNvSpPr txBox="1">
            <a:spLocks noChangeArrowheads="1"/>
          </p:cNvSpPr>
          <p:nvPr/>
        </p:nvSpPr>
        <p:spPr bwMode="auto">
          <a:xfrm>
            <a:off x="228600" y="2057400"/>
            <a:ext cx="8763000" cy="4324261"/>
          </a:xfrm>
          <a:prstGeom prst="rect">
            <a:avLst/>
          </a:prstGeom>
          <a:noFill/>
          <a:ln w="9525">
            <a:noFill/>
            <a:miter lim="800000"/>
            <a:headEnd/>
            <a:tailEnd/>
          </a:ln>
          <a:effectLst/>
        </p:spPr>
        <p:txBody>
          <a:bodyPr wrap="square">
            <a:spAutoFit/>
          </a:bodyPr>
          <a:lstStyle/>
          <a:p>
            <a:pPr>
              <a:spcBef>
                <a:spcPct val="50000"/>
              </a:spcBef>
              <a:buFont typeface="Wingdings" pitchFamily="2" charset="2"/>
              <a:buChar char="§"/>
            </a:pPr>
            <a:r>
              <a:rPr lang="en-US" sz="2200" dirty="0">
                <a:latin typeface="Centaur" pitchFamily="18" charset="0"/>
              </a:rPr>
              <a:t>  	Circadian rhythms set to natural cycle of day and night</a:t>
            </a:r>
          </a:p>
          <a:p>
            <a:pPr>
              <a:spcBef>
                <a:spcPct val="50000"/>
              </a:spcBef>
              <a:buFont typeface="Wingdings" pitchFamily="2" charset="2"/>
              <a:buChar char="§"/>
            </a:pPr>
            <a:r>
              <a:rPr lang="en-US" sz="2200" dirty="0">
                <a:latin typeface="Centaur" pitchFamily="18" charset="0"/>
              </a:rPr>
              <a:t>  	Light controls body’s  internal clock or “circadian rhythm”</a:t>
            </a:r>
          </a:p>
          <a:p>
            <a:pPr>
              <a:spcBef>
                <a:spcPct val="50000"/>
              </a:spcBef>
              <a:buFont typeface="Wingdings" pitchFamily="2" charset="2"/>
              <a:buChar char="§"/>
            </a:pPr>
            <a:r>
              <a:rPr lang="en-US" sz="2200" dirty="0">
                <a:latin typeface="Centaur" pitchFamily="18" charset="0"/>
              </a:rPr>
              <a:t>  	Immune System is circadian</a:t>
            </a:r>
          </a:p>
          <a:p>
            <a:pPr>
              <a:lnSpc>
                <a:spcPct val="120000"/>
              </a:lnSpc>
              <a:spcBef>
                <a:spcPct val="50000"/>
              </a:spcBef>
              <a:buFont typeface="Wingdings" pitchFamily="2" charset="2"/>
              <a:buChar char="§"/>
            </a:pPr>
            <a:r>
              <a:rPr lang="en-US" sz="2200" dirty="0">
                <a:latin typeface="Centaur" pitchFamily="18" charset="0"/>
              </a:rPr>
              <a:t>  	Correlation  between low melatonin levels and cancer in humans</a:t>
            </a:r>
          </a:p>
          <a:p>
            <a:pPr>
              <a:spcBef>
                <a:spcPct val="50000"/>
              </a:spcBef>
              <a:buFont typeface="Wingdings" pitchFamily="2" charset="2"/>
              <a:buChar char="§"/>
            </a:pPr>
            <a:r>
              <a:rPr lang="en-US" sz="2200" dirty="0">
                <a:latin typeface="Centaur" pitchFamily="18" charset="0"/>
              </a:rPr>
              <a:t> 	Wildlife in or near urban areas may have more exposure to </a:t>
            </a:r>
            <a:r>
              <a:rPr lang="en-US" sz="2200" dirty="0" smtClean="0">
                <a:latin typeface="Centaur" pitchFamily="18" charset="0"/>
              </a:rPr>
              <a:t>light </a:t>
            </a:r>
            <a:r>
              <a:rPr lang="en-US" sz="2200" dirty="0">
                <a:latin typeface="Centaur" pitchFamily="18" charset="0"/>
              </a:rPr>
              <a:t>	pollution than humans</a:t>
            </a:r>
          </a:p>
          <a:p>
            <a:pPr>
              <a:lnSpc>
                <a:spcPct val="130000"/>
              </a:lnSpc>
              <a:spcBef>
                <a:spcPct val="50000"/>
              </a:spcBef>
              <a:buFont typeface="Wingdings" pitchFamily="2" charset="2"/>
              <a:buChar char="§"/>
            </a:pPr>
            <a:r>
              <a:rPr lang="en-US" sz="2200" dirty="0">
                <a:latin typeface="Centaur" pitchFamily="18" charset="0"/>
              </a:rPr>
              <a:t> 	What are the physiological effects of light pollution on wildlife?</a:t>
            </a:r>
          </a:p>
          <a:p>
            <a:pPr>
              <a:spcBef>
                <a:spcPct val="50000"/>
              </a:spcBef>
              <a:buFont typeface="Wingdings" pitchFamily="2" charset="2"/>
              <a:buChar char="§"/>
            </a:pPr>
            <a:r>
              <a:rPr lang="en-US" sz="2200" dirty="0">
                <a:latin typeface="Centaur" pitchFamily="18" charset="0"/>
              </a:rPr>
              <a:t> 	Could possible physiological changes resulting from light</a:t>
            </a:r>
          </a:p>
          <a:p>
            <a:pPr>
              <a:lnSpc>
                <a:spcPct val="50000"/>
              </a:lnSpc>
              <a:spcBef>
                <a:spcPct val="50000"/>
              </a:spcBef>
              <a:buFont typeface="Wingdings" pitchFamily="2" charset="2"/>
              <a:buNone/>
            </a:pPr>
            <a:r>
              <a:rPr lang="en-US" sz="2200" dirty="0">
                <a:latin typeface="Centaur" pitchFamily="18" charset="0"/>
              </a:rPr>
              <a:t> 	pollution exposure result in the decline of wildlife species</a:t>
            </a:r>
            <a:r>
              <a:rPr lang="en-US" sz="2200" dirty="0" smtClean="0">
                <a:latin typeface="Centaur" pitchFamily="18" charset="0"/>
              </a:rPr>
              <a:t>?</a:t>
            </a:r>
            <a:endParaRPr lang="en-US" sz="2200" dirty="0">
              <a:latin typeface="Centaur"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33400" y="838200"/>
            <a:ext cx="8059738" cy="4154984"/>
          </a:xfrm>
          <a:prstGeom prst="rect">
            <a:avLst/>
          </a:prstGeom>
          <a:noFill/>
          <a:ln w="9525">
            <a:noFill/>
            <a:miter lim="800000"/>
            <a:headEnd/>
            <a:tailEnd/>
          </a:ln>
          <a:effectLst/>
        </p:spPr>
        <p:txBody>
          <a:bodyPr>
            <a:spAutoFit/>
          </a:bodyPr>
          <a:lstStyle/>
          <a:p>
            <a:pPr algn="ctr"/>
            <a:r>
              <a:rPr lang="en-US" sz="2400" dirty="0">
                <a:latin typeface="Centaur" pitchFamily="18" charset="0"/>
              </a:rPr>
              <a:t>PUBLIC POLLUTION REGULATION</a:t>
            </a:r>
          </a:p>
          <a:p>
            <a:pPr algn="ctr"/>
            <a:endParaRPr lang="en-US" sz="2400" dirty="0">
              <a:latin typeface="Centaur" pitchFamily="18" charset="0"/>
            </a:endParaRPr>
          </a:p>
          <a:p>
            <a:pPr marL="461963" indent="-341313">
              <a:buSzPct val="135000"/>
              <a:buFont typeface="Arial" pitchFamily="34" charset="0"/>
              <a:buChar char="•"/>
            </a:pPr>
            <a:r>
              <a:rPr lang="en-US" sz="2400" dirty="0" smtClean="0">
                <a:latin typeface="Centaur" pitchFamily="18" charset="0"/>
              </a:rPr>
              <a:t>Chemical </a:t>
            </a:r>
            <a:r>
              <a:rPr lang="en-US" sz="2400" dirty="0">
                <a:latin typeface="Centaur" pitchFamily="18" charset="0"/>
              </a:rPr>
              <a:t>pollution tightly regulated by public law </a:t>
            </a:r>
            <a:r>
              <a:rPr lang="en-US" sz="2400" dirty="0" smtClean="0">
                <a:latin typeface="Centaur" pitchFamily="18" charset="0"/>
              </a:rPr>
              <a:t>and multiple agencies</a:t>
            </a:r>
          </a:p>
          <a:p>
            <a:pPr marL="461963" indent="-341313">
              <a:buSzPct val="135000"/>
              <a:buFont typeface="Arial" pitchFamily="34" charset="0"/>
              <a:buChar char="•"/>
            </a:pPr>
            <a:r>
              <a:rPr lang="en-US" sz="2400" dirty="0" smtClean="0">
                <a:latin typeface="Centaur" pitchFamily="18" charset="0"/>
              </a:rPr>
              <a:t>Light </a:t>
            </a:r>
            <a:r>
              <a:rPr lang="en-US" sz="2400" dirty="0">
                <a:latin typeface="Centaur" pitchFamily="18" charset="0"/>
              </a:rPr>
              <a:t>pollution is not regulated by environmental </a:t>
            </a:r>
            <a:r>
              <a:rPr lang="en-US" sz="2400" dirty="0" smtClean="0">
                <a:latin typeface="Centaur" pitchFamily="18" charset="0"/>
              </a:rPr>
              <a:t>agencies</a:t>
            </a:r>
            <a:r>
              <a:rPr lang="en-US" sz="2400" dirty="0">
                <a:latin typeface="Centaur" pitchFamily="18" charset="0"/>
              </a:rPr>
              <a:t>.  </a:t>
            </a:r>
            <a:endParaRPr lang="en-US" sz="2400" dirty="0" smtClean="0">
              <a:latin typeface="Centaur" pitchFamily="18" charset="0"/>
            </a:endParaRPr>
          </a:p>
          <a:p>
            <a:pPr marL="461963" indent="-341313">
              <a:buSzPct val="135000"/>
              <a:buFont typeface="Arial" pitchFamily="34" charset="0"/>
              <a:buChar char="•"/>
            </a:pPr>
            <a:r>
              <a:rPr lang="en-US" sz="2400" dirty="0" smtClean="0">
                <a:latin typeface="Centaur" pitchFamily="18" charset="0"/>
              </a:rPr>
              <a:t>Most </a:t>
            </a:r>
            <a:r>
              <a:rPr lang="en-US" sz="2400" dirty="0">
                <a:latin typeface="Centaur" pitchFamily="18" charset="0"/>
              </a:rPr>
              <a:t>agencies and many environmental </a:t>
            </a:r>
            <a:r>
              <a:rPr lang="en-US" sz="2400" dirty="0" smtClean="0">
                <a:latin typeface="Centaur" pitchFamily="18" charset="0"/>
              </a:rPr>
              <a:t>interest </a:t>
            </a:r>
            <a:r>
              <a:rPr lang="en-US" sz="2400" dirty="0">
                <a:latin typeface="Centaur" pitchFamily="18" charset="0"/>
              </a:rPr>
              <a:t>groups are dead asleep on the </a:t>
            </a:r>
            <a:r>
              <a:rPr lang="en-US" sz="2400" dirty="0" smtClean="0">
                <a:latin typeface="Centaur" pitchFamily="18" charset="0"/>
              </a:rPr>
              <a:t>issue</a:t>
            </a:r>
          </a:p>
          <a:p>
            <a:pPr marL="461963" indent="-341313">
              <a:buSzPct val="135000"/>
              <a:buFont typeface="Arial" pitchFamily="34" charset="0"/>
              <a:buChar char="•"/>
            </a:pPr>
            <a:r>
              <a:rPr lang="en-US" sz="2400" dirty="0" smtClean="0">
                <a:latin typeface="Centaur" pitchFamily="18" charset="0"/>
              </a:rPr>
              <a:t>The </a:t>
            </a:r>
            <a:r>
              <a:rPr lang="en-US" sz="2400" dirty="0">
                <a:latin typeface="Centaur" pitchFamily="18" charset="0"/>
              </a:rPr>
              <a:t>States of </a:t>
            </a:r>
            <a:r>
              <a:rPr lang="en-US" sz="2400" dirty="0" smtClean="0">
                <a:latin typeface="Centaur" pitchFamily="18" charset="0"/>
              </a:rPr>
              <a:t>Florida, for example, </a:t>
            </a:r>
            <a:r>
              <a:rPr lang="en-US" sz="2400" dirty="0">
                <a:latin typeface="Centaur" pitchFamily="18" charset="0"/>
              </a:rPr>
              <a:t>has set the precedent </a:t>
            </a:r>
            <a:r>
              <a:rPr lang="en-US" sz="2400" dirty="0" smtClean="0">
                <a:latin typeface="Centaur" pitchFamily="18" charset="0"/>
              </a:rPr>
              <a:t>to regulate </a:t>
            </a:r>
            <a:r>
              <a:rPr lang="en-US" sz="2400" dirty="0">
                <a:latin typeface="Centaur" pitchFamily="18" charset="0"/>
              </a:rPr>
              <a:t>outdoor lighting strictly for </a:t>
            </a:r>
            <a:r>
              <a:rPr lang="en-US" sz="2400" dirty="0" smtClean="0">
                <a:latin typeface="Centaur" pitchFamily="18" charset="0"/>
              </a:rPr>
              <a:t>wildlife conservation </a:t>
            </a:r>
            <a:r>
              <a:rPr lang="en-US" sz="2400" dirty="0">
                <a:latin typeface="Centaur" pitchFamily="18" charset="0"/>
              </a:rPr>
              <a:t>purposes.</a:t>
            </a:r>
          </a:p>
          <a:p>
            <a:r>
              <a:rPr lang="en-US" sz="2400" dirty="0">
                <a:latin typeface="Centaur" pitchFamily="18" charset="0"/>
              </a:rPr>
              <a:t>	</a:t>
            </a:r>
          </a:p>
        </p:txBody>
      </p:sp>
      <p:pic>
        <p:nvPicPr>
          <p:cNvPr id="4102" name="Picture 6" descr="C:\WINNT\Profiles\nolesj\Desktop\BAD LIGHT.gif"/>
          <p:cNvPicPr>
            <a:picLocks noChangeAspect="1" noChangeArrowheads="1"/>
          </p:cNvPicPr>
          <p:nvPr/>
        </p:nvPicPr>
        <p:blipFill>
          <a:blip r:embed="rId2"/>
          <a:srcRect/>
          <a:stretch>
            <a:fillRect/>
          </a:stretch>
        </p:blipFill>
        <p:spPr bwMode="auto">
          <a:xfrm>
            <a:off x="1143000" y="304800"/>
            <a:ext cx="1066800" cy="1066800"/>
          </a:xfrm>
          <a:prstGeom prst="rect">
            <a:avLst/>
          </a:prstGeom>
          <a:noFill/>
        </p:spPr>
      </p:pic>
      <p:pic>
        <p:nvPicPr>
          <p:cNvPr id="5" name="Picture 102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cstate="print"/>
          <a:srcRect/>
          <a:stretch>
            <a:fillRect/>
          </a:stretch>
        </p:blipFill>
        <p:spPr bwMode="auto">
          <a:xfrm>
            <a:off x="7239000" y="1"/>
            <a:ext cx="1905000" cy="7657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ChangeArrowheads="1"/>
          </p:cNvSpPr>
          <p:nvPr/>
        </p:nvSpPr>
        <p:spPr bwMode="auto">
          <a:xfrm>
            <a:off x="914400" y="1295400"/>
            <a:ext cx="7467600" cy="830997"/>
          </a:xfrm>
          <a:prstGeom prst="rect">
            <a:avLst/>
          </a:prstGeom>
          <a:noFill/>
          <a:ln w="9525">
            <a:noFill/>
            <a:miter lim="800000"/>
            <a:headEnd/>
            <a:tailEnd/>
          </a:ln>
          <a:effectLst/>
        </p:spPr>
        <p:txBody>
          <a:bodyPr wrap="square">
            <a:spAutoFit/>
          </a:bodyPr>
          <a:lstStyle/>
          <a:p>
            <a:pPr>
              <a:buSzPct val="135000"/>
              <a:buFont typeface="Wingdings" pitchFamily="2" charset="2"/>
              <a:buChar char="§"/>
            </a:pPr>
            <a:r>
              <a:rPr lang="en-US" sz="2400" dirty="0">
                <a:latin typeface="Centaur" pitchFamily="18" charset="0"/>
              </a:rPr>
              <a:t>  	Agencies put the burden on local governments to 	control light pollution.  </a:t>
            </a:r>
          </a:p>
        </p:txBody>
      </p:sp>
      <p:sp>
        <p:nvSpPr>
          <p:cNvPr id="36869" name="Rectangle 5"/>
          <p:cNvSpPr>
            <a:spLocks noChangeArrowheads="1"/>
          </p:cNvSpPr>
          <p:nvPr/>
        </p:nvSpPr>
        <p:spPr bwMode="auto">
          <a:xfrm>
            <a:off x="1981200" y="533400"/>
            <a:ext cx="4963923" cy="461665"/>
          </a:xfrm>
          <a:prstGeom prst="rect">
            <a:avLst/>
          </a:prstGeom>
          <a:noFill/>
          <a:ln w="9525">
            <a:noFill/>
            <a:miter lim="800000"/>
            <a:headEnd/>
            <a:tailEnd/>
          </a:ln>
          <a:effectLst/>
        </p:spPr>
        <p:txBody>
          <a:bodyPr wrap="none">
            <a:spAutoFit/>
          </a:bodyPr>
          <a:lstStyle/>
          <a:p>
            <a:r>
              <a:rPr lang="en-US" sz="2400" dirty="0">
                <a:latin typeface="Centaur" pitchFamily="18" charset="0"/>
              </a:rPr>
              <a:t>PUBLIC POLLUTION REGULATION</a:t>
            </a:r>
          </a:p>
        </p:txBody>
      </p:sp>
      <p:sp>
        <p:nvSpPr>
          <p:cNvPr id="36870" name="Rectangle 6"/>
          <p:cNvSpPr>
            <a:spLocks noChangeArrowheads="1"/>
          </p:cNvSpPr>
          <p:nvPr/>
        </p:nvSpPr>
        <p:spPr bwMode="auto">
          <a:xfrm>
            <a:off x="2514600" y="2209800"/>
            <a:ext cx="4268156" cy="584775"/>
          </a:xfrm>
          <a:prstGeom prst="rect">
            <a:avLst/>
          </a:prstGeom>
          <a:noFill/>
          <a:ln w="9525">
            <a:noFill/>
            <a:miter lim="800000"/>
            <a:headEnd/>
            <a:tailEnd/>
          </a:ln>
          <a:effectLst/>
        </p:spPr>
        <p:txBody>
          <a:bodyPr wrap="none">
            <a:spAutoFit/>
          </a:bodyPr>
          <a:lstStyle/>
          <a:p>
            <a:r>
              <a:rPr lang="en-US" sz="3200" b="1">
                <a:latin typeface="Centaur" pitchFamily="18" charset="0"/>
              </a:rPr>
              <a:t>WRONG APPROACH!!!!!</a:t>
            </a:r>
            <a:endParaRPr lang="en-US" sz="2400" b="1">
              <a:latin typeface="Centaur" pitchFamily="18" charset="0"/>
            </a:endParaRPr>
          </a:p>
        </p:txBody>
      </p:sp>
      <p:sp>
        <p:nvSpPr>
          <p:cNvPr id="36871" name="Rectangle 7"/>
          <p:cNvSpPr>
            <a:spLocks noChangeArrowheads="1"/>
          </p:cNvSpPr>
          <p:nvPr/>
        </p:nvSpPr>
        <p:spPr bwMode="auto">
          <a:xfrm>
            <a:off x="990600" y="2895600"/>
            <a:ext cx="7010400" cy="3662541"/>
          </a:xfrm>
          <a:prstGeom prst="rect">
            <a:avLst/>
          </a:prstGeom>
          <a:noFill/>
          <a:ln w="9525">
            <a:noFill/>
            <a:miter lim="800000"/>
            <a:headEnd/>
            <a:tailEnd/>
          </a:ln>
          <a:effectLst/>
        </p:spPr>
        <p:txBody>
          <a:bodyPr>
            <a:spAutoFit/>
          </a:bodyPr>
          <a:lstStyle/>
          <a:p>
            <a:pPr>
              <a:buSzPct val="135000"/>
              <a:buFont typeface="Wingdings" pitchFamily="2" charset="2"/>
              <a:buChar char="§"/>
            </a:pPr>
            <a:r>
              <a:rPr lang="en-US" sz="2400">
                <a:latin typeface="Centaur" pitchFamily="18" charset="0"/>
              </a:rPr>
              <a:t>  	Light pollution needs the same attention as </a:t>
            </a:r>
          </a:p>
          <a:p>
            <a:pPr>
              <a:buSzPct val="135000"/>
              <a:buFont typeface="Wingdings" pitchFamily="2" charset="2"/>
              <a:buNone/>
            </a:pPr>
            <a:r>
              <a:rPr lang="en-US" sz="2400">
                <a:latin typeface="Centaur" pitchFamily="18" charset="0"/>
              </a:rPr>
              <a:t>	chemical pollution</a:t>
            </a:r>
          </a:p>
          <a:p>
            <a:pPr>
              <a:buSzPct val="135000"/>
              <a:buFont typeface="Wingdings" pitchFamily="2" charset="2"/>
              <a:buChar char="§"/>
            </a:pPr>
            <a:endParaRPr lang="en-US" sz="2400">
              <a:latin typeface="Centaur" pitchFamily="18" charset="0"/>
            </a:endParaRPr>
          </a:p>
          <a:p>
            <a:pPr>
              <a:buSzPct val="135000"/>
              <a:buFont typeface="Wingdings" pitchFamily="2" charset="2"/>
              <a:buChar char="§"/>
            </a:pPr>
            <a:r>
              <a:rPr lang="en-US" sz="2400">
                <a:latin typeface="Centaur" pitchFamily="18" charset="0"/>
              </a:rPr>
              <a:t>  	Environmental agencies need to address light 	pollution as a regional ecosystem and wildlife 	management approach.</a:t>
            </a:r>
          </a:p>
          <a:p>
            <a:pPr>
              <a:buSzPct val="135000"/>
              <a:buFont typeface="Wingdings" pitchFamily="2" charset="2"/>
              <a:buChar char="§"/>
            </a:pPr>
            <a:endParaRPr lang="en-US" sz="2400">
              <a:latin typeface="Centaur" pitchFamily="18" charset="0"/>
            </a:endParaRPr>
          </a:p>
          <a:p>
            <a:r>
              <a:rPr lang="en-US" sz="2400">
                <a:latin typeface="Centaur" pitchFamily="18" charset="0"/>
              </a:rPr>
              <a:t>Examples:  	</a:t>
            </a:r>
            <a:r>
              <a:rPr lang="en-US" sz="2000" b="1">
                <a:latin typeface="Centaur" pitchFamily="18" charset="0"/>
              </a:rPr>
              <a:t>Chesapeake Bay Program</a:t>
            </a:r>
          </a:p>
          <a:p>
            <a:r>
              <a:rPr lang="en-US" sz="2000" b="1">
                <a:latin typeface="Centaur" pitchFamily="18" charset="0"/>
              </a:rPr>
              <a:t>		Florida Everglades Program</a:t>
            </a:r>
          </a:p>
          <a:p>
            <a:r>
              <a:rPr lang="en-US" sz="2000" b="1">
                <a:latin typeface="Centaur" pitchFamily="18" charset="0"/>
              </a:rPr>
              <a:t>		Great Lakes Program</a:t>
            </a:r>
          </a:p>
        </p:txBody>
      </p:sp>
      <p:pic>
        <p:nvPicPr>
          <p:cNvPr id="8"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Content Placeholder 2"/>
          <p:cNvSpPr>
            <a:spLocks noGrp="1"/>
          </p:cNvSpPr>
          <p:nvPr>
            <p:ph idx="1"/>
          </p:nvPr>
        </p:nvSpPr>
        <p:spPr>
          <a:xfrm>
            <a:off x="152400" y="2514600"/>
            <a:ext cx="8686800" cy="1447800"/>
          </a:xfrm>
        </p:spPr>
        <p:txBody>
          <a:bodyPr>
            <a:noAutofit/>
          </a:bodyPr>
          <a:lstStyle/>
          <a:p>
            <a:pPr algn="ctr">
              <a:buNone/>
              <a:defRPr/>
            </a:pPr>
            <a:r>
              <a:rPr lang="en-US" sz="3600" u="sng" dirty="0" smtClean="0">
                <a:latin typeface="Centaur" panose="02030504050205020304" pitchFamily="18" charset="0"/>
              </a:rPr>
              <a:t>Specific Example of ALAN</a:t>
            </a:r>
          </a:p>
          <a:p>
            <a:pPr algn="ctr">
              <a:buNone/>
              <a:defRPr/>
            </a:pPr>
            <a:r>
              <a:rPr lang="en-US" sz="3600" dirty="0" smtClean="0">
                <a:latin typeface="Centaur" panose="02030504050205020304" pitchFamily="18" charset="0"/>
              </a:rPr>
              <a:t>Affecting Insects and Pollinators</a:t>
            </a:r>
            <a:endParaRPr lang="en-US" sz="3600" dirty="0">
              <a:latin typeface="Centaur" panose="02030504050205020304" pitchFamily="18" charset="0"/>
            </a:endParaRPr>
          </a:p>
        </p:txBody>
      </p:sp>
      <p:pic>
        <p:nvPicPr>
          <p:cNvPr id="9"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95740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Pollinators</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1026" name="Picture 2"/>
          <p:cNvPicPr>
            <a:picLocks noChangeAspect="1" noChangeArrowheads="1"/>
          </p:cNvPicPr>
          <p:nvPr/>
        </p:nvPicPr>
        <p:blipFill>
          <a:blip r:embed="rId4"/>
          <a:srcRect/>
          <a:stretch>
            <a:fillRect/>
          </a:stretch>
        </p:blipFill>
        <p:spPr bwMode="auto">
          <a:xfrm>
            <a:off x="838200" y="990600"/>
            <a:ext cx="7115175" cy="4741260"/>
          </a:xfrm>
          <a:prstGeom prst="rect">
            <a:avLst/>
          </a:prstGeom>
          <a:noFill/>
          <a:ln w="9525">
            <a:noFill/>
            <a:miter lim="800000"/>
            <a:headEnd/>
            <a:tailEnd/>
          </a:ln>
          <a:effectLst/>
        </p:spPr>
      </p:pic>
      <p:pic>
        <p:nvPicPr>
          <p:cNvPr id="9" name="Picture 2"/>
          <p:cNvPicPr>
            <a:picLocks noChangeAspect="1" noChangeArrowheads="1"/>
          </p:cNvPicPr>
          <p:nvPr/>
        </p:nvPicPr>
        <p:blipFill>
          <a:blip r:embed="rId5" cstate="print"/>
          <a:srcRect/>
          <a:stretch>
            <a:fillRect/>
          </a:stretch>
        </p:blipFill>
        <p:spPr bwMode="auto">
          <a:xfrm>
            <a:off x="7239000" y="1"/>
            <a:ext cx="1905000" cy="765772"/>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76200" y="990600"/>
            <a:ext cx="8915400" cy="4062651"/>
          </a:xfrm>
          <a:prstGeom prst="rect">
            <a:avLst/>
          </a:prstGeom>
          <a:noFill/>
          <a:ln w="9525">
            <a:noFill/>
            <a:miter lim="800000"/>
            <a:headEnd/>
            <a:tailEnd/>
          </a:ln>
          <a:effectLst/>
        </p:spPr>
        <p:txBody>
          <a:bodyPr wrap="square">
            <a:spAutoFit/>
          </a:bodyPr>
          <a:lstStyle/>
          <a:p>
            <a:pPr marL="461963" indent="-341313">
              <a:buSzPct val="135000"/>
              <a:buFont typeface="Arial" pitchFamily="34" charset="0"/>
              <a:buChar char="•"/>
            </a:pPr>
            <a:r>
              <a:rPr lang="en-US" sz="2400" dirty="0" smtClean="0">
                <a:latin typeface="Centaur" pitchFamily="18" charset="0"/>
              </a:rPr>
              <a:t>Virtually all of the world’s seed plants need to be pollinated. </a:t>
            </a:r>
          </a:p>
          <a:p>
            <a:pPr marL="461963" indent="-341313">
              <a:buSzPct val="135000"/>
              <a:buFont typeface="Arial" pitchFamily="34" charset="0"/>
              <a:buChar char="•"/>
            </a:pPr>
            <a:r>
              <a:rPr lang="en-US" sz="2400" dirty="0" smtClean="0">
                <a:latin typeface="Centaur" pitchFamily="18" charset="0"/>
              </a:rPr>
              <a:t>This is just as true for cone-bearing plants, such as pine trees on Alpine peaks, as for the more colorful and familiar flowering plants we see around us in Missouri. </a:t>
            </a:r>
          </a:p>
          <a:p>
            <a:pPr marL="461963" indent="-341313">
              <a:buSzPct val="135000"/>
              <a:buFont typeface="Arial" pitchFamily="34" charset="0"/>
              <a:buChar char="•"/>
            </a:pPr>
            <a:r>
              <a:rPr lang="en-US" sz="2400" dirty="0" smtClean="0">
                <a:latin typeface="Centaur" pitchFamily="18" charset="0"/>
              </a:rPr>
              <a:t>Pollen, looking like insignificant yellow dust, bears a plant’s male sex cells and is a vital link in the reproductive cycle. </a:t>
            </a:r>
            <a:br>
              <a:rPr lang="en-US" sz="2400" dirty="0" smtClean="0">
                <a:latin typeface="Centaur" pitchFamily="18" charset="0"/>
              </a:rPr>
            </a:br>
            <a:endParaRPr lang="en-US" sz="2400" dirty="0" smtClean="0">
              <a:latin typeface="Centaur" pitchFamily="18" charset="0"/>
            </a:endParaRPr>
          </a:p>
          <a:p>
            <a:pPr marL="461963" indent="-341313">
              <a:buSzPct val="135000"/>
              <a:buFont typeface="Arial" pitchFamily="34" charset="0"/>
              <a:buChar char="•"/>
            </a:pPr>
            <a:r>
              <a:rPr lang="en-US" sz="2400" dirty="0" smtClean="0">
                <a:latin typeface="Centaur" pitchFamily="18" charset="0"/>
              </a:rPr>
              <a:t>With adequate pollination, wildflowers: </a:t>
            </a:r>
          </a:p>
          <a:p>
            <a:pPr marL="1035050" lvl="1" indent="-457200">
              <a:buSzPct val="135000"/>
              <a:buAutoNum type="alphaLcParenR"/>
            </a:pPr>
            <a:r>
              <a:rPr lang="en-US" sz="2200" dirty="0" smtClean="0">
                <a:latin typeface="Centaur" pitchFamily="18" charset="0"/>
              </a:rPr>
              <a:t>Reproduce and produce enough seeds for dispersal and propagation </a:t>
            </a:r>
          </a:p>
          <a:p>
            <a:pPr marL="1035050" lvl="1" indent="-457200">
              <a:buSzPct val="135000"/>
              <a:buAutoNum type="alphaLcParenR"/>
            </a:pPr>
            <a:r>
              <a:rPr lang="en-US" sz="2200" dirty="0" smtClean="0">
                <a:latin typeface="Centaur" pitchFamily="18" charset="0"/>
              </a:rPr>
              <a:t>Maintain genetic diversity within a population </a:t>
            </a:r>
          </a:p>
          <a:p>
            <a:pPr marL="1035050" lvl="1" indent="-457200">
              <a:buSzPct val="135000"/>
              <a:buAutoNum type="alphaLcParenR"/>
            </a:pPr>
            <a:r>
              <a:rPr lang="en-US" sz="2200" dirty="0" smtClean="0">
                <a:latin typeface="Centaur" pitchFamily="18" charset="0"/>
              </a:rPr>
              <a:t>Develop adequate fruits to entice seed dispersers</a:t>
            </a:r>
            <a:endParaRPr lang="en-US" sz="2200" dirty="0">
              <a:latin typeface="Centaur" pitchFamily="18" charset="0"/>
            </a:endParaRPr>
          </a:p>
        </p:txBody>
      </p:sp>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Role of Pollinators in Nature</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3074" name="Picture 2"/>
          <p:cNvPicPr>
            <a:picLocks noChangeAspect="1" noChangeArrowheads="1"/>
          </p:cNvPicPr>
          <p:nvPr/>
        </p:nvPicPr>
        <p:blipFill>
          <a:blip r:embed="rId4"/>
          <a:srcRect/>
          <a:stretch>
            <a:fillRect/>
          </a:stretch>
        </p:blipFill>
        <p:spPr bwMode="auto">
          <a:xfrm>
            <a:off x="4800600" y="4968720"/>
            <a:ext cx="2850206" cy="1889280"/>
          </a:xfrm>
          <a:prstGeom prst="rect">
            <a:avLst/>
          </a:prstGeom>
          <a:noFill/>
          <a:ln w="9525">
            <a:noFill/>
            <a:miter lim="800000"/>
            <a:headEnd/>
            <a:tailEnd/>
          </a:ln>
          <a:effectLst/>
        </p:spPr>
      </p:pic>
      <p:sp>
        <p:nvSpPr>
          <p:cNvPr id="9" name="Rectangle 8"/>
          <p:cNvSpPr/>
          <p:nvPr/>
        </p:nvSpPr>
        <p:spPr>
          <a:xfrm>
            <a:off x="76200" y="5562600"/>
            <a:ext cx="4648200" cy="369332"/>
          </a:xfrm>
          <a:prstGeom prst="rect">
            <a:avLst/>
          </a:prstGeom>
        </p:spPr>
        <p:txBody>
          <a:bodyPr wrap="square">
            <a:spAutoFit/>
          </a:bodyPr>
          <a:lstStyle/>
          <a:p>
            <a:r>
              <a:rPr lang="en-US" i="1" dirty="0" smtClean="0">
                <a:latin typeface="Centaur" pitchFamily="18" charset="0"/>
              </a:rPr>
              <a:t>https://www.youtube.com/watch?v=chvXwNbs3SA</a:t>
            </a:r>
            <a:endParaRPr lang="en-US" i="1" dirty="0">
              <a:latin typeface="Centaur" pitchFamily="18" charset="0"/>
            </a:endParaRPr>
          </a:p>
        </p:txBody>
      </p:sp>
      <p:pic>
        <p:nvPicPr>
          <p:cNvPr id="10" name="Picture 2"/>
          <p:cNvPicPr>
            <a:picLocks noChangeAspect="1" noChangeArrowheads="1"/>
          </p:cNvPicPr>
          <p:nvPr/>
        </p:nvPicPr>
        <p:blipFill>
          <a:blip r:embed="rId5" cstate="print"/>
          <a:srcRect/>
          <a:stretch>
            <a:fillRect/>
          </a:stretch>
        </p:blipFill>
        <p:spPr bwMode="auto">
          <a:xfrm>
            <a:off x="7239000" y="1"/>
            <a:ext cx="1905000" cy="765772"/>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0" y="0"/>
            <a:ext cx="9173794" cy="6858000"/>
            <a:chOff x="0" y="0"/>
            <a:chExt cx="9173794" cy="6858000"/>
          </a:xfrm>
        </p:grpSpPr>
        <p:pic>
          <p:nvPicPr>
            <p:cNvPr id="1029" name="Picture 5"/>
            <p:cNvPicPr>
              <a:picLocks noChangeAspect="1" noChangeArrowheads="1"/>
            </p:cNvPicPr>
            <p:nvPr/>
          </p:nvPicPr>
          <p:blipFill>
            <a:blip r:embed="rId2" cstate="print"/>
            <a:srcRect/>
            <a:stretch>
              <a:fillRect/>
            </a:stretch>
          </p:blipFill>
          <p:spPr bwMode="auto">
            <a:xfrm>
              <a:off x="0" y="0"/>
              <a:ext cx="9173794" cy="6081713"/>
            </a:xfrm>
            <a:prstGeom prst="rect">
              <a:avLst/>
            </a:prstGeom>
            <a:noFill/>
            <a:ln w="9525">
              <a:noFill/>
              <a:miter lim="800000"/>
              <a:headEnd/>
              <a:tailEnd/>
            </a:ln>
          </p:spPr>
        </p:pic>
        <p:sp>
          <p:nvSpPr>
            <p:cNvPr id="19" name="TextBox 18"/>
            <p:cNvSpPr txBox="1"/>
            <p:nvPr/>
          </p:nvSpPr>
          <p:spPr>
            <a:xfrm>
              <a:off x="2590800" y="6027003"/>
              <a:ext cx="4195379" cy="830997"/>
            </a:xfrm>
            <a:prstGeom prst="rect">
              <a:avLst/>
            </a:prstGeom>
            <a:noFill/>
          </p:spPr>
          <p:txBody>
            <a:bodyPr wrap="none" rtlCol="0">
              <a:spAutoFit/>
            </a:bodyPr>
            <a:lstStyle/>
            <a:p>
              <a:pPr algn="ctr"/>
              <a:r>
                <a:rPr lang="en-US" sz="2400" dirty="0" smtClean="0"/>
                <a:t>Flagstaff, </a:t>
              </a:r>
              <a:r>
                <a:rPr lang="en-US" sz="2400" dirty="0" err="1" smtClean="0"/>
                <a:t>Az</a:t>
              </a:r>
              <a:r>
                <a:rPr lang="en-US" sz="2400" dirty="0" smtClean="0"/>
                <a:t/>
              </a:r>
              <a:br>
                <a:rPr lang="en-US" sz="2400" dirty="0" smtClean="0"/>
              </a:br>
              <a:r>
                <a:rPr lang="en-US" sz="2400" dirty="0" smtClean="0"/>
                <a:t>5 minute exposure, tracking ‘on’</a:t>
              </a:r>
              <a:endParaRPr lang="en-US" sz="2400" dirty="0"/>
            </a:p>
          </p:txBody>
        </p:sp>
      </p:grpSp>
      <p:sp>
        <p:nvSpPr>
          <p:cNvPr id="8" name="Title 1"/>
          <p:cNvSpPr>
            <a:spLocks noGrp="1"/>
          </p:cNvSpPr>
          <p:nvPr>
            <p:ph type="title"/>
          </p:nvPr>
        </p:nvSpPr>
        <p:spPr>
          <a:xfrm>
            <a:off x="457200" y="274638"/>
            <a:ext cx="8229600" cy="715962"/>
          </a:xfrm>
        </p:spPr>
        <p:txBody>
          <a:bodyPr>
            <a:normAutofit/>
          </a:bodyPr>
          <a:lstStyle/>
          <a:p>
            <a:r>
              <a:rPr lang="en-US" sz="3200" dirty="0" smtClean="0">
                <a:solidFill>
                  <a:schemeClr val="bg1"/>
                </a:solidFill>
              </a:rPr>
              <a:t>“Darkness” at night</a:t>
            </a:r>
            <a:endParaRPr lang="en-US" sz="3200" dirty="0">
              <a:solidFill>
                <a:schemeClr val="bg1"/>
              </a:solidFill>
            </a:endParaRPr>
          </a:p>
        </p:txBody>
      </p:sp>
    </p:spTree>
    <p:extLst>
      <p:ext uri="{BB962C8B-B14F-4D97-AF65-F5344CB8AC3E}">
        <p14:creationId xmlns="" xmlns:p14="http://schemas.microsoft.com/office/powerpoint/2010/main" val="33553705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8600" y="5410200"/>
            <a:ext cx="8534400" cy="1323439"/>
          </a:xfrm>
          <a:prstGeom prst="rect">
            <a:avLst/>
          </a:prstGeom>
          <a:noFill/>
          <a:ln w="9525">
            <a:noFill/>
            <a:miter lim="800000"/>
            <a:headEnd/>
            <a:tailEnd/>
          </a:ln>
          <a:effectLst/>
        </p:spPr>
        <p:txBody>
          <a:bodyPr wrap="square">
            <a:spAutoFit/>
          </a:bodyPr>
          <a:lstStyle/>
          <a:p>
            <a:pPr marL="461963" indent="-341313" algn="ctr">
              <a:buSzPct val="135000"/>
            </a:pPr>
            <a:r>
              <a:rPr lang="en-US" sz="2000" dirty="0" smtClean="0">
                <a:latin typeface="Centaur" pitchFamily="18" charset="0"/>
              </a:rPr>
              <a:t>The flower type, shape, color, odor, nectar, and structure vary by the type of pollinator that visits them. </a:t>
            </a:r>
          </a:p>
          <a:p>
            <a:pPr marL="461963" indent="-341313" algn="ctr">
              <a:buSzPct val="135000"/>
            </a:pPr>
            <a:r>
              <a:rPr lang="en-US" sz="2000" dirty="0" smtClean="0">
                <a:latin typeface="Centaur" pitchFamily="18" charset="0"/>
              </a:rPr>
              <a:t>Such characteristics are considered pollination syndromes and can be used to predict the type of pollinator that will aid the flower in successful reproduction.</a:t>
            </a:r>
            <a:r>
              <a:rPr lang="en-US" sz="2000" dirty="0">
                <a:latin typeface="Centaur" pitchFamily="18" charset="0"/>
              </a:rPr>
              <a:t>	</a:t>
            </a:r>
          </a:p>
        </p:txBody>
      </p:sp>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772400" y="3429000"/>
            <a:ext cx="1295400" cy="17246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Pollinators</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2050" name="Picture 2"/>
          <p:cNvPicPr>
            <a:picLocks noChangeAspect="1" noChangeArrowheads="1"/>
          </p:cNvPicPr>
          <p:nvPr/>
        </p:nvPicPr>
        <p:blipFill>
          <a:blip r:embed="rId4"/>
          <a:srcRect/>
          <a:stretch>
            <a:fillRect/>
          </a:stretch>
        </p:blipFill>
        <p:spPr bwMode="auto">
          <a:xfrm>
            <a:off x="1371600" y="838200"/>
            <a:ext cx="6173787" cy="4638675"/>
          </a:xfrm>
          <a:prstGeom prst="rect">
            <a:avLst/>
          </a:prstGeom>
          <a:noFill/>
          <a:ln w="9525">
            <a:noFill/>
            <a:miter lim="800000"/>
            <a:headEnd/>
            <a:tailEnd/>
          </a:ln>
          <a:effectLst/>
        </p:spPr>
      </p:pic>
      <p:sp>
        <p:nvSpPr>
          <p:cNvPr id="9" name="Rectangle 8"/>
          <p:cNvSpPr/>
          <p:nvPr/>
        </p:nvSpPr>
        <p:spPr>
          <a:xfrm rot="16200000">
            <a:off x="-2039034" y="3046511"/>
            <a:ext cx="4724399" cy="307777"/>
          </a:xfrm>
          <a:prstGeom prst="rect">
            <a:avLst/>
          </a:prstGeom>
        </p:spPr>
        <p:txBody>
          <a:bodyPr wrap="square">
            <a:spAutoFit/>
          </a:bodyPr>
          <a:lstStyle/>
          <a:p>
            <a:r>
              <a:rPr lang="en-US" sz="1400" i="1" dirty="0" smtClean="0">
                <a:latin typeface="Times New Roman" pitchFamily="18" charset="0"/>
                <a:cs typeface="Times New Roman" pitchFamily="18" charset="0"/>
              </a:rPr>
              <a:t>https://www.fs.fed.us/wildflowers/pollinators/importance.shtml</a:t>
            </a:r>
            <a:endParaRPr lang="en-US" sz="1400" i="1" dirty="0">
              <a:latin typeface="Times New Roman" pitchFamily="18" charset="0"/>
              <a:cs typeface="Times New Roman" pitchFamily="18" charset="0"/>
            </a:endParaRPr>
          </a:p>
        </p:txBody>
      </p:sp>
      <p:pic>
        <p:nvPicPr>
          <p:cNvPr id="10" name="Picture 2"/>
          <p:cNvPicPr>
            <a:picLocks noChangeAspect="1" noChangeArrowheads="1"/>
          </p:cNvPicPr>
          <p:nvPr/>
        </p:nvPicPr>
        <p:blipFill>
          <a:blip r:embed="rId5" cstate="print"/>
          <a:srcRect/>
          <a:stretch>
            <a:fillRect/>
          </a:stretch>
        </p:blipFill>
        <p:spPr bwMode="auto">
          <a:xfrm>
            <a:off x="7239000" y="1"/>
            <a:ext cx="1905000" cy="765772"/>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Pollinators</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6149" name="Picture 5" descr="https://www.iowadnr.gov/Portals/idnr/uploads/pins/Pins%202/24x36_Wildlife_PrairieCycle_web.jpg?ver=2015-09-09-101136-383"/>
          <p:cNvPicPr>
            <a:picLocks noChangeAspect="1" noChangeArrowheads="1"/>
          </p:cNvPicPr>
          <p:nvPr/>
        </p:nvPicPr>
        <p:blipFill>
          <a:blip r:embed="rId3"/>
          <a:srcRect/>
          <a:stretch>
            <a:fillRect/>
          </a:stretch>
        </p:blipFill>
        <p:spPr bwMode="auto">
          <a:xfrm>
            <a:off x="0" y="838200"/>
            <a:ext cx="9144000" cy="6096000"/>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8600" y="1371600"/>
            <a:ext cx="8686800" cy="4832092"/>
          </a:xfrm>
          <a:prstGeom prst="rect">
            <a:avLst/>
          </a:prstGeom>
          <a:noFill/>
          <a:ln w="9525">
            <a:noFill/>
            <a:miter lim="800000"/>
            <a:headEnd/>
            <a:tailEnd/>
          </a:ln>
          <a:effectLst/>
        </p:spPr>
        <p:txBody>
          <a:bodyPr wrap="square">
            <a:spAutoFit/>
          </a:bodyPr>
          <a:lstStyle/>
          <a:p>
            <a:pPr marL="577850" indent="-457200">
              <a:buSzPct val="135000"/>
              <a:buFont typeface="Arial" pitchFamily="34" charset="0"/>
              <a:buChar char="•"/>
            </a:pPr>
            <a:r>
              <a:rPr lang="en-US" sz="2200" dirty="0" smtClean="0">
                <a:latin typeface="Centaur" pitchFamily="18" charset="0"/>
              </a:rPr>
              <a:t>Fatal Light Awareness Program (FLAP) Canada is a registered Canadian charity widely recognized as the pre-eminent authority on the bird-building collision issue. </a:t>
            </a:r>
          </a:p>
          <a:p>
            <a:pPr marL="577850" indent="-457200">
              <a:buSzPct val="135000"/>
              <a:buFont typeface="Arial" pitchFamily="34" charset="0"/>
              <a:buChar char="•"/>
            </a:pPr>
            <a:r>
              <a:rPr lang="en-US" sz="2200" dirty="0" smtClean="0">
                <a:latin typeface="Centaur" pitchFamily="18" charset="0"/>
              </a:rPr>
              <a:t>Each year in Canada, around 25 million migratory birds die as a direct result of collisions with buildings. </a:t>
            </a:r>
          </a:p>
          <a:p>
            <a:pPr marL="577850" indent="-457200">
              <a:buSzPct val="135000"/>
              <a:buFont typeface="Arial" pitchFamily="34" charset="0"/>
              <a:buChar char="•"/>
            </a:pPr>
            <a:r>
              <a:rPr lang="en-US" sz="2200" dirty="0" smtClean="0">
                <a:latin typeface="Centaur" pitchFamily="18" charset="0"/>
              </a:rPr>
              <a:t>We can only expect that number to grow unless we all work together to help mitigate local biodiversity loss through </a:t>
            </a:r>
            <a:br>
              <a:rPr lang="en-US" sz="2200" dirty="0" smtClean="0">
                <a:latin typeface="Centaur" pitchFamily="18" charset="0"/>
              </a:rPr>
            </a:br>
            <a:r>
              <a:rPr lang="en-US" sz="2200" dirty="0" smtClean="0">
                <a:latin typeface="Centaur" pitchFamily="18" charset="0"/>
              </a:rPr>
              <a:t>urban development that considers </a:t>
            </a:r>
            <a:br>
              <a:rPr lang="en-US" sz="2200" dirty="0" smtClean="0">
                <a:latin typeface="Centaur" pitchFamily="18" charset="0"/>
              </a:rPr>
            </a:br>
            <a:r>
              <a:rPr lang="en-US" sz="2200" dirty="0" smtClean="0">
                <a:latin typeface="Centaur" pitchFamily="18" charset="0"/>
              </a:rPr>
              <a:t>wildlife species. </a:t>
            </a:r>
          </a:p>
          <a:p>
            <a:pPr marL="577850" indent="-457200">
              <a:buSzPct val="135000"/>
              <a:buFont typeface="Arial" pitchFamily="34" charset="0"/>
              <a:buChar char="•"/>
            </a:pPr>
            <a:r>
              <a:rPr lang="en-US" sz="2200" dirty="0" smtClean="0">
                <a:latin typeface="Centaur" pitchFamily="18" charset="0"/>
              </a:rPr>
              <a:t>For almost 30 years, FLAP Canada </a:t>
            </a:r>
            <a:br>
              <a:rPr lang="en-US" sz="2200" dirty="0" smtClean="0">
                <a:latin typeface="Centaur" pitchFamily="18" charset="0"/>
              </a:rPr>
            </a:br>
            <a:r>
              <a:rPr lang="en-US" sz="2200" dirty="0" smtClean="0">
                <a:latin typeface="Centaur" pitchFamily="18" charset="0"/>
              </a:rPr>
              <a:t>has engaged millions of people with </a:t>
            </a:r>
            <a:br>
              <a:rPr lang="en-US" sz="2200" dirty="0" smtClean="0">
                <a:latin typeface="Centaur" pitchFamily="18" charset="0"/>
              </a:rPr>
            </a:br>
            <a:r>
              <a:rPr lang="en-US" sz="2200" dirty="0" smtClean="0">
                <a:latin typeface="Centaur" pitchFamily="18" charset="0"/>
              </a:rPr>
              <a:t>dozens of campaigns and initiatives </a:t>
            </a:r>
            <a:br>
              <a:rPr lang="en-US" sz="2200" dirty="0" smtClean="0">
                <a:latin typeface="Centaur" pitchFamily="18" charset="0"/>
              </a:rPr>
            </a:br>
            <a:r>
              <a:rPr lang="en-US" sz="2200" dirty="0" smtClean="0">
                <a:latin typeface="Centaur" pitchFamily="18" charset="0"/>
              </a:rPr>
              <a:t>with one goal: keep birds safe from </a:t>
            </a:r>
            <a:br>
              <a:rPr lang="en-US" sz="2200" dirty="0" smtClean="0">
                <a:latin typeface="Centaur" pitchFamily="18" charset="0"/>
              </a:rPr>
            </a:br>
            <a:r>
              <a:rPr lang="en-US" sz="2200" dirty="0" smtClean="0">
                <a:latin typeface="Centaur" pitchFamily="18" charset="0"/>
              </a:rPr>
              <a:t>deadly collisions with buildings.</a:t>
            </a:r>
          </a:p>
        </p:txBody>
      </p:sp>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Bird</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Migration and FLAP</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sp>
        <p:nvSpPr>
          <p:cNvPr id="9" name="Rectangle 8"/>
          <p:cNvSpPr/>
          <p:nvPr/>
        </p:nvSpPr>
        <p:spPr>
          <a:xfrm>
            <a:off x="3505200" y="914400"/>
            <a:ext cx="1779783" cy="369332"/>
          </a:xfrm>
          <a:prstGeom prst="rect">
            <a:avLst/>
          </a:prstGeom>
        </p:spPr>
        <p:txBody>
          <a:bodyPr wrap="none">
            <a:spAutoFit/>
          </a:bodyPr>
          <a:lstStyle/>
          <a:p>
            <a:r>
              <a:rPr lang="en-US" dirty="0" smtClean="0">
                <a:hlinkClick r:id="rId3"/>
              </a:rPr>
              <a:t>https://flap.org/</a:t>
            </a:r>
            <a:r>
              <a:rPr lang="en-US" dirty="0" smtClean="0"/>
              <a:t> </a:t>
            </a:r>
            <a:endParaRPr lang="en-US" dirty="0"/>
          </a:p>
        </p:txBody>
      </p:sp>
      <p:pic>
        <p:nvPicPr>
          <p:cNvPr id="49154" name="Picture 2"/>
          <p:cNvPicPr>
            <a:picLocks noChangeAspect="1" noChangeArrowheads="1"/>
          </p:cNvPicPr>
          <p:nvPr/>
        </p:nvPicPr>
        <p:blipFill>
          <a:blip r:embed="rId4"/>
          <a:srcRect/>
          <a:stretch>
            <a:fillRect/>
          </a:stretch>
        </p:blipFill>
        <p:spPr bwMode="auto">
          <a:xfrm>
            <a:off x="4895850" y="3448050"/>
            <a:ext cx="4248150" cy="3409950"/>
          </a:xfrm>
          <a:prstGeom prst="rect">
            <a:avLst/>
          </a:prstGeom>
          <a:noFill/>
          <a:ln w="9525">
            <a:noFill/>
            <a:miter lim="800000"/>
            <a:headEnd/>
            <a:tailEnd/>
          </a:ln>
          <a:effectLst/>
        </p:spPr>
      </p:pic>
      <p:pic>
        <p:nvPicPr>
          <p:cNvPr id="10" name="Picture 2"/>
          <p:cNvPicPr>
            <a:picLocks noChangeAspect="1" noChangeArrowheads="1"/>
          </p:cNvPicPr>
          <p:nvPr/>
        </p:nvPicPr>
        <p:blipFill>
          <a:blip r:embed="rId5"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16314628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8600" y="1016913"/>
            <a:ext cx="5410200" cy="5262979"/>
          </a:xfrm>
          <a:prstGeom prst="rect">
            <a:avLst/>
          </a:prstGeom>
          <a:noFill/>
          <a:ln w="9525">
            <a:noFill/>
            <a:miter lim="800000"/>
            <a:headEnd/>
            <a:tailEnd/>
          </a:ln>
          <a:effectLst/>
        </p:spPr>
        <p:txBody>
          <a:bodyPr wrap="square">
            <a:spAutoFit/>
          </a:bodyPr>
          <a:lstStyle/>
          <a:p>
            <a:pPr marL="577850" indent="-457200">
              <a:buSzPct val="135000"/>
              <a:buFont typeface="Arial" pitchFamily="34" charset="0"/>
              <a:buChar char="•"/>
            </a:pPr>
            <a:r>
              <a:rPr lang="en-US" sz="2100" dirty="0" smtClean="0">
                <a:latin typeface="Centaur" pitchFamily="18" charset="0"/>
              </a:rPr>
              <a:t>Apply markings in a dense pattern, leaving no gaps more than 5 cm by 5 cm (2 inches by 2 inches). If gaps are any larger, birds may try to fly through them and still hit the window. </a:t>
            </a:r>
          </a:p>
          <a:p>
            <a:pPr marL="577850" indent="-457200">
              <a:buSzPct val="135000"/>
              <a:buFont typeface="Arial" pitchFamily="34" charset="0"/>
              <a:buChar char="•"/>
            </a:pPr>
            <a:r>
              <a:rPr lang="en-US" sz="2100" dirty="0" smtClean="0">
                <a:latin typeface="Centaur" pitchFamily="18" charset="0"/>
              </a:rPr>
              <a:t>Apply markings to the outside surface of the glass, NOT the inside. Reflections of trees or sky on the outside of the window may render any internal window markings invisible. </a:t>
            </a:r>
          </a:p>
          <a:p>
            <a:pPr marL="577850" indent="-457200">
              <a:buSzPct val="135000"/>
              <a:buFont typeface="Arial" pitchFamily="34" charset="0"/>
              <a:buChar char="•"/>
            </a:pPr>
            <a:r>
              <a:rPr lang="en-US" sz="2100" dirty="0" smtClean="0">
                <a:latin typeface="Centaur" pitchFamily="18" charset="0"/>
              </a:rPr>
              <a:t>Markings must be of high contrast so that they stand out on the window. Markings with poor contrast, for example black dots on a very dark window, might not be noticed by birds. </a:t>
            </a:r>
          </a:p>
          <a:p>
            <a:pPr marL="577850" indent="-457200">
              <a:buSzPct val="135000"/>
              <a:buFont typeface="Arial" pitchFamily="34" charset="0"/>
              <a:buChar char="•"/>
            </a:pPr>
            <a:r>
              <a:rPr lang="en-US" sz="2100" dirty="0" smtClean="0">
                <a:latin typeface="Centaur" pitchFamily="18" charset="0"/>
              </a:rPr>
              <a:t>Each marking should be no less than 6 mm </a:t>
            </a:r>
            <a:br>
              <a:rPr lang="en-US" sz="2100" dirty="0" smtClean="0">
                <a:latin typeface="Centaur" pitchFamily="18" charset="0"/>
              </a:rPr>
            </a:br>
            <a:r>
              <a:rPr lang="en-US" sz="2100" dirty="0" smtClean="0">
                <a:latin typeface="Centaur" pitchFamily="18" charset="0"/>
              </a:rPr>
              <a:t>(1/4 inch) in diameter. </a:t>
            </a:r>
          </a:p>
          <a:p>
            <a:pPr marL="577850" indent="-457200">
              <a:buSzPct val="135000"/>
              <a:buFont typeface="Arial" pitchFamily="34" charset="0"/>
              <a:buChar char="•"/>
            </a:pPr>
            <a:r>
              <a:rPr lang="en-US" sz="2100" dirty="0" smtClean="0">
                <a:latin typeface="Centaur" pitchFamily="18" charset="0"/>
              </a:rPr>
              <a:t>Markings must cover the entire surface of </a:t>
            </a:r>
            <a:br>
              <a:rPr lang="en-US" sz="2100" dirty="0" smtClean="0">
                <a:latin typeface="Centaur" pitchFamily="18" charset="0"/>
              </a:rPr>
            </a:br>
            <a:r>
              <a:rPr lang="en-US" sz="2100" dirty="0" smtClean="0">
                <a:latin typeface="Centaur" pitchFamily="18" charset="0"/>
              </a:rPr>
              <a:t>the glass.</a:t>
            </a:r>
          </a:p>
        </p:txBody>
      </p:sp>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Preventing Birds Hitting Buildings</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50178" name="Picture 2"/>
          <p:cNvPicPr>
            <a:picLocks noChangeAspect="1" noChangeArrowheads="1"/>
          </p:cNvPicPr>
          <p:nvPr/>
        </p:nvPicPr>
        <p:blipFill>
          <a:blip r:embed="rId3"/>
          <a:srcRect/>
          <a:stretch>
            <a:fillRect/>
          </a:stretch>
        </p:blipFill>
        <p:spPr bwMode="auto">
          <a:xfrm>
            <a:off x="5715000" y="914401"/>
            <a:ext cx="3429000" cy="2777334"/>
          </a:xfrm>
          <a:prstGeom prst="rect">
            <a:avLst/>
          </a:prstGeom>
          <a:noFill/>
          <a:ln w="9525">
            <a:noFill/>
            <a:miter lim="800000"/>
            <a:headEnd/>
            <a:tailEnd/>
          </a:ln>
          <a:effectLst/>
        </p:spPr>
      </p:pic>
      <p:sp>
        <p:nvSpPr>
          <p:cNvPr id="9" name="Rectangle 8"/>
          <p:cNvSpPr/>
          <p:nvPr/>
        </p:nvSpPr>
        <p:spPr>
          <a:xfrm>
            <a:off x="990600" y="6550223"/>
            <a:ext cx="3886200" cy="307777"/>
          </a:xfrm>
          <a:prstGeom prst="rect">
            <a:avLst/>
          </a:prstGeom>
        </p:spPr>
        <p:txBody>
          <a:bodyPr wrap="square">
            <a:spAutoFit/>
          </a:bodyPr>
          <a:lstStyle/>
          <a:p>
            <a:r>
              <a:rPr lang="en-US" sz="1400" i="1" dirty="0" smtClean="0">
                <a:latin typeface="Times New Roman" pitchFamily="18" charset="0"/>
                <a:cs typeface="Times New Roman" pitchFamily="18" charset="0"/>
                <a:hlinkClick r:id="rId4"/>
              </a:rPr>
              <a:t>https://flap.org/stop-birds-from-hitting-windows/</a:t>
            </a:r>
            <a:r>
              <a:rPr lang="en-US" sz="1400" i="1" dirty="0" smtClean="0">
                <a:latin typeface="Times New Roman" pitchFamily="18" charset="0"/>
                <a:cs typeface="Times New Roman" pitchFamily="18" charset="0"/>
              </a:rPr>
              <a:t> </a:t>
            </a:r>
            <a:endParaRPr lang="en-US" sz="1400" i="1" dirty="0">
              <a:latin typeface="Times New Roman" pitchFamily="18" charset="0"/>
              <a:cs typeface="Times New Roman" pitchFamily="18" charset="0"/>
            </a:endParaRPr>
          </a:p>
        </p:txBody>
      </p:sp>
      <p:pic>
        <p:nvPicPr>
          <p:cNvPr id="50179" name="Picture 3"/>
          <p:cNvPicPr>
            <a:picLocks noChangeAspect="1" noChangeArrowheads="1"/>
          </p:cNvPicPr>
          <p:nvPr/>
        </p:nvPicPr>
        <p:blipFill>
          <a:blip r:embed="rId5"/>
          <a:srcRect/>
          <a:stretch>
            <a:fillRect/>
          </a:stretch>
        </p:blipFill>
        <p:spPr bwMode="auto">
          <a:xfrm>
            <a:off x="5867400" y="3657600"/>
            <a:ext cx="3124200" cy="3117876"/>
          </a:xfrm>
          <a:prstGeom prst="rect">
            <a:avLst/>
          </a:prstGeom>
          <a:noFill/>
          <a:ln w="9525">
            <a:noFill/>
            <a:miter lim="800000"/>
            <a:headEnd/>
            <a:tailEnd/>
          </a:ln>
          <a:effectLst/>
        </p:spPr>
      </p:pic>
      <p:pic>
        <p:nvPicPr>
          <p:cNvPr id="10" name="Picture 2"/>
          <p:cNvPicPr>
            <a:picLocks noChangeAspect="1" noChangeArrowheads="1"/>
          </p:cNvPicPr>
          <p:nvPr/>
        </p:nvPicPr>
        <p:blipFill>
          <a:blip r:embed="rId6"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26562319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8600" y="940713"/>
            <a:ext cx="8686800" cy="4493538"/>
          </a:xfrm>
          <a:prstGeom prst="rect">
            <a:avLst/>
          </a:prstGeom>
          <a:noFill/>
          <a:ln w="9525">
            <a:noFill/>
            <a:miter lim="800000"/>
            <a:headEnd/>
            <a:tailEnd/>
          </a:ln>
          <a:effectLst/>
        </p:spPr>
        <p:txBody>
          <a:bodyPr wrap="square">
            <a:spAutoFit/>
          </a:bodyPr>
          <a:lstStyle/>
          <a:p>
            <a:pPr marL="577850" indent="-457200">
              <a:buSzPct val="135000"/>
              <a:buFont typeface="+mj-lt"/>
              <a:buAutoNum type="arabicPeriod"/>
            </a:pPr>
            <a:r>
              <a:rPr lang="en-US" sz="2200" dirty="0" smtClean="0">
                <a:latin typeface="Centaur" pitchFamily="18" charset="0"/>
                <a:hlinkClick r:id="rId2"/>
              </a:rPr>
              <a:t>https://www.audubon.org/lights-out-program</a:t>
            </a:r>
          </a:p>
          <a:p>
            <a:pPr marL="577850" indent="-457200">
              <a:buSzPct val="135000"/>
              <a:buFont typeface="+mj-lt"/>
              <a:buAutoNum type="arabicPeriod"/>
            </a:pPr>
            <a:r>
              <a:rPr lang="en-US" sz="2200" dirty="0" smtClean="0">
                <a:latin typeface="Centaur" pitchFamily="18" charset="0"/>
                <a:hlinkClick r:id="rId2"/>
              </a:rPr>
              <a:t>https://www.audubon.org/news/four-decades-building-strike-records-point-super-collider-birds</a:t>
            </a:r>
          </a:p>
          <a:p>
            <a:pPr marL="577850" indent="-457200">
              <a:buSzPct val="135000"/>
              <a:buFont typeface="+mj-lt"/>
              <a:buAutoNum type="arabicPeriod"/>
            </a:pPr>
            <a:r>
              <a:rPr lang="en-US" sz="2200" dirty="0" smtClean="0">
                <a:latin typeface="Centaur" pitchFamily="18" charset="0"/>
                <a:hlinkClick r:id="rId2"/>
              </a:rPr>
              <a:t>https://www.darksky.org/light-pollution-poses-threat-to-migrating-birds/</a:t>
            </a:r>
          </a:p>
          <a:p>
            <a:pPr marL="577850" indent="-457200">
              <a:buSzPct val="135000"/>
              <a:buFont typeface="+mj-lt"/>
              <a:buAutoNum type="arabicPeriod"/>
            </a:pPr>
            <a:r>
              <a:rPr lang="en-US" sz="2200" dirty="0" smtClean="0">
                <a:latin typeface="Centaur" pitchFamily="18" charset="0"/>
                <a:hlinkClick r:id="rId2"/>
              </a:rPr>
              <a:t>https://flap.org/</a:t>
            </a:r>
          </a:p>
          <a:p>
            <a:pPr marL="577850" indent="-457200">
              <a:buSzPct val="135000"/>
              <a:buFont typeface="+mj-lt"/>
              <a:buAutoNum type="arabicPeriod"/>
            </a:pPr>
            <a:r>
              <a:rPr lang="en-US" sz="2200" dirty="0" smtClean="0">
                <a:latin typeface="Centaur" pitchFamily="18" charset="0"/>
                <a:hlinkClick r:id="rId2"/>
              </a:rPr>
              <a:t>https://flap.org/wp-content/uploads/2019/11/US-Fish-and-Wildlife-Best-Practices.pdf</a:t>
            </a:r>
            <a:endParaRPr lang="en-US" sz="2200" dirty="0" smtClean="0">
              <a:latin typeface="Centaur" pitchFamily="18" charset="0"/>
            </a:endParaRPr>
          </a:p>
          <a:p>
            <a:pPr marL="577850" indent="-457200">
              <a:buSzPct val="135000"/>
              <a:buFont typeface="+mj-lt"/>
              <a:buAutoNum type="arabicPeriod"/>
            </a:pPr>
            <a:r>
              <a:rPr lang="en-US" sz="2200" dirty="0" smtClean="0">
                <a:latin typeface="Centaur" pitchFamily="18" charset="0"/>
                <a:hlinkClick r:id="rId3"/>
              </a:rPr>
              <a:t>https://www.nature.com/articles/s41598-018-21577-6.pdf</a:t>
            </a:r>
            <a:endParaRPr lang="en-US" sz="2200" dirty="0" smtClean="0">
              <a:latin typeface="Centaur" pitchFamily="18" charset="0"/>
            </a:endParaRPr>
          </a:p>
          <a:p>
            <a:pPr marL="577850" indent="-457200">
              <a:buSzPct val="135000"/>
              <a:buFont typeface="+mj-lt"/>
              <a:buAutoNum type="arabicPeriod"/>
            </a:pPr>
            <a:r>
              <a:rPr lang="en-US" sz="2200" dirty="0" smtClean="0">
                <a:latin typeface="Centaur" pitchFamily="18" charset="0"/>
                <a:hlinkClick r:id="rId4"/>
              </a:rPr>
              <a:t>https://birdcast.info/</a:t>
            </a:r>
            <a:endParaRPr lang="en-US" sz="2200" dirty="0" smtClean="0">
              <a:latin typeface="Centaur" pitchFamily="18" charset="0"/>
            </a:endParaRPr>
          </a:p>
          <a:p>
            <a:pPr marL="577850" indent="-457200">
              <a:buSzPct val="135000"/>
              <a:buFont typeface="+mj-lt"/>
              <a:buAutoNum type="arabicPeriod"/>
            </a:pPr>
            <a:endParaRPr lang="en-US" sz="2200" dirty="0" smtClean="0">
              <a:latin typeface="Centaur" pitchFamily="18" charset="0"/>
            </a:endParaRPr>
          </a:p>
          <a:p>
            <a:pPr marL="577850" indent="-457200">
              <a:buSzPct val="135000"/>
              <a:buFont typeface="+mj-lt"/>
              <a:buAutoNum type="arabicPeriod"/>
            </a:pPr>
            <a:endParaRPr lang="en-US" sz="2200" dirty="0" smtClean="0">
              <a:latin typeface="Centaur" pitchFamily="18" charset="0"/>
            </a:endParaRPr>
          </a:p>
          <a:p>
            <a:pPr marL="577850" indent="-457200">
              <a:buSzPct val="135000"/>
              <a:buFont typeface="+mj-lt"/>
              <a:buAutoNum type="arabicPeriod"/>
            </a:pPr>
            <a:endParaRPr lang="en-US" sz="2200" dirty="0" smtClean="0">
              <a:latin typeface="Centaur" pitchFamily="18" charset="0"/>
            </a:endParaRPr>
          </a:p>
          <a:p>
            <a:pPr marL="577850" indent="-457200">
              <a:buSzPct val="135000"/>
              <a:buFont typeface="+mj-lt"/>
              <a:buAutoNum type="arabicPeriod"/>
            </a:pPr>
            <a:endParaRPr lang="en-US" sz="2200" dirty="0" smtClean="0">
              <a:latin typeface="Centaur" pitchFamily="18" charset="0"/>
            </a:endParaRPr>
          </a:p>
        </p:txBody>
      </p:sp>
      <p:pic>
        <p:nvPicPr>
          <p:cNvPr id="5" name="Picture 102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Migration: References</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9" name="Picture 2"/>
          <p:cNvPicPr>
            <a:picLocks noChangeAspect="1" noChangeArrowheads="1"/>
          </p:cNvPicPr>
          <p:nvPr/>
        </p:nvPicPr>
        <p:blipFill>
          <a:blip r:embed="rId7" cstate="print"/>
          <a:srcRect/>
          <a:stretch>
            <a:fillRect/>
          </a:stretch>
        </p:blipFill>
        <p:spPr bwMode="auto">
          <a:xfrm>
            <a:off x="7239000" y="1"/>
            <a:ext cx="1905000" cy="7657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a:bodyPr>
          <a:lstStyle/>
          <a:p>
            <a:r>
              <a:rPr lang="en-US" sz="3200" dirty="0" smtClean="0"/>
              <a:t>Springtime in America…</a:t>
            </a:r>
            <a:endParaRPr lang="en-US" sz="3200" dirty="0"/>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Content Placeholder 2"/>
          <p:cNvSpPr txBox="1">
            <a:spLocks/>
          </p:cNvSpPr>
          <p:nvPr/>
        </p:nvSpPr>
        <p:spPr>
          <a:xfrm>
            <a:off x="304800" y="914400"/>
            <a:ext cx="8615916" cy="5406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200" dirty="0" smtClean="0">
                <a:latin typeface="Centaur" panose="02030504050205020304" pitchFamily="18" charset="0"/>
              </a:rPr>
              <a:t>THERE WAS ONCE a town in the heart of America where all life seemed to live in harmony with its surroundings. The town lay in the midst of a checkerboard of prosperous farms, with fields of grain and hillsides of orchards where, in spring, white clouds of bloom drifted above the green fields. In autumn, oak and maple and birch set up a blaze of color that flamed and flickered across a backdrop of pines. Then foxes barked in the hills and deer silently crossed the fields, half hidden in the mists of the fall mornings. </a:t>
            </a:r>
          </a:p>
          <a:p>
            <a:pPr marL="0" indent="0">
              <a:buNone/>
              <a:defRPr/>
            </a:pPr>
            <a:r>
              <a:rPr lang="en-US" sz="2200" dirty="0" smtClean="0">
                <a:latin typeface="Centaur" panose="02030504050205020304" pitchFamily="18" charset="0"/>
              </a:rPr>
              <a:t>….</a:t>
            </a:r>
          </a:p>
          <a:p>
            <a:pPr marL="0" indent="0">
              <a:buNone/>
              <a:defRPr/>
            </a:pPr>
            <a:r>
              <a:rPr lang="en-US" sz="2200" dirty="0" smtClean="0">
                <a:latin typeface="Centaur" panose="02030504050205020304" pitchFamily="18" charset="0"/>
              </a:rPr>
              <a:t>Then a strange blight crept over the area and everything began to change. Some evil spell had settled on the community: mysterious maladies swept the flocks of chickens; the cattle and sheep sickened and died. Everywhere was a shadow of death. The farmers spoke of much illness among their families. In the town the doctors had become more and more puzzled by new kinds of sickness appearing among their patients….</a:t>
            </a:r>
          </a:p>
          <a:p>
            <a:pPr marL="0" indent="0">
              <a:buNone/>
              <a:defRPr/>
            </a:pPr>
            <a:endParaRPr lang="en-US" sz="2200" dirty="0" smtClean="0">
              <a:latin typeface="Centaur" panose="02030504050205020304" pitchFamily="18" charset="0"/>
            </a:endParaRPr>
          </a:p>
          <a:p>
            <a:pPr marL="0" indent="0">
              <a:buNone/>
              <a:defRPr/>
            </a:pPr>
            <a:endParaRPr lang="en-US" sz="2200" dirty="0" smtClean="0">
              <a:latin typeface="Centaur" panose="02030504050205020304" pitchFamily="18" charset="0"/>
            </a:endParaRPr>
          </a:p>
          <a:p>
            <a:pPr marL="0" indent="0">
              <a:buNone/>
              <a:defRPr/>
            </a:pPr>
            <a:r>
              <a:rPr lang="en-US" sz="2200" dirty="0" smtClean="0">
                <a:latin typeface="Centaur" panose="02030504050205020304" pitchFamily="18" charset="0"/>
              </a:rPr>
              <a:t/>
            </a:r>
            <a:br>
              <a:rPr lang="en-US" sz="2200" dirty="0" smtClean="0">
                <a:latin typeface="Centaur" panose="02030504050205020304" pitchFamily="18" charset="0"/>
              </a:rPr>
            </a:br>
            <a:endParaRPr lang="en-US" sz="2200" dirty="0" smtClean="0">
              <a:latin typeface="Centaur" panose="02030504050205020304" pitchFamily="18" charset="0"/>
            </a:endParaRPr>
          </a:p>
        </p:txBody>
      </p:sp>
      <p:pic>
        <p:nvPicPr>
          <p:cNvPr id="10"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41003359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a:bodyPr>
          <a:lstStyle/>
          <a:p>
            <a:r>
              <a:rPr lang="en-US" sz="3200" dirty="0" smtClean="0"/>
              <a:t>Springtime in America…</a:t>
            </a:r>
            <a:endParaRPr lang="en-US" sz="3200" dirty="0"/>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Content Placeholder 2"/>
          <p:cNvSpPr txBox="1">
            <a:spLocks/>
          </p:cNvSpPr>
          <p:nvPr/>
        </p:nvSpPr>
        <p:spPr>
          <a:xfrm>
            <a:off x="304800" y="914400"/>
            <a:ext cx="8615916" cy="5406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200" dirty="0" smtClean="0">
                <a:latin typeface="Centaur" pitchFamily="18" charset="0"/>
              </a:rPr>
              <a:t>Only within the moment of time represented by the present century has one species—man—acquired significant power to alter the nature of his world. During the past quarter century this power has not only increased to one of disturbing magnitude but it has changed in character. The most alarming of all man’s assaults upon the environment is the contamination of air, earth, rivers, and sea with dangerous and even lethal materials... </a:t>
            </a:r>
          </a:p>
          <a:p>
            <a:pPr marL="0" indent="0">
              <a:buNone/>
              <a:defRPr/>
            </a:pPr>
            <a:r>
              <a:rPr lang="en-US" sz="2200" dirty="0" smtClean="0">
                <a:latin typeface="Centaur" pitchFamily="18" charset="0"/>
              </a:rPr>
              <a:t>….</a:t>
            </a:r>
          </a:p>
          <a:p>
            <a:pPr marL="0" indent="0">
              <a:buNone/>
              <a:defRPr/>
            </a:pPr>
            <a:r>
              <a:rPr lang="en-US" sz="2200" dirty="0" smtClean="0">
                <a:latin typeface="Centaur" pitchFamily="18" charset="0"/>
              </a:rPr>
              <a:t>All this has been risked—for what? Future historians may well be amazed by our distorted sense of proportion. How could intelligent beings seek to control a few unwanted species by a method that contaminated the entire environment and brought the threat of disease and death even to their own kind? Yet this is precisely what we have done.</a:t>
            </a:r>
          </a:p>
          <a:p>
            <a:pPr marL="0" indent="0">
              <a:buNone/>
              <a:defRPr/>
            </a:pPr>
            <a:endParaRPr lang="en-US" sz="2200" dirty="0" smtClean="0">
              <a:latin typeface="Centaur" pitchFamily="18" charset="0"/>
            </a:endParaRPr>
          </a:p>
          <a:p>
            <a:pPr marL="0" indent="0">
              <a:buNone/>
              <a:defRPr/>
            </a:pPr>
            <a:endParaRPr lang="en-US" sz="2200" dirty="0" smtClean="0">
              <a:latin typeface="Centaur" pitchFamily="18" charset="0"/>
            </a:endParaRPr>
          </a:p>
          <a:p>
            <a:pPr marL="0" indent="0">
              <a:buNone/>
              <a:defRPr/>
            </a:pPr>
            <a:r>
              <a:rPr lang="en-US" sz="2200" dirty="0" smtClean="0">
                <a:latin typeface="Centaur" pitchFamily="18" charset="0"/>
              </a:rPr>
              <a:t/>
            </a:r>
            <a:br>
              <a:rPr lang="en-US" sz="2200" dirty="0" smtClean="0">
                <a:latin typeface="Centaur" pitchFamily="18" charset="0"/>
              </a:rPr>
            </a:br>
            <a:endParaRPr lang="en-US" sz="2200" dirty="0" smtClean="0">
              <a:latin typeface="Centaur" pitchFamily="18" charset="0"/>
            </a:endParaRPr>
          </a:p>
        </p:txBody>
      </p:sp>
      <p:pic>
        <p:nvPicPr>
          <p:cNvPr id="10"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41003359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normAutofit/>
          </a:bodyPr>
          <a:lstStyle/>
          <a:p>
            <a:r>
              <a:rPr lang="en-US" sz="3200" dirty="0" smtClean="0"/>
              <a:t>Birds at Night (Horton et al., 2019)</a:t>
            </a:r>
            <a:endParaRPr lang="en-US" sz="3200" dirty="0"/>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152400" y="960438"/>
            <a:ext cx="8763000" cy="55927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lvl="0" indent="-514350">
              <a:buFont typeface="+mj-lt"/>
              <a:buAutoNum type="arabicPeriod"/>
              <a:defRPr/>
            </a:pPr>
            <a:r>
              <a:rPr lang="en-US" sz="2600" dirty="0">
                <a:solidFill>
                  <a:prstClr val="black"/>
                </a:solidFill>
                <a:latin typeface="Centaur" panose="02030504050205020304" pitchFamily="18" charset="0"/>
              </a:rPr>
              <a:t>Of the nearly </a:t>
            </a:r>
            <a:r>
              <a:rPr lang="en-US" sz="2600" u="sng" dirty="0">
                <a:solidFill>
                  <a:prstClr val="black"/>
                </a:solidFill>
                <a:latin typeface="Centaur" panose="02030504050205020304" pitchFamily="18" charset="0"/>
              </a:rPr>
              <a:t>630 terrestrial species of birds </a:t>
            </a:r>
            <a:r>
              <a:rPr lang="en-US" sz="2600" dirty="0">
                <a:solidFill>
                  <a:prstClr val="black"/>
                </a:solidFill>
                <a:latin typeface="Centaur" panose="02030504050205020304" pitchFamily="18" charset="0"/>
              </a:rPr>
              <a:t>regularly occurring in North America, approximately </a:t>
            </a:r>
            <a:r>
              <a:rPr lang="en-US" sz="2600" b="1" dirty="0">
                <a:solidFill>
                  <a:srgbClr val="FF0000"/>
                </a:solidFill>
                <a:latin typeface="Centaur" panose="02030504050205020304" pitchFamily="18" charset="0"/>
              </a:rPr>
              <a:t>70% </a:t>
            </a:r>
            <a:r>
              <a:rPr lang="en-US" sz="2600" dirty="0">
                <a:solidFill>
                  <a:prstClr val="black"/>
                </a:solidFill>
                <a:latin typeface="Centaur" panose="02030504050205020304" pitchFamily="18" charset="0"/>
              </a:rPr>
              <a:t>are considered </a:t>
            </a:r>
            <a:r>
              <a:rPr lang="en-US" sz="2600" u="sng" dirty="0">
                <a:solidFill>
                  <a:prstClr val="black"/>
                </a:solidFill>
                <a:latin typeface="Centaur" panose="02030504050205020304" pitchFamily="18" charset="0"/>
              </a:rPr>
              <a:t>migratory</a:t>
            </a:r>
            <a:r>
              <a:rPr lang="en-US" sz="2600" dirty="0">
                <a:solidFill>
                  <a:prstClr val="black"/>
                </a:solidFill>
                <a:latin typeface="Centaur" panose="02030504050205020304" pitchFamily="18" charset="0"/>
              </a:rPr>
              <a:t>, and of these more than </a:t>
            </a:r>
            <a:r>
              <a:rPr lang="en-US" sz="2600" b="1" dirty="0">
                <a:solidFill>
                  <a:srgbClr val="FF0000"/>
                </a:solidFill>
                <a:latin typeface="Centaur" panose="02030504050205020304" pitchFamily="18" charset="0"/>
              </a:rPr>
              <a:t>80%</a:t>
            </a:r>
            <a:r>
              <a:rPr lang="en-US" sz="2600" dirty="0">
                <a:solidFill>
                  <a:prstClr val="black"/>
                </a:solidFill>
                <a:latin typeface="Centaur" panose="02030504050205020304" pitchFamily="18" charset="0"/>
              </a:rPr>
              <a:t> </a:t>
            </a:r>
            <a:r>
              <a:rPr lang="en-US" sz="2600" u="sng" dirty="0">
                <a:solidFill>
                  <a:prstClr val="black"/>
                </a:solidFill>
                <a:latin typeface="Centaur" panose="02030504050205020304" pitchFamily="18" charset="0"/>
              </a:rPr>
              <a:t>migrate at </a:t>
            </a:r>
            <a:r>
              <a:rPr lang="en-US" sz="2600" u="sng" dirty="0" smtClean="0">
                <a:solidFill>
                  <a:prstClr val="black"/>
                </a:solidFill>
                <a:latin typeface="Centaur" panose="02030504050205020304" pitchFamily="18" charset="0"/>
              </a:rPr>
              <a:t>night</a:t>
            </a:r>
            <a:r>
              <a:rPr lang="en-US" sz="2600" dirty="0" smtClean="0">
                <a:solidFill>
                  <a:prstClr val="black"/>
                </a:solidFill>
                <a:latin typeface="Centaur" panose="02030504050205020304" pitchFamily="18" charset="0"/>
              </a:rPr>
              <a:t>.</a:t>
            </a:r>
          </a:p>
          <a:p>
            <a:pPr marL="514350" lvl="0" indent="-514350">
              <a:buFont typeface="+mj-lt"/>
              <a:buAutoNum type="arabicPeriod"/>
              <a:defRPr/>
            </a:pPr>
            <a:r>
              <a:rPr lang="en-US" sz="2600" dirty="0">
                <a:solidFill>
                  <a:prstClr val="black"/>
                </a:solidFill>
                <a:latin typeface="Centaur" panose="02030504050205020304" pitchFamily="18" charset="0"/>
              </a:rPr>
              <a:t>Trillions of flying organisms (</a:t>
            </a:r>
            <a:r>
              <a:rPr lang="en-US" sz="2600" dirty="0" err="1">
                <a:solidFill>
                  <a:prstClr val="black"/>
                </a:solidFill>
                <a:latin typeface="Centaur" panose="02030504050205020304" pitchFamily="18" charset="0"/>
              </a:rPr>
              <a:t>eg</a:t>
            </a:r>
            <a:r>
              <a:rPr lang="en-US" sz="2600" dirty="0">
                <a:solidFill>
                  <a:prstClr val="black"/>
                </a:solidFill>
                <a:latin typeface="Centaur" panose="02030504050205020304" pitchFamily="18" charset="0"/>
              </a:rPr>
              <a:t> birds, bats, insects) occupy the airspace within the troposphere during different periods of their annual </a:t>
            </a:r>
            <a:r>
              <a:rPr lang="en-US" sz="2600" dirty="0" smtClean="0">
                <a:solidFill>
                  <a:prstClr val="black"/>
                </a:solidFill>
                <a:latin typeface="Centaur" panose="02030504050205020304" pitchFamily="18" charset="0"/>
              </a:rPr>
              <a:t>cycles.</a:t>
            </a:r>
          </a:p>
          <a:p>
            <a:pPr marL="514350" lvl="0" indent="-514350">
              <a:buFont typeface="+mj-lt"/>
              <a:buAutoNum type="arabicPeriod"/>
              <a:defRPr/>
            </a:pPr>
            <a:r>
              <a:rPr lang="en-US" sz="2600" dirty="0">
                <a:solidFill>
                  <a:prstClr val="black"/>
                </a:solidFill>
                <a:latin typeface="Centaur" panose="02030504050205020304" pitchFamily="18" charset="0"/>
              </a:rPr>
              <a:t>The recent recognition of </a:t>
            </a:r>
            <a:r>
              <a:rPr lang="en-US" sz="2600" b="1" u="sng" dirty="0">
                <a:solidFill>
                  <a:prstClr val="black"/>
                </a:solidFill>
                <a:latin typeface="Centaur" panose="02030504050205020304" pitchFamily="18" charset="0"/>
              </a:rPr>
              <a:t>airspace as vital habitat </a:t>
            </a:r>
            <a:r>
              <a:rPr lang="en-US" sz="2600" dirty="0">
                <a:solidFill>
                  <a:prstClr val="black"/>
                </a:solidFill>
                <a:latin typeface="Centaur" panose="02030504050205020304" pitchFamily="18" charset="0"/>
              </a:rPr>
              <a:t>– one that is subject to increasing modification by humans – highlights the fundamental need to understand how organisms cope with such </a:t>
            </a:r>
            <a:r>
              <a:rPr lang="en-US" sz="2600" dirty="0" smtClean="0">
                <a:solidFill>
                  <a:prstClr val="black"/>
                </a:solidFill>
                <a:latin typeface="Centaur" panose="02030504050205020304" pitchFamily="18" charset="0"/>
              </a:rPr>
              <a:t>alterations.</a:t>
            </a:r>
          </a:p>
          <a:p>
            <a:pPr marL="514350" lvl="0" indent="-514350">
              <a:buFont typeface="+mj-lt"/>
              <a:buAutoNum type="arabicPeriod"/>
              <a:defRPr/>
            </a:pPr>
            <a:r>
              <a:rPr lang="en-US" sz="2600" b="1" dirty="0">
                <a:latin typeface="Centaur" panose="02030504050205020304" pitchFamily="18" charset="0"/>
              </a:rPr>
              <a:t>Positive </a:t>
            </a:r>
            <a:r>
              <a:rPr lang="en-US" sz="2600" b="1" dirty="0" err="1">
                <a:latin typeface="Centaur" panose="02030504050205020304" pitchFamily="18" charset="0"/>
              </a:rPr>
              <a:t>phototaxis</a:t>
            </a:r>
            <a:r>
              <a:rPr lang="en-US" sz="2600" b="1" dirty="0">
                <a:latin typeface="Centaur" panose="02030504050205020304" pitchFamily="18" charset="0"/>
              </a:rPr>
              <a:t> </a:t>
            </a:r>
            <a:r>
              <a:rPr lang="en-US" sz="2600" dirty="0">
                <a:solidFill>
                  <a:prstClr val="black"/>
                </a:solidFill>
                <a:latin typeface="Centaur" panose="02030504050205020304" pitchFamily="18" charset="0"/>
              </a:rPr>
              <a:t>is of particular concern for the </a:t>
            </a:r>
            <a:r>
              <a:rPr lang="en-US" sz="2600" dirty="0" smtClean="0">
                <a:solidFill>
                  <a:prstClr val="black"/>
                </a:solidFill>
                <a:latin typeface="Centaur" panose="02030504050205020304" pitchFamily="18" charset="0"/>
              </a:rPr>
              <a:t>conservation </a:t>
            </a:r>
            <a:r>
              <a:rPr lang="en-US" sz="2600" dirty="0">
                <a:solidFill>
                  <a:prstClr val="black"/>
                </a:solidFill>
                <a:latin typeface="Centaur" panose="02030504050205020304" pitchFamily="18" charset="0"/>
              </a:rPr>
              <a:t>of migrating birds. Bright lighting in cities can </a:t>
            </a:r>
            <a:r>
              <a:rPr lang="en-US" sz="2600" dirty="0" smtClean="0">
                <a:solidFill>
                  <a:prstClr val="black"/>
                </a:solidFill>
                <a:latin typeface="Centaur" panose="02030504050205020304" pitchFamily="18" charset="0"/>
              </a:rPr>
              <a:t>become </a:t>
            </a:r>
            <a:r>
              <a:rPr lang="en-US" sz="2600" dirty="0">
                <a:solidFill>
                  <a:prstClr val="black"/>
                </a:solidFill>
                <a:latin typeface="Centaur" panose="02030504050205020304" pitchFamily="18" charset="0"/>
              </a:rPr>
              <a:t>a </a:t>
            </a:r>
            <a:r>
              <a:rPr lang="en-US" sz="2600" u="sng" dirty="0">
                <a:solidFill>
                  <a:prstClr val="black"/>
                </a:solidFill>
                <a:latin typeface="Centaur" panose="02030504050205020304" pitchFamily="18" charset="0"/>
              </a:rPr>
              <a:t>beacon to some species</a:t>
            </a:r>
            <a:r>
              <a:rPr lang="en-US" sz="2600" dirty="0">
                <a:solidFill>
                  <a:prstClr val="black"/>
                </a:solidFill>
                <a:latin typeface="Centaur" panose="02030504050205020304" pitchFamily="18" charset="0"/>
              </a:rPr>
              <a:t>, drawing them away from their migratory </a:t>
            </a:r>
            <a:r>
              <a:rPr lang="en-US" sz="2600" dirty="0" smtClean="0">
                <a:solidFill>
                  <a:prstClr val="black"/>
                </a:solidFill>
                <a:latin typeface="Centaur" panose="02030504050205020304" pitchFamily="18" charset="0"/>
              </a:rPr>
              <a:t>routes.</a:t>
            </a:r>
            <a:endParaRPr kumimoji="0" lang="en-US" sz="2600" b="0" i="0" u="none" strike="noStrike" kern="1200" cap="none" spc="0" normalizeH="0" baseline="0" noProof="0" dirty="0" smtClean="0">
              <a:ln>
                <a:noFill/>
              </a:ln>
              <a:solidFill>
                <a:prstClr val="black"/>
              </a:solidFill>
              <a:effectLst/>
              <a:uLnTx/>
              <a:uFillTx/>
              <a:latin typeface="Centaur" panose="020305040502050203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150832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left)">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8600" y="838200"/>
            <a:ext cx="8686800" cy="5632311"/>
          </a:xfrm>
          <a:prstGeom prst="rect">
            <a:avLst/>
          </a:prstGeom>
          <a:noFill/>
          <a:ln w="9525">
            <a:noFill/>
            <a:miter lim="800000"/>
            <a:headEnd/>
            <a:tailEnd/>
          </a:ln>
          <a:effectLst/>
        </p:spPr>
        <p:txBody>
          <a:bodyPr wrap="square">
            <a:spAutoFit/>
          </a:bodyPr>
          <a:lstStyle/>
          <a:p>
            <a:pPr marL="577850" indent="-457200">
              <a:buSzPct val="135000"/>
              <a:buFont typeface="Arial" pitchFamily="34" charset="0"/>
              <a:buChar char="•"/>
            </a:pPr>
            <a:r>
              <a:rPr lang="en-US" sz="3000" u="sng" dirty="0" smtClean="0">
                <a:latin typeface="Centaur" pitchFamily="18" charset="0"/>
              </a:rPr>
              <a:t>Why do land birds migrate at night? </a:t>
            </a:r>
            <a:r>
              <a:rPr lang="en-US" sz="3000" dirty="0" smtClean="0">
                <a:latin typeface="Centaur" pitchFamily="18" charset="0"/>
              </a:rPr>
              <a:t/>
            </a:r>
            <a:br>
              <a:rPr lang="en-US" sz="3000" dirty="0" smtClean="0">
                <a:latin typeface="Centaur" pitchFamily="18" charset="0"/>
              </a:rPr>
            </a:br>
            <a:endParaRPr lang="en-US" sz="3000" dirty="0" smtClean="0">
              <a:latin typeface="Centaur" pitchFamily="18" charset="0"/>
            </a:endParaRPr>
          </a:p>
          <a:p>
            <a:pPr marL="1035050" lvl="1" indent="-457200">
              <a:buSzPct val="135000"/>
              <a:buFont typeface="Arial" pitchFamily="34" charset="0"/>
              <a:buChar char="•"/>
            </a:pPr>
            <a:r>
              <a:rPr lang="en-US" sz="3000" dirty="0" smtClean="0">
                <a:latin typeface="Centaur" pitchFamily="18" charset="0"/>
              </a:rPr>
              <a:t>Birds’ instinct to migrate is largely influenced by sudden shifts in temperature, available daylight (photo period), </a:t>
            </a:r>
            <a:r>
              <a:rPr lang="en-US" sz="3000" b="1" dirty="0" smtClean="0">
                <a:solidFill>
                  <a:srgbClr val="FF0000"/>
                </a:solidFill>
                <a:latin typeface="Centaur" pitchFamily="18" charset="0"/>
              </a:rPr>
              <a:t>moon phases </a:t>
            </a:r>
            <a:r>
              <a:rPr lang="en-US" sz="3000" dirty="0" smtClean="0">
                <a:latin typeface="Centaur" pitchFamily="18" charset="0"/>
              </a:rPr>
              <a:t>and light tail winds. </a:t>
            </a:r>
          </a:p>
          <a:p>
            <a:pPr marL="1035050" lvl="1" indent="-457200">
              <a:buSzPct val="135000"/>
              <a:buFont typeface="Arial" pitchFamily="34" charset="0"/>
              <a:buChar char="•"/>
            </a:pPr>
            <a:r>
              <a:rPr lang="en-US" sz="3000" dirty="0" smtClean="0">
                <a:latin typeface="Centaur" pitchFamily="18" charset="0"/>
              </a:rPr>
              <a:t>The evaluation of land bird migration has determined that flying conditions for long-distance travel are </a:t>
            </a:r>
            <a:r>
              <a:rPr lang="en-US" sz="3000" u="sng" dirty="0" smtClean="0">
                <a:latin typeface="Centaur" pitchFamily="18" charset="0"/>
              </a:rPr>
              <a:t>most favorable under the cover of darkness</a:t>
            </a:r>
            <a:r>
              <a:rPr lang="en-US" sz="3000" dirty="0" smtClean="0">
                <a:latin typeface="Centaur" pitchFamily="18" charset="0"/>
              </a:rPr>
              <a:t>. </a:t>
            </a:r>
          </a:p>
          <a:p>
            <a:pPr marL="1035050" lvl="1" indent="-457200">
              <a:buSzPct val="135000"/>
              <a:buFont typeface="Arial" pitchFamily="34" charset="0"/>
              <a:buChar char="•"/>
            </a:pPr>
            <a:r>
              <a:rPr lang="en-US" sz="3000" dirty="0" smtClean="0">
                <a:latin typeface="Centaur" pitchFamily="18" charset="0"/>
              </a:rPr>
              <a:t>These favorable conditions include less potential for predation, cooler temperatures to help maintain body temperature and less inclement weather.</a:t>
            </a:r>
            <a:br>
              <a:rPr lang="en-US" sz="3000" dirty="0" smtClean="0">
                <a:latin typeface="Centaur" pitchFamily="18" charset="0"/>
              </a:rPr>
            </a:br>
            <a:endParaRPr lang="en-US" sz="3000" dirty="0" smtClean="0">
              <a:latin typeface="Centaur" pitchFamily="18" charset="0"/>
            </a:endParaRPr>
          </a:p>
        </p:txBody>
      </p:sp>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056540" y="5410200"/>
            <a:ext cx="1087459" cy="1447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Migration</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9"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8502677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86600" cy="715962"/>
          </a:xfrm>
        </p:spPr>
        <p:txBody>
          <a:bodyPr>
            <a:normAutofit/>
          </a:bodyPr>
          <a:lstStyle/>
          <a:p>
            <a:r>
              <a:rPr lang="en-US" sz="3200" dirty="0" smtClean="0"/>
              <a:t>Birds at Night (Horton et al., 2019)</a:t>
            </a:r>
            <a:endParaRPr lang="en-US" sz="3200" dirty="0"/>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152400" y="914400"/>
            <a:ext cx="8763000" cy="5638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lvl="0" indent="-514350">
              <a:buFont typeface="+mj-lt"/>
              <a:buAutoNum type="arabicPeriod" startAt="5"/>
              <a:defRPr/>
            </a:pPr>
            <a:r>
              <a:rPr kumimoji="0" lang="en-US" sz="2800" b="0" i="1" u="none" strike="noStrike" kern="1200" cap="none" spc="0" normalizeH="0" baseline="0" noProof="0" dirty="0" smtClean="0">
                <a:ln>
                  <a:noFill/>
                </a:ln>
                <a:solidFill>
                  <a:prstClr val="black"/>
                </a:solidFill>
                <a:effectLst/>
                <a:uLnTx/>
                <a:uFillTx/>
                <a:latin typeface="Centaur" panose="02030504050205020304" pitchFamily="18" charset="0"/>
              </a:rPr>
              <a:t>FLAP</a:t>
            </a:r>
            <a:r>
              <a:rPr kumimoji="0" lang="en-US" sz="2800" b="0" i="0" u="none" strike="noStrike" kern="1200" cap="none" spc="0" normalizeH="0" baseline="0" noProof="0" dirty="0" smtClean="0">
                <a:ln>
                  <a:noFill/>
                </a:ln>
                <a:solidFill>
                  <a:prstClr val="black"/>
                </a:solidFill>
                <a:effectLst/>
                <a:uLnTx/>
                <a:uFillTx/>
                <a:latin typeface="Centaur" panose="02030504050205020304" pitchFamily="18" charset="0"/>
              </a:rPr>
              <a:t> estimates that in Canada, approximately </a:t>
            </a:r>
            <a:r>
              <a:rPr kumimoji="0" lang="en-US" sz="2800" b="1" i="0" u="sng" strike="noStrike" kern="1200" cap="none" spc="0" normalizeH="0" baseline="0" noProof="0" dirty="0" smtClean="0">
                <a:ln>
                  <a:noFill/>
                </a:ln>
                <a:solidFill>
                  <a:srgbClr val="FF0000"/>
                </a:solidFill>
                <a:effectLst/>
                <a:uLnTx/>
                <a:uFillTx/>
                <a:latin typeface="Centaur" panose="02030504050205020304" pitchFamily="18" charset="0"/>
              </a:rPr>
              <a:t>25 million birds</a:t>
            </a:r>
            <a:r>
              <a:rPr kumimoji="0" lang="en-US" sz="2800" b="1" i="0" u="sng" strike="noStrike" kern="1200" cap="none" spc="0" normalizeH="0" baseline="0" noProof="0" dirty="0" smtClean="0">
                <a:ln>
                  <a:noFill/>
                </a:ln>
                <a:solidFill>
                  <a:prstClr val="black"/>
                </a:solidFill>
                <a:effectLst/>
                <a:uLnTx/>
                <a:uFillTx/>
                <a:latin typeface="Centaur" panose="02030504050205020304" pitchFamily="18" charset="0"/>
              </a:rPr>
              <a:t> die due to bird</a:t>
            </a:r>
            <a:r>
              <a:rPr kumimoji="0" lang="en-US" sz="2800" b="1" i="0" u="sng" strike="noStrike" kern="1200" cap="none" spc="0" normalizeH="0" noProof="0" dirty="0" smtClean="0">
                <a:ln>
                  <a:noFill/>
                </a:ln>
                <a:solidFill>
                  <a:prstClr val="black"/>
                </a:solidFill>
                <a:effectLst/>
                <a:uLnTx/>
                <a:uFillTx/>
                <a:latin typeface="Centaur" panose="02030504050205020304" pitchFamily="18" charset="0"/>
              </a:rPr>
              <a:t> collisions with buildings</a:t>
            </a:r>
            <a:r>
              <a:rPr kumimoji="0" lang="en-US" sz="2800" b="0" i="0" u="none" strike="noStrike" kern="1200" cap="none" spc="0" normalizeH="0" noProof="0" dirty="0" smtClean="0">
                <a:ln>
                  <a:noFill/>
                </a:ln>
                <a:solidFill>
                  <a:prstClr val="black"/>
                </a:solidFill>
                <a:effectLst/>
                <a:uLnTx/>
                <a:uFillTx/>
                <a:latin typeface="Centaur" panose="02030504050205020304" pitchFamily="18" charset="0"/>
              </a:rPr>
              <a:t>.</a:t>
            </a:r>
          </a:p>
          <a:p>
            <a:pPr marL="514350" indent="-514350">
              <a:buFont typeface="+mj-lt"/>
              <a:buAutoNum type="arabicPeriod" startAt="5"/>
              <a:defRPr/>
            </a:pPr>
            <a:r>
              <a:rPr lang="en-US" sz="2800" dirty="0">
                <a:solidFill>
                  <a:prstClr val="black"/>
                </a:solidFill>
                <a:latin typeface="Centaur" panose="02030504050205020304" pitchFamily="18" charset="0"/>
              </a:rPr>
              <a:t>The </a:t>
            </a:r>
            <a:r>
              <a:rPr lang="en-US" sz="2800" i="1" dirty="0">
                <a:solidFill>
                  <a:prstClr val="black"/>
                </a:solidFill>
                <a:latin typeface="Centaur" panose="02030504050205020304" pitchFamily="18" charset="0"/>
              </a:rPr>
              <a:t>Smithsonian</a:t>
            </a:r>
            <a:r>
              <a:rPr lang="en-US" sz="2800" dirty="0">
                <a:solidFill>
                  <a:prstClr val="black"/>
                </a:solidFill>
                <a:latin typeface="Centaur" panose="02030504050205020304" pitchFamily="18" charset="0"/>
              </a:rPr>
              <a:t> reported that collisions likely kill </a:t>
            </a:r>
            <a:r>
              <a:rPr lang="en-US" sz="2800" b="1" dirty="0">
                <a:solidFill>
                  <a:srgbClr val="FF0000"/>
                </a:solidFill>
                <a:latin typeface="Centaur" panose="02030504050205020304" pitchFamily="18" charset="0"/>
              </a:rPr>
              <a:t>between 365 million and 1 billion birds annually </a:t>
            </a:r>
            <a:r>
              <a:rPr lang="en-US" sz="2800" dirty="0">
                <a:solidFill>
                  <a:prstClr val="black"/>
                </a:solidFill>
                <a:latin typeface="Centaur" panose="02030504050205020304" pitchFamily="18" charset="0"/>
              </a:rPr>
              <a:t>in the United States, with a </a:t>
            </a:r>
            <a:r>
              <a:rPr lang="en-US" sz="2800" b="1" u="sng" dirty="0">
                <a:solidFill>
                  <a:prstClr val="black"/>
                </a:solidFill>
                <a:latin typeface="Centaur" panose="02030504050205020304" pitchFamily="18" charset="0"/>
              </a:rPr>
              <a:t>median estimate of 599 million</a:t>
            </a:r>
            <a:r>
              <a:rPr lang="en-US" sz="2800" dirty="0" smtClean="0">
                <a:solidFill>
                  <a:prstClr val="black"/>
                </a:solidFill>
                <a:latin typeface="Centaur" panose="02030504050205020304" pitchFamily="18" charset="0"/>
              </a:rPr>
              <a:t>.</a:t>
            </a:r>
          </a:p>
          <a:p>
            <a:pPr marL="857250" lvl="1" indent="-457200">
              <a:buAutoNum type="alphaLcParenR"/>
              <a:defRPr/>
            </a:pPr>
            <a:r>
              <a:rPr lang="en-US" b="1" dirty="0" smtClean="0">
                <a:solidFill>
                  <a:prstClr val="black"/>
                </a:solidFill>
                <a:latin typeface="Centaur" panose="02030504050205020304" pitchFamily="18" charset="0"/>
              </a:rPr>
              <a:t>Homes</a:t>
            </a:r>
            <a:r>
              <a:rPr lang="en-US" dirty="0" smtClean="0">
                <a:solidFill>
                  <a:prstClr val="black"/>
                </a:solidFill>
                <a:latin typeface="Centaur" panose="02030504050205020304" pitchFamily="18" charset="0"/>
              </a:rPr>
              <a:t> </a:t>
            </a:r>
            <a:r>
              <a:rPr lang="en-US" dirty="0">
                <a:solidFill>
                  <a:prstClr val="black"/>
                </a:solidFill>
                <a:latin typeface="Centaur" panose="02030504050205020304" pitchFamily="18" charset="0"/>
              </a:rPr>
              <a:t>and other buildings one to three stories tall accounted for 44 percent of all bird fatalities, about </a:t>
            </a:r>
            <a:r>
              <a:rPr lang="en-US" b="1" u="sng" dirty="0">
                <a:solidFill>
                  <a:prstClr val="black"/>
                </a:solidFill>
                <a:latin typeface="Centaur" panose="02030504050205020304" pitchFamily="18" charset="0"/>
              </a:rPr>
              <a:t>253 million bird deaths</a:t>
            </a:r>
            <a:r>
              <a:rPr lang="en-US" dirty="0">
                <a:solidFill>
                  <a:prstClr val="black"/>
                </a:solidFill>
                <a:latin typeface="Centaur" panose="02030504050205020304" pitchFamily="18" charset="0"/>
              </a:rPr>
              <a:t> </a:t>
            </a:r>
            <a:r>
              <a:rPr lang="en-US" dirty="0" smtClean="0">
                <a:solidFill>
                  <a:prstClr val="black"/>
                </a:solidFill>
                <a:latin typeface="Centaur" panose="02030504050205020304" pitchFamily="18" charset="0"/>
              </a:rPr>
              <a:t>annually</a:t>
            </a:r>
          </a:p>
          <a:p>
            <a:pPr marL="857250" lvl="1" indent="-457200">
              <a:buAutoNum type="alphaLcParenR"/>
              <a:defRPr/>
            </a:pPr>
            <a:r>
              <a:rPr lang="en-US" dirty="0">
                <a:solidFill>
                  <a:prstClr val="black"/>
                </a:solidFill>
                <a:latin typeface="Centaur" panose="02030504050205020304" pitchFamily="18" charset="0"/>
              </a:rPr>
              <a:t>Larger, low-rise buildings four to 11 stories high caused 339 million </a:t>
            </a:r>
            <a:r>
              <a:rPr lang="en-US" dirty="0" smtClean="0">
                <a:solidFill>
                  <a:prstClr val="black"/>
                </a:solidFill>
                <a:latin typeface="Centaur" panose="02030504050205020304" pitchFamily="18" charset="0"/>
              </a:rPr>
              <a:t>deaths</a:t>
            </a:r>
          </a:p>
          <a:p>
            <a:pPr marL="857250" lvl="1" indent="-457200">
              <a:buAutoNum type="alphaLcParenR"/>
              <a:defRPr/>
            </a:pPr>
            <a:r>
              <a:rPr lang="en-US" dirty="0">
                <a:solidFill>
                  <a:prstClr val="black"/>
                </a:solidFill>
                <a:latin typeface="Centaur" panose="02030504050205020304" pitchFamily="18" charset="0"/>
              </a:rPr>
              <a:t>And high-rise buildings, 11 floors and higher, kill 508,000 total birds annually.</a:t>
            </a:r>
          </a:p>
          <a:p>
            <a:pPr marL="514350" lvl="0" indent="-514350">
              <a:buFont typeface="+mj-lt"/>
              <a:buAutoNum type="arabicPeriod" startAt="5"/>
              <a:defRPr/>
            </a:pPr>
            <a:endParaRPr kumimoji="0" lang="en-US" sz="2600" b="0" i="0" u="none" strike="noStrike" kern="1200" cap="none" spc="0" normalizeH="0" baseline="0" noProof="0" dirty="0" smtClean="0">
              <a:ln>
                <a:noFill/>
              </a:ln>
              <a:solidFill>
                <a:prstClr val="black"/>
              </a:solidFill>
              <a:effectLst/>
              <a:uLnTx/>
              <a:uFillTx/>
              <a:latin typeface="Centaur" panose="020305040502050203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Rectangle 2"/>
          <p:cNvSpPr/>
          <p:nvPr/>
        </p:nvSpPr>
        <p:spPr>
          <a:xfrm>
            <a:off x="5486400" y="6047801"/>
            <a:ext cx="2452018" cy="769441"/>
          </a:xfrm>
          <a:prstGeom prst="rect">
            <a:avLst/>
          </a:prstGeom>
        </p:spPr>
        <p:txBody>
          <a:bodyPr wrap="none">
            <a:spAutoFit/>
          </a:bodyPr>
          <a:lstStyle/>
          <a:p>
            <a:r>
              <a:rPr lang="en-US" sz="2200" i="1" dirty="0">
                <a:latin typeface="Centaur" panose="02030504050205020304" pitchFamily="18" charset="0"/>
                <a:hlinkClick r:id="rId3"/>
              </a:rPr>
              <a:t>https://flap.org</a:t>
            </a:r>
            <a:r>
              <a:rPr lang="en-US" sz="2200" i="1" dirty="0" smtClean="0">
                <a:latin typeface="Centaur" panose="02030504050205020304" pitchFamily="18" charset="0"/>
                <a:hlinkClick r:id="rId3"/>
              </a:rPr>
              <a:t>/</a:t>
            </a:r>
            <a:r>
              <a:rPr lang="en-US" sz="2200" i="1" dirty="0" smtClean="0">
                <a:latin typeface="Centaur" panose="02030504050205020304" pitchFamily="18" charset="0"/>
              </a:rPr>
              <a:t> </a:t>
            </a:r>
          </a:p>
          <a:p>
            <a:r>
              <a:rPr lang="en-US" sz="2200" i="1" dirty="0">
                <a:latin typeface="Centaur" panose="02030504050205020304" pitchFamily="18" charset="0"/>
                <a:hlinkClick r:id="rId4"/>
              </a:rPr>
              <a:t>https://abcbirds.org</a:t>
            </a:r>
            <a:r>
              <a:rPr lang="en-US" sz="2200" i="1" dirty="0" smtClean="0">
                <a:latin typeface="Centaur" panose="02030504050205020304" pitchFamily="18" charset="0"/>
                <a:hlinkClick r:id="rId4"/>
              </a:rPr>
              <a:t>/</a:t>
            </a:r>
            <a:endParaRPr lang="en-US" sz="2200" i="1" dirty="0">
              <a:latin typeface="Centaur" panose="02030504050205020304" pitchFamily="18" charset="0"/>
            </a:endParaRPr>
          </a:p>
        </p:txBody>
      </p:sp>
      <p:pic>
        <p:nvPicPr>
          <p:cNvPr id="9" name="Picture 2"/>
          <p:cNvPicPr>
            <a:picLocks noChangeAspect="1" noChangeArrowheads="1"/>
          </p:cNvPicPr>
          <p:nvPr/>
        </p:nvPicPr>
        <p:blipFill>
          <a:blip r:embed="rId5"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86532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444"/>
            <a:ext cx="8229600" cy="1047956"/>
          </a:xfrm>
        </p:spPr>
        <p:txBody>
          <a:bodyPr>
            <a:noAutofit/>
          </a:bodyPr>
          <a:lstStyle/>
          <a:p>
            <a:r>
              <a:rPr lang="en-US" sz="3200" dirty="0" smtClean="0">
                <a:latin typeface="Centaur" panose="02030504050205020304" pitchFamily="18" charset="0"/>
              </a:rPr>
              <a:t>Natural Illumination</a:t>
            </a:r>
            <a:br>
              <a:rPr lang="en-US" sz="3200" dirty="0" smtClean="0">
                <a:latin typeface="Centaur" panose="02030504050205020304" pitchFamily="18" charset="0"/>
              </a:rPr>
            </a:br>
            <a:r>
              <a:rPr lang="en-US" sz="3200" dirty="0" smtClean="0">
                <a:latin typeface="Centaur" panose="02030504050205020304" pitchFamily="18" charset="0"/>
              </a:rPr>
              <a:t>Night and Day</a:t>
            </a:r>
            <a:endParaRPr lang="en-US" sz="3200" dirty="0">
              <a:latin typeface="Centaur" panose="02030504050205020304" pitchFamily="18" charset="0"/>
            </a:endParaRPr>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525662" y="1295401"/>
            <a:ext cx="8008738" cy="5192478"/>
            <a:chOff x="525662" y="1295401"/>
            <a:chExt cx="8008738" cy="5192478"/>
          </a:xfrm>
        </p:grpSpPr>
        <p:pic>
          <p:nvPicPr>
            <p:cNvPr id="3" name="Picture 2"/>
            <p:cNvPicPr>
              <a:picLocks noChangeAspect="1"/>
            </p:cNvPicPr>
            <p:nvPr/>
          </p:nvPicPr>
          <p:blipFill>
            <a:blip r:embed="rId3"/>
            <a:stretch>
              <a:fillRect/>
            </a:stretch>
          </p:blipFill>
          <p:spPr>
            <a:xfrm>
              <a:off x="525662" y="1295401"/>
              <a:ext cx="8008738" cy="5192478"/>
            </a:xfrm>
            <a:prstGeom prst="rect">
              <a:avLst/>
            </a:prstGeom>
          </p:spPr>
        </p:pic>
        <p:sp>
          <p:nvSpPr>
            <p:cNvPr id="10" name="Rectangle 9"/>
            <p:cNvSpPr/>
            <p:nvPr/>
          </p:nvSpPr>
          <p:spPr>
            <a:xfrm rot="16200000">
              <a:off x="7450722" y="3564523"/>
              <a:ext cx="1828800" cy="338554"/>
            </a:xfrm>
            <a:prstGeom prst="rect">
              <a:avLst/>
            </a:prstGeom>
          </p:spPr>
          <p:txBody>
            <a:bodyPr wrap="square">
              <a:spAutoFit/>
            </a:bodyPr>
            <a:lstStyle/>
            <a:p>
              <a:pPr algn="ctr"/>
              <a:r>
                <a:rPr lang="en-US" sz="1600" i="1" dirty="0" smtClean="0"/>
                <a:t>Credit: T. </a:t>
              </a:r>
              <a:r>
                <a:rPr lang="en-US" sz="1600" i="1" dirty="0" err="1" smtClean="0"/>
                <a:t>Longcore</a:t>
              </a:r>
              <a:endParaRPr lang="en-US" sz="1600" dirty="0"/>
            </a:p>
          </p:txBody>
        </p:sp>
      </p:grpSp>
      <p:grpSp>
        <p:nvGrpSpPr>
          <p:cNvPr id="6" name="Group 20"/>
          <p:cNvGrpSpPr/>
          <p:nvPr/>
        </p:nvGrpSpPr>
        <p:grpSpPr>
          <a:xfrm>
            <a:off x="4876800" y="2895600"/>
            <a:ext cx="3135512" cy="2438399"/>
            <a:chOff x="4876800" y="2895600"/>
            <a:chExt cx="3135512" cy="2438399"/>
          </a:xfrm>
        </p:grpSpPr>
        <p:grpSp>
          <p:nvGrpSpPr>
            <p:cNvPr id="8" name="Group 5"/>
            <p:cNvGrpSpPr/>
            <p:nvPr/>
          </p:nvGrpSpPr>
          <p:grpSpPr>
            <a:xfrm>
              <a:off x="4876800" y="2895600"/>
              <a:ext cx="3135512" cy="2438399"/>
              <a:chOff x="4876800" y="2895600"/>
              <a:chExt cx="3135512" cy="2438399"/>
            </a:xfrm>
          </p:grpSpPr>
          <p:sp>
            <p:nvSpPr>
              <p:cNvPr id="5" name="Rectangle 4"/>
              <p:cNvSpPr/>
              <p:nvPr/>
            </p:nvSpPr>
            <p:spPr>
              <a:xfrm>
                <a:off x="4876800" y="2895600"/>
                <a:ext cx="3124200" cy="838200"/>
              </a:xfrm>
              <a:prstGeom prst="rect">
                <a:avLst/>
              </a:prstGeom>
              <a:solidFill>
                <a:schemeClr val="bg1">
                  <a:lumMod val="95000"/>
                  <a:alpha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876800" y="3733800"/>
                <a:ext cx="3124200" cy="381000"/>
              </a:xfrm>
              <a:prstGeom prst="rect">
                <a:avLst/>
              </a:prstGeom>
              <a:solidFill>
                <a:schemeClr val="bg1">
                  <a:lumMod val="85000"/>
                  <a:alpha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76800" y="4114800"/>
                <a:ext cx="3124200" cy="304800"/>
              </a:xfrm>
              <a:prstGeom prst="rect">
                <a:avLst/>
              </a:prstGeom>
              <a:solidFill>
                <a:schemeClr val="bg1">
                  <a:lumMod val="75000"/>
                  <a:alpha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876800" y="4419600"/>
                <a:ext cx="3124200" cy="381000"/>
              </a:xfrm>
              <a:prstGeom prst="rect">
                <a:avLst/>
              </a:prstGeom>
              <a:solidFill>
                <a:schemeClr val="bg1">
                  <a:lumMod val="65000"/>
                  <a:alpha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88112" y="4791075"/>
                <a:ext cx="3124200" cy="542924"/>
              </a:xfrm>
              <a:prstGeom prst="rect">
                <a:avLst/>
              </a:prstGeom>
              <a:solidFill>
                <a:schemeClr val="bg1">
                  <a:lumMod val="50000"/>
                  <a:alpha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5"/>
            <p:cNvGrpSpPr/>
            <p:nvPr/>
          </p:nvGrpSpPr>
          <p:grpSpPr>
            <a:xfrm>
              <a:off x="5603271" y="3130034"/>
              <a:ext cx="1608440" cy="2127766"/>
              <a:chOff x="5603271" y="3130034"/>
              <a:chExt cx="1608440" cy="2127766"/>
            </a:xfrm>
          </p:grpSpPr>
          <p:sp>
            <p:nvSpPr>
              <p:cNvPr id="9" name="TextBox 8"/>
              <p:cNvSpPr txBox="1"/>
              <p:nvPr/>
            </p:nvSpPr>
            <p:spPr>
              <a:xfrm>
                <a:off x="5652182" y="3130034"/>
                <a:ext cx="1559529" cy="369332"/>
              </a:xfrm>
              <a:prstGeom prst="rect">
                <a:avLst/>
              </a:prstGeom>
              <a:noFill/>
            </p:spPr>
            <p:txBody>
              <a:bodyPr wrap="none" rtlCol="0">
                <a:spAutoFit/>
              </a:bodyPr>
              <a:lstStyle/>
              <a:p>
                <a:r>
                  <a:rPr lang="en-US" dirty="0" smtClean="0"/>
                  <a:t>Urban Lighting</a:t>
                </a:r>
                <a:endParaRPr lang="en-US" dirty="0"/>
              </a:p>
            </p:txBody>
          </p:sp>
          <p:sp>
            <p:nvSpPr>
              <p:cNvPr id="17" name="TextBox 16"/>
              <p:cNvSpPr txBox="1"/>
              <p:nvPr/>
            </p:nvSpPr>
            <p:spPr>
              <a:xfrm>
                <a:off x="5603271" y="3745468"/>
                <a:ext cx="1316258" cy="369332"/>
              </a:xfrm>
              <a:prstGeom prst="rect">
                <a:avLst/>
              </a:prstGeom>
              <a:noFill/>
            </p:spPr>
            <p:txBody>
              <a:bodyPr wrap="none" rtlCol="0">
                <a:spAutoFit/>
              </a:bodyPr>
              <a:lstStyle/>
              <a:p>
                <a:r>
                  <a:rPr lang="en-US" dirty="0" smtClean="0"/>
                  <a:t>Parking Lots</a:t>
                </a:r>
                <a:endParaRPr lang="en-US" dirty="0"/>
              </a:p>
            </p:txBody>
          </p:sp>
          <p:sp>
            <p:nvSpPr>
              <p:cNvPr id="18" name="TextBox 17"/>
              <p:cNvSpPr txBox="1"/>
              <p:nvPr/>
            </p:nvSpPr>
            <p:spPr>
              <a:xfrm>
                <a:off x="5705767" y="4097499"/>
                <a:ext cx="1111266" cy="369332"/>
              </a:xfrm>
              <a:prstGeom prst="rect">
                <a:avLst/>
              </a:prstGeom>
              <a:noFill/>
            </p:spPr>
            <p:txBody>
              <a:bodyPr wrap="none" rtlCol="0">
                <a:spAutoFit/>
              </a:bodyPr>
              <a:lstStyle/>
              <a:p>
                <a:r>
                  <a:rPr lang="en-US" dirty="0" smtClean="0"/>
                  <a:t>Billboards</a:t>
                </a:r>
                <a:endParaRPr lang="en-US" dirty="0"/>
              </a:p>
            </p:txBody>
          </p:sp>
          <p:sp>
            <p:nvSpPr>
              <p:cNvPr id="19" name="TextBox 18"/>
              <p:cNvSpPr txBox="1"/>
              <p:nvPr/>
            </p:nvSpPr>
            <p:spPr>
              <a:xfrm>
                <a:off x="5638800" y="4431268"/>
                <a:ext cx="1315745" cy="369332"/>
              </a:xfrm>
              <a:prstGeom prst="rect">
                <a:avLst/>
              </a:prstGeom>
              <a:noFill/>
            </p:spPr>
            <p:txBody>
              <a:bodyPr wrap="none" rtlCol="0">
                <a:spAutoFit/>
              </a:bodyPr>
              <a:lstStyle/>
              <a:p>
                <a:r>
                  <a:rPr lang="en-US" dirty="0" smtClean="0"/>
                  <a:t>Urban Parks</a:t>
                </a:r>
                <a:endParaRPr lang="en-US" dirty="0"/>
              </a:p>
            </p:txBody>
          </p:sp>
          <p:sp>
            <p:nvSpPr>
              <p:cNvPr id="20" name="TextBox 19"/>
              <p:cNvSpPr txBox="1"/>
              <p:nvPr/>
            </p:nvSpPr>
            <p:spPr>
              <a:xfrm>
                <a:off x="5821434" y="4888468"/>
                <a:ext cx="1036566" cy="369332"/>
              </a:xfrm>
              <a:prstGeom prst="rect">
                <a:avLst/>
              </a:prstGeom>
              <a:noFill/>
            </p:spPr>
            <p:txBody>
              <a:bodyPr wrap="none" rtlCol="0">
                <a:spAutoFit/>
              </a:bodyPr>
              <a:lstStyle/>
              <a:p>
                <a:r>
                  <a:rPr lang="en-US" dirty="0" smtClean="0"/>
                  <a:t>Sky Glow</a:t>
                </a:r>
                <a:endParaRPr lang="en-US" dirty="0"/>
              </a:p>
            </p:txBody>
          </p:sp>
        </p:grpSp>
      </p:grpSp>
      <p:sp>
        <p:nvSpPr>
          <p:cNvPr id="22" name="TextBox 21"/>
          <p:cNvSpPr txBox="1"/>
          <p:nvPr/>
        </p:nvSpPr>
        <p:spPr>
          <a:xfrm>
            <a:off x="3331486" y="6488668"/>
            <a:ext cx="5736314" cy="369332"/>
          </a:xfrm>
          <a:prstGeom prst="rect">
            <a:avLst/>
          </a:prstGeom>
          <a:noFill/>
        </p:spPr>
        <p:txBody>
          <a:bodyPr wrap="none" rtlCol="0">
            <a:spAutoFit/>
          </a:bodyPr>
          <a:lstStyle/>
          <a:p>
            <a:r>
              <a:rPr lang="en-US" i="1" dirty="0" smtClean="0">
                <a:latin typeface="Centaur" panose="02030504050205020304" pitchFamily="18" charset="0"/>
              </a:rPr>
              <a:t>Dark Sky International: State of the Science 2023, John </a:t>
            </a:r>
            <a:r>
              <a:rPr lang="en-US" i="1" dirty="0" err="1" smtClean="0">
                <a:latin typeface="Centaur" panose="02030504050205020304" pitchFamily="18" charset="0"/>
              </a:rPr>
              <a:t>Barentine</a:t>
            </a:r>
            <a:endParaRPr lang="en-US" i="1" dirty="0">
              <a:latin typeface="Centaur" panose="02030504050205020304" pitchFamily="18" charset="0"/>
            </a:endParaRPr>
          </a:p>
        </p:txBody>
      </p:sp>
      <p:pic>
        <p:nvPicPr>
          <p:cNvPr id="23"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4453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077200" cy="715962"/>
          </a:xfrm>
        </p:spPr>
        <p:txBody>
          <a:bodyPr>
            <a:normAutofit/>
          </a:bodyPr>
          <a:lstStyle/>
          <a:p>
            <a:r>
              <a:rPr lang="en-US" sz="3200" dirty="0" smtClean="0"/>
              <a:t>Birds at </a:t>
            </a:r>
            <a:r>
              <a:rPr lang="en-US" sz="3200" dirty="0"/>
              <a:t>Night (Cabrera-Cruz </a:t>
            </a:r>
            <a:r>
              <a:rPr lang="en-US" sz="3200" dirty="0" smtClean="0"/>
              <a:t>et al., 2018)</a:t>
            </a:r>
            <a:endParaRPr lang="en-US" sz="3200" dirty="0"/>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152400" y="1143000"/>
            <a:ext cx="5363323" cy="1838582"/>
          </a:xfrm>
          <a:prstGeom prst="rect">
            <a:avLst/>
          </a:prstGeom>
        </p:spPr>
      </p:pic>
      <p:sp>
        <p:nvSpPr>
          <p:cNvPr id="4" name="Rectangle 3"/>
          <p:cNvSpPr/>
          <p:nvPr/>
        </p:nvSpPr>
        <p:spPr>
          <a:xfrm>
            <a:off x="152400" y="3182045"/>
            <a:ext cx="8763000" cy="3046988"/>
          </a:xfrm>
          <a:prstGeom prst="rect">
            <a:avLst/>
          </a:prstGeom>
        </p:spPr>
        <p:txBody>
          <a:bodyPr wrap="square">
            <a:spAutoFit/>
          </a:bodyPr>
          <a:lstStyle/>
          <a:p>
            <a:r>
              <a:rPr lang="en-US" sz="3200" dirty="0" smtClean="0">
                <a:latin typeface="Centaur" panose="02030504050205020304" pitchFamily="18" charset="0"/>
              </a:rPr>
              <a:t>“Our </a:t>
            </a:r>
            <a:r>
              <a:rPr lang="en-US" sz="3200" dirty="0">
                <a:latin typeface="Centaur" panose="02030504050205020304" pitchFamily="18" charset="0"/>
              </a:rPr>
              <a:t>results suggest that migratory birds may be subject to the </a:t>
            </a:r>
            <a:r>
              <a:rPr lang="en-US" sz="3200" dirty="0" smtClean="0">
                <a:latin typeface="Centaur" panose="02030504050205020304" pitchFamily="18" charset="0"/>
              </a:rPr>
              <a:t>effects </a:t>
            </a:r>
            <a:r>
              <a:rPr lang="en-US" sz="3200" dirty="0">
                <a:latin typeface="Centaur" panose="02030504050205020304" pitchFamily="18" charset="0"/>
              </a:rPr>
              <a:t>of light pollution </a:t>
            </a:r>
            <a:r>
              <a:rPr lang="en-US" sz="3200" dirty="0">
                <a:solidFill>
                  <a:srgbClr val="FF0000"/>
                </a:solidFill>
                <a:latin typeface="Centaur" panose="02030504050205020304" pitchFamily="18" charset="0"/>
              </a:rPr>
              <a:t>particularly during migration</a:t>
            </a:r>
            <a:r>
              <a:rPr lang="en-US" sz="3200" dirty="0">
                <a:latin typeface="Centaur" panose="02030504050205020304" pitchFamily="18" charset="0"/>
              </a:rPr>
              <a:t>, the most critical stage in their annual cycle. We hope these results </a:t>
            </a:r>
            <a:r>
              <a:rPr lang="en-US" sz="3200" dirty="0">
                <a:solidFill>
                  <a:srgbClr val="FF0000"/>
                </a:solidFill>
                <a:latin typeface="Centaur" panose="02030504050205020304" pitchFamily="18" charset="0"/>
              </a:rPr>
              <a:t>will spur further research</a:t>
            </a:r>
            <a:r>
              <a:rPr lang="en-US" sz="3200" dirty="0">
                <a:latin typeface="Centaur" panose="02030504050205020304" pitchFamily="18" charset="0"/>
              </a:rPr>
              <a:t> on how light pollution </a:t>
            </a:r>
            <a:r>
              <a:rPr lang="en-US" sz="3200" dirty="0" smtClean="0">
                <a:latin typeface="Centaur" panose="02030504050205020304" pitchFamily="18" charset="0"/>
              </a:rPr>
              <a:t>affects </a:t>
            </a:r>
            <a:r>
              <a:rPr lang="en-US" sz="3200" dirty="0">
                <a:latin typeface="Centaur" panose="02030504050205020304" pitchFamily="18" charset="0"/>
              </a:rPr>
              <a:t>not only migrating birds, but also other highly mobile animals throughout their annual cycle</a:t>
            </a:r>
            <a:r>
              <a:rPr lang="en-US" sz="3200" dirty="0" smtClean="0">
                <a:latin typeface="Centaur" panose="02030504050205020304" pitchFamily="18" charset="0"/>
              </a:rPr>
              <a:t>.”</a:t>
            </a:r>
            <a:endParaRPr lang="en-US" sz="3200" dirty="0">
              <a:latin typeface="Centaur" panose="02030504050205020304" pitchFamily="18" charset="0"/>
            </a:endParaRPr>
          </a:p>
        </p:txBody>
      </p:sp>
    </p:spTree>
    <p:extLst>
      <p:ext uri="{BB962C8B-B14F-4D97-AF65-F5344CB8AC3E}">
        <p14:creationId xmlns="" xmlns:p14="http://schemas.microsoft.com/office/powerpoint/2010/main" val="9666256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8600" y="685800"/>
            <a:ext cx="8763000" cy="6124754"/>
          </a:xfrm>
          <a:prstGeom prst="rect">
            <a:avLst/>
          </a:prstGeom>
          <a:noFill/>
          <a:ln w="9525">
            <a:noFill/>
            <a:miter lim="800000"/>
            <a:headEnd/>
            <a:tailEnd/>
          </a:ln>
          <a:effectLst/>
        </p:spPr>
        <p:txBody>
          <a:bodyPr wrap="square">
            <a:spAutoFit/>
          </a:bodyPr>
          <a:lstStyle/>
          <a:p>
            <a:pPr marL="577850" indent="-457200">
              <a:buSzPct val="135000"/>
              <a:buFont typeface="Arial" pitchFamily="34" charset="0"/>
              <a:buChar char="•"/>
            </a:pPr>
            <a:r>
              <a:rPr lang="en-US" sz="2800" dirty="0" smtClean="0">
                <a:latin typeface="Centaur" pitchFamily="18" charset="0"/>
              </a:rPr>
              <a:t>During the day they rely on the resources available in natural spaces to rest and refuel before taking off again the next night.</a:t>
            </a:r>
          </a:p>
          <a:p>
            <a:pPr marL="577850" indent="-457200">
              <a:buSzPct val="135000"/>
              <a:buFont typeface="Arial" pitchFamily="34" charset="0"/>
              <a:buChar char="•"/>
            </a:pPr>
            <a:r>
              <a:rPr lang="en-US" sz="2800" dirty="0" smtClean="0">
                <a:latin typeface="Centaur" pitchFamily="18" charset="0"/>
              </a:rPr>
              <a:t>However, as they pass over big cities on their way, they can become disoriented by bright artificial lights and </a:t>
            </a:r>
            <a:r>
              <a:rPr lang="en-US" sz="2800" dirty="0" err="1" smtClean="0">
                <a:latin typeface="Centaur" pitchFamily="18" charset="0"/>
              </a:rPr>
              <a:t>skyglow</a:t>
            </a:r>
            <a:r>
              <a:rPr lang="en-US" sz="2800" dirty="0" smtClean="0">
                <a:latin typeface="Centaur" pitchFamily="18" charset="0"/>
              </a:rPr>
              <a:t>.</a:t>
            </a:r>
          </a:p>
          <a:p>
            <a:pPr marL="577850" indent="-457200">
              <a:buSzPct val="135000"/>
              <a:buFont typeface="Arial" pitchFamily="34" charset="0"/>
              <a:buChar char="•"/>
            </a:pPr>
            <a:r>
              <a:rPr lang="en-US" sz="2800" dirty="0" smtClean="0">
                <a:latin typeface="Centaur" pitchFamily="18" charset="0"/>
              </a:rPr>
              <a:t>ALAN and </a:t>
            </a:r>
            <a:r>
              <a:rPr lang="en-US" sz="2800" dirty="0" err="1" smtClean="0">
                <a:latin typeface="Centaur" pitchFamily="18" charset="0"/>
              </a:rPr>
              <a:t>skyglow</a:t>
            </a:r>
            <a:r>
              <a:rPr lang="en-US" sz="2800" dirty="0" smtClean="0">
                <a:latin typeface="Centaur" pitchFamily="18" charset="0"/>
              </a:rPr>
              <a:t> around buildings can be fatal to migrating birds.</a:t>
            </a:r>
          </a:p>
          <a:p>
            <a:pPr marL="1035050" lvl="1" indent="-457200">
              <a:buSzPct val="135000"/>
              <a:buFont typeface="Arial" pitchFamily="34" charset="0"/>
              <a:buChar char="•"/>
            </a:pPr>
            <a:r>
              <a:rPr lang="en-US" sz="2800" dirty="0" smtClean="0">
                <a:latin typeface="Centaur" pitchFamily="18" charset="0"/>
              </a:rPr>
              <a:t>Some are casualties of nighttime </a:t>
            </a:r>
            <a:br>
              <a:rPr lang="en-US" sz="2800" dirty="0" smtClean="0">
                <a:latin typeface="Centaur" pitchFamily="18" charset="0"/>
              </a:rPr>
            </a:br>
            <a:r>
              <a:rPr lang="en-US" sz="2800" dirty="0" smtClean="0">
                <a:latin typeface="Centaur" pitchFamily="18" charset="0"/>
              </a:rPr>
              <a:t>collisions with windows and walls. </a:t>
            </a:r>
          </a:p>
          <a:p>
            <a:pPr marL="1035050" lvl="1" indent="-457200">
              <a:buSzPct val="135000"/>
              <a:buFont typeface="Arial" pitchFamily="34" charset="0"/>
              <a:buChar char="•"/>
            </a:pPr>
            <a:r>
              <a:rPr lang="en-US" sz="2800" dirty="0" smtClean="0">
                <a:latin typeface="Centaur" pitchFamily="18" charset="0"/>
              </a:rPr>
              <a:t>Others can circle in confusion </a:t>
            </a:r>
            <a:br>
              <a:rPr lang="en-US" sz="2800" dirty="0" smtClean="0">
                <a:latin typeface="Centaur" pitchFamily="18" charset="0"/>
              </a:rPr>
            </a:br>
            <a:r>
              <a:rPr lang="en-US" sz="2800" dirty="0" smtClean="0">
                <a:latin typeface="Centaur" pitchFamily="18" charset="0"/>
              </a:rPr>
              <a:t>until dawn, when they land – </a:t>
            </a:r>
            <a:br>
              <a:rPr lang="en-US" sz="2800" dirty="0" smtClean="0">
                <a:latin typeface="Centaur" pitchFamily="18" charset="0"/>
              </a:rPr>
            </a:br>
            <a:r>
              <a:rPr lang="en-US" sz="2800" dirty="0" smtClean="0">
                <a:latin typeface="Centaur" pitchFamily="18" charset="0"/>
              </a:rPr>
              <a:t>potentially without access to </a:t>
            </a:r>
            <a:r>
              <a:rPr lang="en-US" sz="2800" dirty="0">
                <a:latin typeface="Centaur" pitchFamily="18" charset="0"/>
              </a:rPr>
              <a:t/>
            </a:r>
            <a:br>
              <a:rPr lang="en-US" sz="2800" dirty="0">
                <a:latin typeface="Centaur" pitchFamily="18" charset="0"/>
              </a:rPr>
            </a:br>
            <a:r>
              <a:rPr lang="en-US" sz="2800" dirty="0" smtClean="0">
                <a:latin typeface="Centaur" pitchFamily="18" charset="0"/>
              </a:rPr>
              <a:t>critical resources – and are subject to other urban </a:t>
            </a:r>
            <a:br>
              <a:rPr lang="en-US" sz="2800" dirty="0" smtClean="0">
                <a:latin typeface="Centaur" pitchFamily="18" charset="0"/>
              </a:rPr>
            </a:br>
            <a:r>
              <a:rPr lang="en-US" sz="2800" dirty="0" smtClean="0">
                <a:latin typeface="Centaur" pitchFamily="18" charset="0"/>
              </a:rPr>
              <a:t>threats.</a:t>
            </a:r>
          </a:p>
        </p:txBody>
      </p:sp>
      <p:pic>
        <p:nvPicPr>
          <p:cNvPr id="5"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914400" y="152400"/>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Migration</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45058" name="Picture 2"/>
          <p:cNvPicPr>
            <a:picLocks noChangeAspect="1" noChangeArrowheads="1"/>
          </p:cNvPicPr>
          <p:nvPr/>
        </p:nvPicPr>
        <p:blipFill>
          <a:blip r:embed="rId3"/>
          <a:srcRect/>
          <a:stretch>
            <a:fillRect/>
          </a:stretch>
        </p:blipFill>
        <p:spPr bwMode="auto">
          <a:xfrm>
            <a:off x="5867400" y="3549847"/>
            <a:ext cx="3242431" cy="2445934"/>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187882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4099">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4099">
                                            <p:txEl>
                                              <p:pRg st="4" end="4"/>
                                            </p:txEl>
                                          </p:spTgt>
                                        </p:tgtEl>
                                        <p:attrNameLst>
                                          <p:attrName>style.visibility</p:attrName>
                                        </p:attrNameLst>
                                      </p:cBhvr>
                                      <p:to>
                                        <p:strVal val="visible"/>
                                      </p:to>
                                    </p:set>
                                  </p:childTnLst>
                                </p:cTn>
                              </p:par>
                              <p:par>
                                <p:cTn id="21" presetID="9" presetClass="entr" presetSubtype="0" fill="hold" nodeType="withEffect">
                                  <p:stCondLst>
                                    <p:cond delay="0"/>
                                  </p:stCondLst>
                                  <p:childTnLst>
                                    <p:set>
                                      <p:cBhvr>
                                        <p:cTn id="22" dur="1" fill="hold">
                                          <p:stCondLst>
                                            <p:cond delay="0"/>
                                          </p:stCondLst>
                                        </p:cTn>
                                        <p:tgtEl>
                                          <p:spTgt spid="45058"/>
                                        </p:tgtEl>
                                        <p:attrNameLst>
                                          <p:attrName>style.visibility</p:attrName>
                                        </p:attrNameLst>
                                      </p:cBhvr>
                                      <p:to>
                                        <p:strVal val="visible"/>
                                      </p:to>
                                    </p:set>
                                    <p:animEffect transition="in" filter="dissolve">
                                      <p:cBhvr>
                                        <p:cTn id="23" dur="5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229600" cy="715962"/>
          </a:xfrm>
        </p:spPr>
        <p:txBody>
          <a:bodyPr>
            <a:normAutofit fontScale="90000"/>
          </a:bodyPr>
          <a:lstStyle/>
          <a:p>
            <a:r>
              <a:rPr lang="en-US" sz="3200" dirty="0" smtClean="0"/>
              <a:t>ALAN and Moon Phase</a:t>
            </a:r>
            <a:br>
              <a:rPr lang="en-US" sz="3200" dirty="0" smtClean="0"/>
            </a:br>
            <a:r>
              <a:rPr lang="en-US" sz="3200" dirty="0" smtClean="0"/>
              <a:t>Sky Brightness Measurements</a:t>
            </a:r>
            <a:endParaRPr lang="en-US" sz="3200" dirty="0"/>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501713" y="1069410"/>
            <a:ext cx="8145012" cy="4848902"/>
          </a:xfrm>
          <a:prstGeom prst="rect">
            <a:avLst/>
          </a:prstGeom>
        </p:spPr>
      </p:pic>
      <p:pic>
        <p:nvPicPr>
          <p:cNvPr id="9" name="Picture 8"/>
          <p:cNvPicPr>
            <a:picLocks noChangeAspect="1"/>
          </p:cNvPicPr>
          <p:nvPr/>
        </p:nvPicPr>
        <p:blipFill>
          <a:blip r:embed="rId4"/>
          <a:stretch>
            <a:fillRect/>
          </a:stretch>
        </p:blipFill>
        <p:spPr>
          <a:xfrm>
            <a:off x="503683" y="1097989"/>
            <a:ext cx="8183117" cy="4791744"/>
          </a:xfrm>
          <a:prstGeom prst="rect">
            <a:avLst/>
          </a:prstGeom>
        </p:spPr>
      </p:pic>
      <p:sp>
        <p:nvSpPr>
          <p:cNvPr id="3" name="TextBox 2"/>
          <p:cNvSpPr txBox="1"/>
          <p:nvPr/>
        </p:nvSpPr>
        <p:spPr>
          <a:xfrm>
            <a:off x="79415" y="1337475"/>
            <a:ext cx="939488" cy="646331"/>
          </a:xfrm>
          <a:prstGeom prst="rect">
            <a:avLst/>
          </a:prstGeom>
          <a:noFill/>
        </p:spPr>
        <p:txBody>
          <a:bodyPr wrap="none" rtlCol="0">
            <a:spAutoFit/>
          </a:bodyPr>
          <a:lstStyle/>
          <a:p>
            <a:pPr algn="ctr"/>
            <a:r>
              <a:rPr lang="en-US" dirty="0" smtClean="0"/>
              <a:t>DARKER</a:t>
            </a:r>
          </a:p>
          <a:p>
            <a:pPr algn="ctr"/>
            <a:r>
              <a:rPr lang="en-US" dirty="0" smtClean="0"/>
              <a:t>SKIES</a:t>
            </a:r>
            <a:endParaRPr lang="en-US" dirty="0"/>
          </a:p>
        </p:txBody>
      </p:sp>
      <p:sp>
        <p:nvSpPr>
          <p:cNvPr id="10" name="TextBox 9"/>
          <p:cNvSpPr txBox="1"/>
          <p:nvPr/>
        </p:nvSpPr>
        <p:spPr>
          <a:xfrm>
            <a:off x="-65241" y="4572000"/>
            <a:ext cx="1132041" cy="646331"/>
          </a:xfrm>
          <a:prstGeom prst="rect">
            <a:avLst/>
          </a:prstGeom>
          <a:noFill/>
        </p:spPr>
        <p:txBody>
          <a:bodyPr wrap="none" rtlCol="0">
            <a:spAutoFit/>
          </a:bodyPr>
          <a:lstStyle/>
          <a:p>
            <a:pPr algn="ctr"/>
            <a:r>
              <a:rPr lang="en-US" dirty="0" smtClean="0"/>
              <a:t>BRIGHTER</a:t>
            </a:r>
          </a:p>
          <a:p>
            <a:pPr algn="ctr"/>
            <a:r>
              <a:rPr lang="en-US" dirty="0" smtClean="0"/>
              <a:t>SKIES</a:t>
            </a:r>
            <a:endParaRPr lang="en-US" dirty="0"/>
          </a:p>
        </p:txBody>
      </p:sp>
      <p:pic>
        <p:nvPicPr>
          <p:cNvPr id="11" name="Picture 2"/>
          <p:cNvPicPr>
            <a:picLocks noChangeAspect="1" noChangeArrowheads="1"/>
          </p:cNvPicPr>
          <p:nvPr/>
        </p:nvPicPr>
        <p:blipFill>
          <a:blip r:embed="rId5"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26539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229600" cy="715962"/>
          </a:xfrm>
        </p:spPr>
        <p:txBody>
          <a:bodyPr>
            <a:normAutofit/>
          </a:bodyPr>
          <a:lstStyle/>
          <a:p>
            <a:r>
              <a:rPr lang="en-US" sz="3200" dirty="0" smtClean="0"/>
              <a:t>ALAN and Moon Phase</a:t>
            </a:r>
            <a:endParaRPr lang="en-US" sz="3200" dirty="0"/>
          </a:p>
        </p:txBody>
      </p:sp>
      <p:pic>
        <p:nvPicPr>
          <p:cNvPr id="7" name="Picture 1028"/>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 name="Picture 9"/>
          <p:cNvPicPr>
            <a:picLocks noChangeAspect="1"/>
          </p:cNvPicPr>
          <p:nvPr/>
        </p:nvPicPr>
        <p:blipFill>
          <a:blip r:embed="rId3"/>
          <a:stretch>
            <a:fillRect/>
          </a:stretch>
        </p:blipFill>
        <p:spPr>
          <a:xfrm>
            <a:off x="47661" y="1143001"/>
            <a:ext cx="9084147" cy="2751652"/>
          </a:xfrm>
          <a:prstGeom prst="rect">
            <a:avLst/>
          </a:prstGeom>
        </p:spPr>
      </p:pic>
      <p:pic>
        <p:nvPicPr>
          <p:cNvPr id="3" name="Picture 2"/>
          <p:cNvPicPr>
            <a:picLocks noChangeAspect="1"/>
          </p:cNvPicPr>
          <p:nvPr/>
        </p:nvPicPr>
        <p:blipFill>
          <a:blip r:embed="rId4"/>
          <a:stretch>
            <a:fillRect/>
          </a:stretch>
        </p:blipFill>
        <p:spPr>
          <a:xfrm>
            <a:off x="117122" y="4114800"/>
            <a:ext cx="8945223" cy="1686160"/>
          </a:xfrm>
          <a:prstGeom prst="rect">
            <a:avLst/>
          </a:prstGeom>
        </p:spPr>
      </p:pic>
      <p:pic>
        <p:nvPicPr>
          <p:cNvPr id="9" name="Picture 2"/>
          <p:cNvPicPr>
            <a:picLocks noChangeAspect="1" noChangeArrowheads="1"/>
          </p:cNvPicPr>
          <p:nvPr/>
        </p:nvPicPr>
        <p:blipFill>
          <a:blip r:embed="rId5"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 xmlns:p14="http://schemas.microsoft.com/office/powerpoint/2010/main" val="4058642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17151</TotalTime>
  <Words>2731</Words>
  <Application>Microsoft Office PowerPoint</Application>
  <PresentationFormat>On-screen Show (4:3)</PresentationFormat>
  <Paragraphs>361</Paragraphs>
  <Slides>71</Slides>
  <Notes>1</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Slide 1</vt:lpstr>
      <vt:lpstr>Spring time in America</vt:lpstr>
      <vt:lpstr>Use of Artificial Light at Night,  is a form of  Pollution</vt:lpstr>
      <vt:lpstr>Blue Skies, Twilight, and  Darkness at Night</vt:lpstr>
      <vt:lpstr>Blue Skies, Twilight, and  Darkness at Night</vt:lpstr>
      <vt:lpstr>“Darkness” at night</vt:lpstr>
      <vt:lpstr>Natural Illumination Night and Day</vt:lpstr>
      <vt:lpstr>ALAN and Moon Phase Sky Brightness Measurements</vt:lpstr>
      <vt:lpstr>ALAN and Moon Phase</vt:lpstr>
      <vt:lpstr>ALAN &amp; Light Pollution</vt:lpstr>
      <vt:lpstr>Slide 11</vt:lpstr>
      <vt:lpstr>What is Light Pollution? [ALAN = Artificial Light At Night]</vt:lpstr>
      <vt:lpstr>Light Intensity and Color are both important</vt:lpstr>
      <vt:lpstr>Color is important but check spectrum!</vt:lpstr>
      <vt:lpstr>How to Reduce Light Pollution</vt:lpstr>
      <vt:lpstr>How to combat Light Pollution?</vt:lpstr>
      <vt:lpstr>Slide 17</vt:lpstr>
      <vt:lpstr>Why Combat Light Pollution:  A Summary</vt:lpstr>
      <vt:lpstr>Why Combat Light Pollution?</vt:lpstr>
      <vt:lpstr>Slide 20</vt:lpstr>
      <vt:lpstr>Slide 21</vt:lpstr>
      <vt:lpstr>Slide 22</vt:lpstr>
      <vt:lpstr>Slide 23</vt:lpstr>
      <vt:lpstr>Slide 24</vt:lpstr>
      <vt:lpstr>Slide 25</vt:lpstr>
      <vt:lpstr>ALAN and Natural Cycles of Darkness</vt:lpstr>
      <vt:lpstr>Slide 27</vt:lpstr>
      <vt:lpstr>Slide 28</vt:lpstr>
      <vt:lpstr>Challenges to bringing about Change</vt:lpstr>
      <vt:lpstr>Slide 30</vt:lpstr>
      <vt:lpstr>Slide 31</vt:lpstr>
      <vt:lpstr>Slide 32</vt:lpstr>
      <vt:lpstr>Slide 33</vt:lpstr>
      <vt:lpstr>1984 Or Brave New World?</vt:lpstr>
      <vt:lpstr>Examples: Motels</vt:lpstr>
      <vt:lpstr>Slide 36</vt:lpstr>
      <vt:lpstr>Slide 37</vt:lpstr>
      <vt:lpstr>Slide 38</vt:lpstr>
      <vt:lpstr>Slide 39</vt:lpstr>
      <vt:lpstr>Slide 40</vt:lpstr>
      <vt:lpstr>What can I do?</vt:lpstr>
      <vt:lpstr>What can I do?</vt:lpstr>
      <vt:lpstr>Summary</vt:lpstr>
      <vt:lpstr>Summary</vt:lpstr>
      <vt:lpstr>Summary</vt:lpstr>
      <vt:lpstr>Why combat Light Pollution? The Circadian Rhythm</vt:lpstr>
      <vt:lpstr>The Circadian Rhythm</vt:lpstr>
      <vt:lpstr>ALAN And Wildlife</vt:lpstr>
      <vt:lpstr>ALAN &amp; Habitat Disturbance Observations</vt:lpstr>
      <vt:lpstr>COMMONLY OBSERVED EFFECTS OF HARMFUL POLLUTANTS</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Springtime in America…</vt:lpstr>
      <vt:lpstr>Springtime in America…</vt:lpstr>
      <vt:lpstr>Birds at Night (Horton et al., 2019)</vt:lpstr>
      <vt:lpstr>Slide 68</vt:lpstr>
      <vt:lpstr>Birds at Night (Horton et al., 2019)</vt:lpstr>
      <vt:lpstr>Birds at Night (Cabrera-Cruz et al., 2018)</vt:lpstr>
      <vt:lpstr>Slide 71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 So Starry, Starry Night –  Quantifying and Combating Light Pollution</dc:title>
  <dc:creator>Michelle</dc:creator>
  <cp:lastModifiedBy>VG</cp:lastModifiedBy>
  <cp:revision>287</cp:revision>
  <dcterms:created xsi:type="dcterms:W3CDTF">2006-08-16T00:00:00Z</dcterms:created>
  <dcterms:modified xsi:type="dcterms:W3CDTF">2024-03-26T03:49:13Z</dcterms:modified>
</cp:coreProperties>
</file>