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445" r:id="rId2"/>
    <p:sldId id="455" r:id="rId3"/>
    <p:sldId id="486" r:id="rId4"/>
    <p:sldId id="509" r:id="rId5"/>
    <p:sldId id="504" r:id="rId6"/>
    <p:sldId id="524" r:id="rId7"/>
    <p:sldId id="523" r:id="rId8"/>
    <p:sldId id="525" r:id="rId9"/>
    <p:sldId id="522" r:id="rId10"/>
    <p:sldId id="530" r:id="rId11"/>
    <p:sldId id="505" r:id="rId12"/>
    <p:sldId id="463" r:id="rId13"/>
    <p:sldId id="500" r:id="rId14"/>
    <p:sldId id="496" r:id="rId15"/>
    <p:sldId id="501" r:id="rId16"/>
    <p:sldId id="529" r:id="rId17"/>
    <p:sldId id="507" r:id="rId18"/>
    <p:sldId id="502" r:id="rId19"/>
    <p:sldId id="527" r:id="rId20"/>
    <p:sldId id="450" r:id="rId21"/>
    <p:sldId id="451" r:id="rId22"/>
    <p:sldId id="511" r:id="rId23"/>
    <p:sldId id="506" r:id="rId24"/>
    <p:sldId id="449" r:id="rId25"/>
    <p:sldId id="531" r:id="rId26"/>
    <p:sldId id="457" r:id="rId27"/>
    <p:sldId id="452" r:id="rId28"/>
    <p:sldId id="528" r:id="rId29"/>
    <p:sldId id="526" r:id="rId30"/>
    <p:sldId id="514" r:id="rId31"/>
    <p:sldId id="453" r:id="rId32"/>
    <p:sldId id="446" r:id="rId33"/>
    <p:sldId id="401" r:id="rId34"/>
    <p:sldId id="459" r:id="rId35"/>
    <p:sldId id="460" r:id="rId36"/>
    <p:sldId id="469" r:id="rId37"/>
    <p:sldId id="470" r:id="rId38"/>
    <p:sldId id="472" r:id="rId39"/>
    <p:sldId id="487" r:id="rId40"/>
    <p:sldId id="499" r:id="rId41"/>
    <p:sldId id="478" r:id="rId42"/>
    <p:sldId id="517" r:id="rId43"/>
    <p:sldId id="515" r:id="rId44"/>
    <p:sldId id="512" r:id="rId45"/>
    <p:sldId id="519" r:id="rId46"/>
    <p:sldId id="397" r:id="rId47"/>
    <p:sldId id="520" r:id="rId48"/>
    <p:sldId id="415" r:id="rId49"/>
    <p:sldId id="416" r:id="rId50"/>
    <p:sldId id="417" r:id="rId51"/>
    <p:sldId id="419" r:id="rId52"/>
    <p:sldId id="521" r:id="rId53"/>
    <p:sldId id="494" r:id="rId54"/>
    <p:sldId id="480" r:id="rId55"/>
    <p:sldId id="497" r:id="rId56"/>
    <p:sldId id="498" r:id="rId57"/>
    <p:sldId id="466" r:id="rId58"/>
    <p:sldId id="495" r:id="rId59"/>
    <p:sldId id="484" r:id="rId60"/>
    <p:sldId id="485" r:id="rId61"/>
    <p:sldId id="474" r:id="rId62"/>
    <p:sldId id="481" r:id="rId63"/>
    <p:sldId id="482" r:id="rId64"/>
    <p:sldId id="476" r:id="rId65"/>
    <p:sldId id="477" r:id="rId66"/>
    <p:sldId id="444" r:id="rId67"/>
    <p:sldId id="510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34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A68B9-8E55-494F-A0BF-7779808A96E4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A580-0A8F-402B-B1C9-551936B5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44BEA-9881-4B85-9DF7-8DC41D01D1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ightsky.jpl.nasa.gov/docs/ConstellationWorksheet.pdf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lightpollutionmap.inf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rdcast.info/migration-tools/live-migration-maps/" TargetMode="External"/><Relationship Id="rId5" Type="http://schemas.openxmlformats.org/officeDocument/2006/relationships/hyperlink" Target="https://www.allaboutbirds.org/news/mesmerizing-migration-watch-118-bird-species-migrate-across-a-map-of-the-western-hemisphere/" TargetMode="External"/><Relationship Id="rId4" Type="http://schemas.openxmlformats.org/officeDocument/2006/relationships/image" Target="../media/image4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flap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abcbirds.org/blog/truth-about-birds-and-glass-collisions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darksky.org/our-work/lighting/lighting-for-industry/fsa/fsa-products/" TargetMode="External"/><Relationship Id="rId7" Type="http://schemas.openxmlformats.org/officeDocument/2006/relationships/image" Target="../media/image61.gif"/><Relationship Id="rId2" Type="http://schemas.openxmlformats.org/officeDocument/2006/relationships/hyperlink" Target="https://www.darksky.org/wp-content/uploads/bsk-pdf-manager/2020/01/Home-Lighting-Assessment-Pri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hyperlink" Target="https://www.darksky.org/our-work/lighting/public-policy/lighting-ordinanc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fHxNn-FEnc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darkskymissour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hyperlink" Target="https://www.globeatnight.org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htsoutheartland.org/" TargetMode="External"/><Relationship Id="rId7" Type="http://schemas.openxmlformats.org/officeDocument/2006/relationships/image" Target="../media/image63.png"/><Relationship Id="rId2" Type="http://schemas.openxmlformats.org/officeDocument/2006/relationships/hyperlink" Target="https://www.audubon.org/lights-out-progra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hyperlink" Target="https://www.audubon.org/lights-out-program" TargetMode="Externa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hyperlink" Target="https://www.audubon.org/lights-out-program" TargetMode="Externa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flap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4" Type="http://schemas.openxmlformats.org/officeDocument/2006/relationships/hyperlink" Target="https://flap.org/stop-birds-from-hitting-windows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18-21577-6.pdf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flap.org/wp-content/uploads/2019/11/US-Fish-and-Wildlife-Best-Practic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hyperlink" Target="https://birdcast.info/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flap.org/" TargetMode="External"/><Relationship Id="rId3" Type="http://schemas.openxmlformats.org/officeDocument/2006/relationships/hyperlink" Target="https://figuresinthesky.visualcinnamon.com/" TargetMode="External"/><Relationship Id="rId7" Type="http://schemas.openxmlformats.org/officeDocument/2006/relationships/hyperlink" Target="https://www.rasc.ca/lpa/resourc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cstaff.bloomu.edu/mshepard/star_deck/star_deck_uses.htm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lightpollutionmap.info/" TargetMode="External"/><Relationship Id="rId10" Type="http://schemas.openxmlformats.org/officeDocument/2006/relationships/hyperlink" Target="https://www.lightsoutheartland.org/" TargetMode="External"/><Relationship Id="rId4" Type="http://schemas.openxmlformats.org/officeDocument/2006/relationships/hyperlink" Target="https://stellarium.org/" TargetMode="External"/><Relationship Id="rId9" Type="http://schemas.openxmlformats.org/officeDocument/2006/relationships/hyperlink" Target="https://birdcast.inf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darksky.org/images/header//idsa_img_customHeader-bg-118981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1113" y="3120369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94779" y="2467214"/>
            <a:ext cx="8229600" cy="1306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Let there be night</a:t>
            </a:r>
            <a:endParaRPr lang="en-US" sz="5500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4779" y="4648200"/>
            <a:ext cx="8229600" cy="199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Centaur" panose="02030504050205020304" pitchFamily="18" charset="0"/>
              </a:rPr>
              <a:t>Vayujeet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Gokhale</a:t>
            </a:r>
            <a:r>
              <a:rPr lang="en-US" dirty="0" smtClean="0">
                <a:latin typeface="Centaur" panose="02030504050205020304" pitchFamily="18" charset="0"/>
              </a:rPr>
              <a:t/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r>
              <a:rPr lang="en-US" dirty="0" smtClean="0">
                <a:latin typeface="Centaur" panose="02030504050205020304" pitchFamily="18" charset="0"/>
              </a:rPr>
              <a:t>Professor of Physics and Astronomy</a:t>
            </a:r>
          </a:p>
          <a:p>
            <a:r>
              <a:rPr lang="en-US" dirty="0" smtClean="0">
                <a:latin typeface="Centaur" panose="02030504050205020304" pitchFamily="18" charset="0"/>
              </a:rPr>
              <a:t>Truman State University</a:t>
            </a:r>
            <a:endParaRPr lang="en-US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" y="0"/>
            <a:ext cx="1629624" cy="114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324" y="7939"/>
            <a:ext cx="2991555" cy="217311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576" y="1"/>
            <a:ext cx="284342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94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Create your own Constellations</a:t>
            </a:r>
            <a:endParaRPr lang="en-US" sz="36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18138"/>
            <a:ext cx="4340093" cy="4825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805" y="1143000"/>
            <a:ext cx="4502835" cy="4988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6440" y="5832902"/>
            <a:ext cx="6156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nightsky.jpl.nasa.gov/docs/ConstellationWorksheet.pdf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 Skies</a:t>
            </a:r>
            <a:r>
              <a:rPr lang="en-US" sz="3600" b="1" dirty="0" smtClean="0"/>
              <a:t>, Twilight, and </a:t>
            </a:r>
            <a:br>
              <a:rPr lang="en-US" sz="3600" b="1" dirty="0" smtClean="0"/>
            </a:br>
            <a:r>
              <a:rPr lang="en-US" sz="3600" b="1" dirty="0" smtClean="0"/>
              <a:t>Darkness at Night</a:t>
            </a:r>
            <a:endParaRPr lang="en-US" sz="36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62436"/>
            <a:ext cx="8534400" cy="549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2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Blue Skies, </a:t>
            </a:r>
            <a:r>
              <a:rPr lang="en-US" sz="3600" b="1" dirty="0" smtClean="0">
                <a:solidFill>
                  <a:schemeClr val="accent6"/>
                </a:solidFill>
              </a:rPr>
              <a:t>Twilight</a:t>
            </a:r>
            <a:r>
              <a:rPr lang="en-US" sz="3600" b="1" dirty="0" smtClean="0"/>
              <a:t>, and </a:t>
            </a:r>
            <a:br>
              <a:rPr lang="en-US" sz="3600" b="1" dirty="0" smtClean="0"/>
            </a:br>
            <a:r>
              <a:rPr lang="en-US" sz="3600" b="1" dirty="0" smtClean="0"/>
              <a:t>Darkness at Night</a:t>
            </a:r>
            <a:endParaRPr lang="en-US" sz="36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0035"/>
            <a:ext cx="9143999" cy="52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2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0" y="0"/>
            <a:ext cx="9173794" cy="6858000"/>
            <a:chOff x="0" y="0"/>
            <a:chExt cx="9173794" cy="68580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73794" cy="608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590800" y="6027003"/>
              <a:ext cx="4195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Flagstaff, </a:t>
              </a:r>
              <a:r>
                <a:rPr lang="en-US" sz="2400" dirty="0" err="1" smtClean="0"/>
                <a:t>Az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5 minute exposure, tracking ‘on’</a:t>
              </a:r>
              <a:endParaRPr lang="en-US" sz="2400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“Darkness” at night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444"/>
            <a:ext cx="8229600" cy="10479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Natural Illumination</a:t>
            </a:r>
            <a:br>
              <a:rPr lang="en-US" sz="3200" dirty="0" smtClean="0">
                <a:latin typeface="Centaur" panose="02030504050205020304" pitchFamily="18" charset="0"/>
              </a:rPr>
            </a:br>
            <a:r>
              <a:rPr lang="en-US" sz="3200" dirty="0" smtClean="0">
                <a:latin typeface="Centaur" panose="02030504050205020304" pitchFamily="18" charset="0"/>
              </a:rPr>
              <a:t>Night and Day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5662" y="1295401"/>
            <a:ext cx="8008738" cy="5192478"/>
            <a:chOff x="525662" y="1295401"/>
            <a:chExt cx="8008738" cy="519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62" y="1295401"/>
              <a:ext cx="8008738" cy="51924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7450722" y="3564523"/>
              <a:ext cx="1828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 smtClean="0"/>
                <a:t>Credit: T. </a:t>
              </a:r>
              <a:r>
                <a:rPr lang="en-US" sz="1600" i="1" dirty="0" err="1" smtClean="0"/>
                <a:t>Longcore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76800" y="2895600"/>
            <a:ext cx="3135512" cy="2438399"/>
            <a:chOff x="4876800" y="2895600"/>
            <a:chExt cx="3135512" cy="2438399"/>
          </a:xfrm>
        </p:grpSpPr>
        <p:grpSp>
          <p:nvGrpSpPr>
            <p:cNvPr id="6" name="Group 5"/>
            <p:cNvGrpSpPr/>
            <p:nvPr/>
          </p:nvGrpSpPr>
          <p:grpSpPr>
            <a:xfrm>
              <a:off x="4876800" y="2895600"/>
              <a:ext cx="3135512" cy="2438399"/>
              <a:chOff x="4876800" y="2895600"/>
              <a:chExt cx="3135512" cy="243839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876800" y="2895600"/>
                <a:ext cx="3124200" cy="838200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876800" y="3733800"/>
                <a:ext cx="3124200" cy="381000"/>
              </a:xfrm>
              <a:prstGeom prst="rect">
                <a:avLst/>
              </a:prstGeom>
              <a:solidFill>
                <a:schemeClr val="bg1">
                  <a:lumMod val="8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76800" y="4114800"/>
                <a:ext cx="3124200" cy="304800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76800" y="4419600"/>
                <a:ext cx="3124200" cy="381000"/>
              </a:xfrm>
              <a:prstGeom prst="rect">
                <a:avLst/>
              </a:prstGeom>
              <a:solidFill>
                <a:schemeClr val="bg1">
                  <a:lumMod val="6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8112" y="4791075"/>
                <a:ext cx="3124200" cy="542924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603271" y="3130034"/>
              <a:ext cx="1608440" cy="2127766"/>
              <a:chOff x="5603271" y="3130034"/>
              <a:chExt cx="1608440" cy="212776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52182" y="3130034"/>
                <a:ext cx="15595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Lighting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603271" y="3745468"/>
                <a:ext cx="1316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Parking Lots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05767" y="4097499"/>
                <a:ext cx="111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Billboards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38800" y="4431268"/>
                <a:ext cx="1315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Parks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21434" y="4888468"/>
                <a:ext cx="1036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Sky Glow</a:t>
                </a:r>
                <a:endParaRPr lang="en-US" dirty="0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331486" y="6488668"/>
            <a:ext cx="57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aur" panose="02030504050205020304" pitchFamily="18" charset="0"/>
              </a:rPr>
              <a:t>Dark Sky International: State of the Science 2023, John </a:t>
            </a:r>
            <a:r>
              <a:rPr lang="en-US" i="1" dirty="0" err="1" smtClean="0">
                <a:latin typeface="Centaur" panose="02030504050205020304" pitchFamily="18" charset="0"/>
              </a:rPr>
              <a:t>Barentine</a:t>
            </a:r>
            <a:endParaRPr lang="en-US" i="1" dirty="0">
              <a:latin typeface="Centaur" panose="020305040502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0" y="115669"/>
            <a:ext cx="9155168" cy="6818531"/>
            <a:chOff x="-1143000" y="1371600"/>
            <a:chExt cx="9155168" cy="6818531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7359134"/>
              <a:ext cx="4195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Kirksville, Mo</a:t>
              </a:r>
              <a:br>
                <a:rPr lang="en-US" sz="2400" dirty="0" smtClean="0"/>
              </a:br>
              <a:r>
                <a:rPr lang="en-US" sz="2400" dirty="0" smtClean="0"/>
                <a:t>1 minute exposure, tracking ‘on’</a:t>
              </a:r>
              <a:endParaRPr lang="en-US" sz="2400" dirty="0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143000" y="1371600"/>
              <a:ext cx="9155168" cy="608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“Darkness” at night: Sky Glow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7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13" y="990600"/>
            <a:ext cx="8305800" cy="1047956"/>
          </a:xfrm>
        </p:spPr>
        <p:txBody>
          <a:bodyPr>
            <a:noAutofit/>
          </a:bodyPr>
          <a:lstStyle/>
          <a:p>
            <a:r>
              <a:rPr lang="en-US" sz="4600" dirty="0">
                <a:latin typeface="Centaur" panose="02030504050205020304" pitchFamily="18" charset="0"/>
                <a:hlinkClick r:id="rId2"/>
              </a:rPr>
              <a:t>https://www.lightpollutionmap.info</a:t>
            </a:r>
            <a:r>
              <a:rPr lang="en-US" sz="4600" dirty="0" smtClean="0">
                <a:latin typeface="Centaur" panose="02030504050205020304" pitchFamily="18" charset="0"/>
                <a:hlinkClick r:id="rId2"/>
              </a:rPr>
              <a:t>/</a:t>
            </a:r>
            <a:r>
              <a:rPr lang="en-US" sz="4600" dirty="0" smtClean="0">
                <a:latin typeface="Centaur" panose="02030504050205020304" pitchFamily="18" charset="0"/>
              </a:rPr>
              <a:t> </a:t>
            </a: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2133600"/>
            <a:ext cx="4658194" cy="43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047956"/>
          </a:xfrm>
        </p:spPr>
        <p:txBody>
          <a:bodyPr>
            <a:noAutofit/>
          </a:bodyPr>
          <a:lstStyle/>
          <a:p>
            <a:r>
              <a:rPr lang="en-US" sz="4600" dirty="0" smtClean="0">
                <a:latin typeface="Centaur" panose="02030504050205020304" pitchFamily="18" charset="0"/>
              </a:rPr>
              <a:t>Lighting </a:t>
            </a:r>
            <a:r>
              <a:rPr lang="en-US" sz="4800" b="1" dirty="0" smtClean="0">
                <a:solidFill>
                  <a:srgbClr val="FF0000"/>
                </a:solidFill>
                <a:latin typeface="Centaur" pitchFamily="18" charset="0"/>
              </a:rPr>
              <a:t>C</a:t>
            </a:r>
            <a:r>
              <a:rPr lang="en-US" sz="4800" b="1" dirty="0" smtClean="0">
                <a:solidFill>
                  <a:srgbClr val="FFC000"/>
                </a:solidFill>
                <a:latin typeface="Centaur" pitchFamily="18" charset="0"/>
              </a:rPr>
              <a:t>o</a:t>
            </a:r>
            <a:r>
              <a:rPr lang="en-US" sz="4800" b="1" dirty="0" smtClean="0">
                <a:solidFill>
                  <a:srgbClr val="FFFF00"/>
                </a:solidFill>
                <a:latin typeface="Centaur" pitchFamily="18" charset="0"/>
              </a:rPr>
              <a:t>l</a:t>
            </a:r>
            <a:r>
              <a:rPr lang="en-US" sz="4800" b="1" dirty="0" smtClean="0">
                <a:solidFill>
                  <a:srgbClr val="92D050"/>
                </a:solidFill>
                <a:latin typeface="Centaur" pitchFamily="18" charset="0"/>
              </a:rPr>
              <a:t>o</a:t>
            </a:r>
            <a:r>
              <a:rPr lang="en-US" sz="4800" b="1" dirty="0" smtClean="0">
                <a:solidFill>
                  <a:srgbClr val="00B0F0"/>
                </a:solidFill>
                <a:latin typeface="Centaur" pitchFamily="18" charset="0"/>
              </a:rPr>
              <a:t>r</a:t>
            </a: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43400" y="4953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Look at the stars,</a:t>
            </a:r>
            <a:br>
              <a:rPr lang="en-US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Look how they shine for you…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b="1" u="sng" dirty="0" smtClean="0">
                <a:solidFill>
                  <a:schemeClr val="accent6"/>
                </a:solidFill>
                <a:latin typeface="Centaur" panose="02030504050205020304" pitchFamily="18" charset="0"/>
              </a:rPr>
              <a:t>Amber</a:t>
            </a:r>
            <a:r>
              <a:rPr lang="en-US" sz="4200" u="sng" dirty="0" smtClean="0">
                <a:solidFill>
                  <a:schemeClr val="accent6"/>
                </a:solidFill>
                <a:latin typeface="Centaur" panose="02030504050205020304" pitchFamily="18" charset="0"/>
              </a:rPr>
              <a:t>, </a:t>
            </a:r>
            <a:r>
              <a:rPr lang="en-US" sz="4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aur" panose="02030504050205020304" pitchFamily="18" charset="0"/>
              </a:rPr>
              <a:t>Blue</a:t>
            </a:r>
            <a:r>
              <a:rPr lang="en-US" sz="42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aur" panose="02030504050205020304" pitchFamily="18" charset="0"/>
              </a:rPr>
              <a:t>, </a:t>
            </a:r>
            <a:r>
              <a:rPr lang="en-US" sz="4200" u="sng" dirty="0" smtClean="0">
                <a:latin typeface="Centaur" panose="02030504050205020304" pitchFamily="18" charset="0"/>
              </a:rPr>
              <a:t>and </a:t>
            </a:r>
            <a:r>
              <a:rPr lang="en-US" sz="4200" b="1" u="sng" dirty="0" smtClean="0">
                <a:latin typeface="Centaur" panose="02030504050205020304" pitchFamily="18" charset="0"/>
              </a:rPr>
              <a:t>White Light</a:t>
            </a:r>
            <a:endParaRPr lang="en-US" sz="4200" b="1" dirty="0">
              <a:latin typeface="Centaur" panose="020305040502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2400" y="762000"/>
            <a:ext cx="3090974" cy="3509666"/>
            <a:chOff x="0" y="761999"/>
            <a:chExt cx="3090974" cy="3509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761999"/>
              <a:ext cx="3048000" cy="2996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0" y="3810000"/>
              <a:ext cx="3090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 smtClean="0"/>
                <a:t>Walmart</a:t>
              </a:r>
              <a:r>
                <a:rPr lang="en-US" sz="2400" dirty="0" smtClean="0"/>
                <a:t> @Flagstaff, </a:t>
              </a:r>
              <a:r>
                <a:rPr lang="en-US" sz="2400" dirty="0" err="1" smtClean="0"/>
                <a:t>Az</a:t>
              </a:r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85406" y="762000"/>
            <a:ext cx="4058594" cy="3345597"/>
            <a:chOff x="4798253" y="914400"/>
            <a:chExt cx="4058594" cy="334559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98253" y="914400"/>
              <a:ext cx="4058594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123047" y="3429000"/>
              <a:ext cx="34336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Residential Neighborhood</a:t>
              </a:r>
              <a:br>
                <a:rPr lang="en-US" sz="2400" dirty="0" smtClean="0"/>
              </a:br>
              <a:r>
                <a:rPr lang="en-US" sz="2400" dirty="0" smtClean="0"/>
                <a:t>Albuquerque, NM</a:t>
              </a:r>
              <a:endParaRPr lang="en-US" sz="2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4400" y="4114800"/>
            <a:ext cx="6347092" cy="2743200"/>
            <a:chOff x="762000" y="4114800"/>
            <a:chExt cx="6499492" cy="27432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80592" y="4114800"/>
              <a:ext cx="41809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762000" y="5105400"/>
              <a:ext cx="21913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Parking lot </a:t>
              </a:r>
              <a:br>
                <a:rPr lang="en-US" sz="2400" dirty="0" smtClean="0"/>
              </a:br>
              <a:r>
                <a:rPr lang="en-US" sz="2400" dirty="0" smtClean="0"/>
                <a:t>@ Truman State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72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Glare Bombs Galore: Truman Campus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78795" y="838200"/>
            <a:ext cx="8989005" cy="6008132"/>
            <a:chOff x="78795" y="838200"/>
            <a:chExt cx="8989005" cy="600813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95" y="838200"/>
              <a:ext cx="8989005" cy="594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"/>
            <p:cNvGrpSpPr/>
            <p:nvPr/>
          </p:nvGrpSpPr>
          <p:grpSpPr>
            <a:xfrm>
              <a:off x="6230293" y="4463393"/>
              <a:ext cx="2837507" cy="2382939"/>
              <a:chOff x="5791200" y="958193"/>
              <a:chExt cx="2837507" cy="238293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200" y="958193"/>
                <a:ext cx="2837507" cy="2027674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907719" y="2971800"/>
                <a:ext cx="2626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Centaur" panose="02030504050205020304" pitchFamily="18" charset="0"/>
                  </a:rPr>
                  <a:t>Flaming Globes of Sigmund!</a:t>
                </a:r>
                <a:endParaRPr lang="en-US" dirty="0">
                  <a:solidFill>
                    <a:schemeClr val="bg1"/>
                  </a:solidFill>
                  <a:latin typeface="Centaur" panose="020305040502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9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0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FACEBOOK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008" y="640694"/>
            <a:ext cx="5410692" cy="53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738159"/>
            <a:ext cx="3261360" cy="241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" y="5410535"/>
            <a:ext cx="3337560" cy="99026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52" y="3581400"/>
            <a:ext cx="32225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09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Light Intensity and </a:t>
            </a:r>
            <a:r>
              <a:rPr lang="en-US" sz="3200" b="1" dirty="0">
                <a:solidFill>
                  <a:srgbClr val="FF0000"/>
                </a:solidFill>
                <a:latin typeface="Centaur" pitchFamily="18" charset="0"/>
              </a:rPr>
              <a:t>C</a:t>
            </a:r>
            <a:r>
              <a:rPr lang="en-US" sz="3200" b="1" dirty="0">
                <a:solidFill>
                  <a:srgbClr val="FFC000"/>
                </a:solidFill>
                <a:latin typeface="Centaur" pitchFamily="18" charset="0"/>
              </a:rPr>
              <a:t>o</a:t>
            </a:r>
            <a:r>
              <a:rPr lang="en-US" sz="3200" b="1" dirty="0">
                <a:solidFill>
                  <a:srgbClr val="FFFF00"/>
                </a:solidFill>
                <a:latin typeface="Centaur" pitchFamily="18" charset="0"/>
              </a:rPr>
              <a:t>l</a:t>
            </a:r>
            <a:r>
              <a:rPr lang="en-US" sz="3200" b="1" dirty="0">
                <a:solidFill>
                  <a:srgbClr val="92D050"/>
                </a:solidFill>
                <a:latin typeface="Centaur" pitchFamily="18" charset="0"/>
              </a:rPr>
              <a:t>o</a:t>
            </a:r>
            <a:r>
              <a:rPr lang="en-US" sz="3200" b="1" dirty="0">
                <a:solidFill>
                  <a:srgbClr val="00B0F0"/>
                </a:solidFill>
                <a:latin typeface="Centaur" pitchFamily="18" charset="0"/>
              </a:rPr>
              <a:t>r</a:t>
            </a:r>
            <a:r>
              <a:rPr lang="en-US" sz="3200" dirty="0" smtClean="0">
                <a:latin typeface="Centaur" panose="02030504050205020304" pitchFamily="18" charset="0"/>
              </a:rPr>
              <a:t> are both important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olor Temperature Scale for light bulbs | AtlantaLightBulb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407506"/>
            <a:ext cx="5032375" cy="22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69" y="5939135"/>
            <a:ext cx="528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Centaur" panose="02030504050205020304" pitchFamily="18" charset="0"/>
              </a:rPr>
              <a:t>Orange</a:t>
            </a:r>
            <a:r>
              <a:rPr lang="en-US" sz="24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/Red good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aur" panose="02030504050205020304" pitchFamily="18" charset="0"/>
              </a:rPr>
              <a:t>yellow bad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blue light ugly</a:t>
            </a:r>
            <a:endParaRPr lang="en-US" sz="24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44" y="3623052"/>
            <a:ext cx="4446736" cy="2320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81675" y="1371600"/>
            <a:ext cx="2694136" cy="2514600"/>
            <a:chOff x="5791200" y="1866900"/>
            <a:chExt cx="2694136" cy="2514600"/>
          </a:xfrm>
        </p:grpSpPr>
        <p:pic>
          <p:nvPicPr>
            <p:cNvPr id="10" name="Picture 4" descr="What Are Lumens? Lumens Chart, Definition &amp; Light Bulb Facts a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736" y="1866900"/>
              <a:ext cx="25146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791200" y="3447853"/>
              <a:ext cx="1295400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472808" y="2144785"/>
              <a:ext cx="1012528" cy="5471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51686" y="4019550"/>
            <a:ext cx="2933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aur" panose="02030504050205020304" pitchFamily="18" charset="0"/>
              </a:rPr>
              <a:t>For outdoor lighting, aim for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solidFill>
                  <a:srgbClr val="FFCC66"/>
                </a:solidFill>
                <a:latin typeface="Centaur" panose="02030504050205020304" pitchFamily="18" charset="0"/>
              </a:rPr>
              <a:t>3000</a:t>
            </a:r>
            <a:r>
              <a:rPr lang="en-US" sz="2000" b="1" dirty="0" smtClean="0">
                <a:latin typeface="Centaur" panose="02030504050205020304" pitchFamily="18" charset="0"/>
              </a:rPr>
              <a:t> K and below, preferably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latin typeface="Centaur" panose="02030504050205020304" pitchFamily="18" charset="0"/>
              </a:rPr>
              <a:t>about </a:t>
            </a:r>
            <a:r>
              <a:rPr lang="en-US" sz="2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2000</a:t>
            </a:r>
            <a:r>
              <a:rPr lang="en-US" sz="2000" b="1" dirty="0" smtClean="0">
                <a:latin typeface="Centaur" panose="02030504050205020304" pitchFamily="18" charset="0"/>
              </a:rPr>
              <a:t> K.</a:t>
            </a:r>
            <a:endParaRPr lang="en-US" sz="2000" b="1" dirty="0">
              <a:latin typeface="Centaur" panose="020305040502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7948" y="1"/>
            <a:ext cx="1706052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01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aur" panose="02030504050205020304" pitchFamily="18" charset="0"/>
              </a:rPr>
              <a:t>C</a:t>
            </a:r>
            <a:r>
              <a:rPr lang="en-US" sz="3200" b="1" dirty="0">
                <a:solidFill>
                  <a:srgbClr val="FFC000"/>
                </a:solidFill>
                <a:latin typeface="Centaur" pitchFamily="18" charset="0"/>
              </a:rPr>
              <a:t>o</a:t>
            </a:r>
            <a:r>
              <a:rPr lang="en-US" sz="3200" b="1" dirty="0">
                <a:solidFill>
                  <a:srgbClr val="FFFF00"/>
                </a:solidFill>
                <a:latin typeface="Centaur" pitchFamily="18" charset="0"/>
              </a:rPr>
              <a:t>l</a:t>
            </a:r>
            <a:r>
              <a:rPr lang="en-US" sz="3200" b="1" dirty="0">
                <a:solidFill>
                  <a:srgbClr val="92D050"/>
                </a:solidFill>
                <a:latin typeface="Centaur" pitchFamily="18" charset="0"/>
              </a:rPr>
              <a:t>o</a:t>
            </a:r>
            <a:r>
              <a:rPr lang="en-US" sz="3200" b="1" dirty="0">
                <a:solidFill>
                  <a:srgbClr val="00B0F0"/>
                </a:solidFill>
                <a:latin typeface="Centaur" pitchFamily="18" charset="0"/>
              </a:rPr>
              <a:t>r</a:t>
            </a:r>
            <a:r>
              <a:rPr lang="en-US" sz="3200" dirty="0" smtClean="0">
                <a:latin typeface="Centaur" panose="02030504050205020304" pitchFamily="18" charset="0"/>
              </a:rPr>
              <a:t> is important but check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spectrum</a:t>
            </a:r>
            <a:r>
              <a:rPr lang="en-US" sz="3200" dirty="0" smtClean="0">
                <a:latin typeface="Centaur" panose="02030504050205020304" pitchFamily="18" charset="0"/>
              </a:rPr>
              <a:t>!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1" y="1221250"/>
            <a:ext cx="2964668" cy="2323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94660"/>
            <a:ext cx="5257800" cy="2743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994" y="1219200"/>
            <a:ext cx="2970006" cy="2316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64" y="1219200"/>
            <a:ext cx="2951736" cy="2325110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45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458200" cy="31242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Discussion Topic I</a:t>
            </a:r>
            <a:r>
              <a:rPr lang="en-US" sz="4600" dirty="0" smtClean="0">
                <a:latin typeface="Centaur" panose="02030504050205020304" pitchFamily="18" charset="0"/>
              </a:rPr>
              <a:t/>
            </a:r>
            <a:br>
              <a:rPr lang="en-US" sz="4600" dirty="0" smtClean="0">
                <a:latin typeface="Centaur" panose="02030504050205020304" pitchFamily="18" charset="0"/>
              </a:rPr>
            </a:br>
            <a:r>
              <a:rPr lang="en-US" sz="4600" dirty="0" smtClean="0">
                <a:latin typeface="Centaur" panose="02030504050205020304" pitchFamily="18" charset="0"/>
              </a:rPr>
              <a:t>Where and How would you include the impact of (“bad” and “good”) ALAN into your role as interpreter?</a:t>
            </a: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90800" y="4191000"/>
            <a:ext cx="4267200" cy="2067818"/>
            <a:chOff x="2590800" y="4191000"/>
            <a:chExt cx="4267200" cy="2067818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2590800" y="4191000"/>
              <a:ext cx="4267200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914400" marR="0" lvl="0" indent="-9144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aur" panose="02030504050205020304" pitchFamily="18" charset="0"/>
                  <a:ea typeface="+mj-ea"/>
                  <a:cs typeface="+mj-cs"/>
                </a:rPr>
                <a:t>Lighting Demo</a:t>
              </a: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5181600"/>
              <a:ext cx="3581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en-US" sz="3200" dirty="0" smtClean="0">
                  <a:solidFill>
                    <a:srgbClr val="000000"/>
                  </a:solidFill>
                  <a:latin typeface="Centaur" panose="02030504050205020304" pitchFamily="18" charset="0"/>
                </a:rPr>
                <a:t>Glare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3200" dirty="0" smtClean="0">
                  <a:solidFill>
                    <a:srgbClr val="000000"/>
                  </a:solidFill>
                  <a:latin typeface="Centaur" panose="02030504050205020304" pitchFamily="18" charset="0"/>
                </a:rPr>
                <a:t>Color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0"/>
            <a:ext cx="7315200" cy="914400"/>
          </a:xfrm>
        </p:spPr>
        <p:txBody>
          <a:bodyPr>
            <a:noAutofit/>
          </a:bodyPr>
          <a:lstStyle/>
          <a:p>
            <a:pPr marL="914400" indent="-914400"/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Reducing Light Pollution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05200" y="5334000"/>
            <a:ext cx="533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Between the swan and Hercules,</a:t>
            </a:r>
            <a:br>
              <a:rPr lang="en-US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Where even dark clouds glow…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38200" y="2476500"/>
            <a:ext cx="8001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dirty="0" smtClean="0">
                <a:solidFill>
                  <a:srgbClr val="00B0F0"/>
                </a:solidFill>
                <a:latin typeface="Centaur" panose="02030504050205020304" pitchFamily="18" charset="0"/>
                <a:cs typeface="Times New Roman" pitchFamily="18" charset="0"/>
              </a:rPr>
              <a:t>Efficiency versus over-consumption</a:t>
            </a:r>
            <a:endParaRPr lang="en-US" sz="4200" dirty="0">
              <a:solidFill>
                <a:srgbClr val="00B0F0"/>
              </a:solidFill>
              <a:latin typeface="Centaur" panose="020305040502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79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What is Light Pollution?</a:t>
            </a:r>
            <a:br>
              <a:rPr lang="en-US" sz="3200" dirty="0" smtClean="0"/>
            </a:br>
            <a:r>
              <a:rPr lang="en-US" sz="3200" dirty="0" smtClean="0"/>
              <a:t>[ALAN =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rtificial </a:t>
            </a:r>
            <a:r>
              <a:rPr lang="en-US" sz="3200" dirty="0" smtClean="0">
                <a:solidFill>
                  <a:srgbClr val="FFC000"/>
                </a:solidFill>
              </a:rPr>
              <a:t>L</a:t>
            </a:r>
            <a:r>
              <a:rPr lang="en-US" sz="3200" dirty="0" smtClean="0"/>
              <a:t>ight </a:t>
            </a:r>
            <a:r>
              <a:rPr lang="en-US" sz="3200" dirty="0" smtClean="0">
                <a:solidFill>
                  <a:srgbClr val="92D050"/>
                </a:solidFill>
              </a:rPr>
              <a:t>A</a:t>
            </a:r>
            <a:r>
              <a:rPr lang="en-US" sz="3200" dirty="0" smtClean="0"/>
              <a:t>t </a:t>
            </a:r>
            <a:r>
              <a:rPr lang="en-US" sz="3200" dirty="0" smtClean="0">
                <a:solidFill>
                  <a:srgbClr val="00B0F0"/>
                </a:solidFill>
              </a:rPr>
              <a:t>N</a:t>
            </a:r>
            <a:r>
              <a:rPr lang="en-US" sz="3200" dirty="0" smtClean="0"/>
              <a:t>ight]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819400" y="5638800"/>
            <a:ext cx="2667000" cy="5334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2800" b="1" dirty="0" smtClean="0">
                <a:latin typeface="Centaur" pitchFamily="18" charset="0"/>
              </a:rPr>
              <a:t>Utility?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2674" y="1200355"/>
            <a:ext cx="7140652" cy="5505245"/>
            <a:chOff x="1382674" y="1200355"/>
            <a:chExt cx="7140652" cy="5505245"/>
          </a:xfrm>
        </p:grpSpPr>
        <p:grpSp>
          <p:nvGrpSpPr>
            <p:cNvPr id="9" name="Group 8"/>
            <p:cNvGrpSpPr/>
            <p:nvPr/>
          </p:nvGrpSpPr>
          <p:grpSpPr>
            <a:xfrm>
              <a:off x="1382674" y="1200355"/>
              <a:ext cx="7140652" cy="5505244"/>
              <a:chOff x="1381335" y="1200356"/>
              <a:chExt cx="7140652" cy="5505244"/>
            </a:xfrm>
          </p:grpSpPr>
          <p:pic>
            <p:nvPicPr>
              <p:cNvPr id="1028" name="Picture 4" descr="https://www.solais.com/uploadedFiles/blog/1585925577_Light_Pollution_Diagram_680px-300x29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81335" y="1200356"/>
                <a:ext cx="6619665" cy="5505244"/>
              </a:xfrm>
              <a:prstGeom prst="rect">
                <a:avLst/>
              </a:prstGeom>
              <a:noFill/>
            </p:spPr>
          </p:pic>
          <p:sp>
            <p:nvSpPr>
              <p:cNvPr id="10" name="Rectangle 9"/>
              <p:cNvSpPr/>
              <p:nvPr/>
            </p:nvSpPr>
            <p:spPr>
              <a:xfrm rot="16200000">
                <a:off x="7315200" y="3441413"/>
                <a:ext cx="18288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i="1" dirty="0" smtClean="0"/>
                  <a:t>Photo Credit: Dark Sky International</a:t>
                </a:r>
                <a:endParaRPr lang="en-US" sz="1600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828800" y="2895600"/>
              <a:ext cx="6096000" cy="3810000"/>
              <a:chOff x="1828800" y="2895600"/>
              <a:chExt cx="6096000" cy="3810000"/>
            </a:xfrm>
          </p:grpSpPr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4953000" y="3886200"/>
                <a:ext cx="2667000" cy="533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Directionality?</a:t>
                </a:r>
              </a:p>
            </p:txBody>
          </p:sp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5257800" y="6172200"/>
                <a:ext cx="2667000" cy="533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Intensity</a:t>
                </a:r>
              </a:p>
            </p:txBody>
          </p:sp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1828800" y="2895600"/>
                <a:ext cx="2667000" cy="533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C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o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l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o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r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43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79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What is Light Pollution?</a:t>
            </a:r>
            <a:br>
              <a:rPr lang="en-US" sz="3200" dirty="0" smtClean="0"/>
            </a:br>
            <a:r>
              <a:rPr lang="en-US" sz="3200" dirty="0" smtClean="0"/>
              <a:t>[ALAN =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rtificial </a:t>
            </a:r>
            <a:r>
              <a:rPr lang="en-US" sz="3200" dirty="0" smtClean="0">
                <a:solidFill>
                  <a:srgbClr val="FFC000"/>
                </a:solidFill>
              </a:rPr>
              <a:t>L</a:t>
            </a:r>
            <a:r>
              <a:rPr lang="en-US" sz="3200" dirty="0" smtClean="0"/>
              <a:t>ight </a:t>
            </a:r>
            <a:r>
              <a:rPr lang="en-US" sz="3200" dirty="0" smtClean="0">
                <a:solidFill>
                  <a:srgbClr val="92D050"/>
                </a:solidFill>
              </a:rPr>
              <a:t>A</a:t>
            </a:r>
            <a:r>
              <a:rPr lang="en-US" sz="3200" dirty="0" smtClean="0"/>
              <a:t>t </a:t>
            </a:r>
            <a:r>
              <a:rPr lang="en-US" sz="3200" dirty="0" smtClean="0">
                <a:solidFill>
                  <a:srgbClr val="00B0F0"/>
                </a:solidFill>
              </a:rPr>
              <a:t>N</a:t>
            </a:r>
            <a:r>
              <a:rPr lang="en-US" sz="3200" dirty="0" smtClean="0"/>
              <a:t>ight]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7407"/>
            <a:ext cx="9108145" cy="38024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5177441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“Effects 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anthropogenic light on 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and ecosystems”</a:t>
            </a:r>
            <a:b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-- Annika 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Jägerbrand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i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Kamiel</a:t>
            </a:r>
            <a:r>
              <a:rPr lang="en-US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Spoelstra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Science: Light Pollution Special Issue 2023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Reducing Light Pollution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technical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solutions to light pollution are </a:t>
            </a: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rather straight-forward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minimize use of outdoor light, direct it where it is needed, and use amber/red light instead of blue-white light.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bigger challenge is to overcome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individual and institutional </a:t>
            </a: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inertia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 make people </a:t>
            </a:r>
            <a:r>
              <a:rPr lang="en-US" sz="2800" b="1" u="sng" dirty="0" smtClean="0">
                <a:solidFill>
                  <a:srgbClr val="0070C0"/>
                </a:solidFill>
                <a:latin typeface="Centaur" panose="02030504050205020304" pitchFamily="18" charset="0"/>
              </a:rPr>
              <a:t>change their habits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This requires dark sky advocates to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take the initiative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and engage the public to create awareness about the issues involved, and to move people to act and demand change [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bottom-up approach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Additionally, dark sky advocates need to talk to administrators and lawmakers to help them pass </a:t>
            </a:r>
            <a:r>
              <a:rPr lang="en-US" sz="2800" b="1" dirty="0" smtClean="0">
                <a:solidFill>
                  <a:srgbClr val="0070C0"/>
                </a:solidFill>
                <a:latin typeface="Centaur" panose="02030504050205020304" pitchFamily="18" charset="0"/>
              </a:rPr>
              <a:t>laws and ordinances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that prohibit the unnecessary and indiscriminate use of outdoor lights [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top-down approach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How to combat Light Pollution?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14400"/>
            <a:ext cx="8293100" cy="53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58200" cy="34290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latin typeface="Centaur" panose="02030504050205020304" pitchFamily="18" charset="0"/>
              </a:rPr>
              <a:t>What Questions do you have about </a:t>
            </a:r>
            <a:r>
              <a:rPr lang="en-US" sz="4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lighting solutions?</a:t>
            </a:r>
            <a:r>
              <a:rPr lang="en-US" sz="4600" dirty="0" smtClean="0">
                <a:latin typeface="Centaur" panose="02030504050205020304" pitchFamily="18" charset="0"/>
              </a:rPr>
              <a:t/>
            </a:r>
            <a:br>
              <a:rPr lang="en-US" sz="4600" dirty="0" smtClean="0">
                <a:latin typeface="Centaur" panose="02030504050205020304" pitchFamily="18" charset="0"/>
              </a:rPr>
            </a:b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828800" y="5334000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The brightest light casts the darkest shadow…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58200" cy="34290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Discussion Topic II</a:t>
            </a:r>
            <a:r>
              <a:rPr lang="en-US" sz="4600" dirty="0" smtClean="0">
                <a:latin typeface="Centaur" panose="02030504050205020304" pitchFamily="18" charset="0"/>
              </a:rPr>
              <a:t/>
            </a:r>
            <a:br>
              <a:rPr lang="en-US" sz="4600" dirty="0" smtClean="0">
                <a:latin typeface="Centaur" panose="02030504050205020304" pitchFamily="18" charset="0"/>
              </a:rPr>
            </a:br>
            <a:r>
              <a:rPr lang="en-US" sz="4600" dirty="0" smtClean="0">
                <a:latin typeface="Centaur" panose="02030504050205020304" pitchFamily="18" charset="0"/>
              </a:rPr>
              <a:t>What immediate solutions would you recommend to others and/or to your own organization vis-à-vis nighttime lighting?</a:t>
            </a: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47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/>
        </p:nvGrpSpPr>
        <p:grpSpPr>
          <a:xfrm>
            <a:off x="84317" y="1066800"/>
            <a:ext cx="8983483" cy="2819400"/>
            <a:chOff x="-26126" y="1981200"/>
            <a:chExt cx="9170126" cy="2828109"/>
          </a:xfrm>
        </p:grpSpPr>
        <p:grpSp>
          <p:nvGrpSpPr>
            <p:cNvPr id="4" name="Group 7"/>
            <p:cNvGrpSpPr/>
            <p:nvPr/>
          </p:nvGrpSpPr>
          <p:grpSpPr>
            <a:xfrm>
              <a:off x="0" y="1981200"/>
              <a:ext cx="9144000" cy="2819400"/>
              <a:chOff x="152400" y="3429000"/>
              <a:chExt cx="7341130" cy="2286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8912" y="3429000"/>
                <a:ext cx="2734618" cy="2286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3429000"/>
                <a:ext cx="4612518" cy="2286000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286000" y="4343400"/>
                <a:ext cx="38100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667000" y="3429000"/>
                <a:ext cx="2057400" cy="914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667000" y="4648200"/>
                <a:ext cx="2057400" cy="1066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-26126" y="4563088"/>
              <a:ext cx="17299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https://lightpollutionmap.info/</a:t>
              </a:r>
              <a:endParaRPr lang="en-US" sz="1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4317" y="3886200"/>
            <a:ext cx="89834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entaur" panose="02030504050205020304" pitchFamily="18" charset="0"/>
              </a:rPr>
              <a:t>“The loss of the night sky is placed in the broader context of </a:t>
            </a:r>
            <a:r>
              <a:rPr lang="en-US" sz="2600" dirty="0" smtClean="0">
                <a:latin typeface="Centaur" panose="02030504050205020304" pitchFamily="18" charset="0"/>
              </a:rPr>
              <a:t/>
            </a:r>
            <a:br>
              <a:rPr lang="en-US" sz="2600" dirty="0" smtClean="0">
                <a:latin typeface="Centaur" panose="02030504050205020304" pitchFamily="18" charset="0"/>
              </a:rPr>
            </a:br>
            <a:r>
              <a:rPr lang="en-US" sz="2600" b="1" u="sng" dirty="0" smtClean="0">
                <a:latin typeface="Centaur" panose="02030504050205020304" pitchFamily="18" charset="0"/>
              </a:rPr>
              <a:t>society’s </a:t>
            </a:r>
            <a:r>
              <a:rPr lang="en-US" sz="2600" b="1" u="sng" dirty="0">
                <a:latin typeface="Centaur" panose="02030504050205020304" pitchFamily="18" charset="0"/>
              </a:rPr>
              <a:t>difficulty in fully articulating non-consumptive values such as natural beauty</a:t>
            </a:r>
            <a:r>
              <a:rPr lang="en-US" sz="2600" dirty="0">
                <a:latin typeface="Centaur" panose="02030504050205020304" pitchFamily="18" charset="0"/>
              </a:rPr>
              <a:t>.”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Challenge</a:t>
            </a:r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223414" y="5021586"/>
            <a:ext cx="2667000" cy="1784350"/>
            <a:chOff x="223414" y="5021586"/>
            <a:chExt cx="2667000" cy="1784350"/>
          </a:xfrm>
        </p:grpSpPr>
        <p:sp>
          <p:nvSpPr>
            <p:cNvPr id="12" name="Cloud Callout 11"/>
            <p:cNvSpPr/>
            <p:nvPr/>
          </p:nvSpPr>
          <p:spPr>
            <a:xfrm>
              <a:off x="223414" y="5021586"/>
              <a:ext cx="2667000" cy="1784350"/>
            </a:xfrm>
            <a:prstGeom prst="cloudCallout">
              <a:avLst>
                <a:gd name="adj1" fmla="val 69666"/>
                <a:gd name="adj2" fmla="val -6382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6942" y="5341203"/>
              <a:ext cx="1899944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How to bridge </a:t>
              </a:r>
              <a:b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this gap!?</a:t>
              </a:r>
              <a:endParaRPr lang="en-US" sz="2400" dirty="0">
                <a:solidFill>
                  <a:srgbClr val="FF0000"/>
                </a:solidFill>
                <a:latin typeface="Centaur" panose="020305040502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962400" y="5121274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aur" panose="02030504050205020304" pitchFamily="18" charset="0"/>
              </a:rPr>
              <a:t>Terrell </a:t>
            </a:r>
            <a:r>
              <a:rPr lang="en-US" dirty="0" err="1" smtClean="0">
                <a:latin typeface="Centaur" panose="02030504050205020304" pitchFamily="18" charset="0"/>
              </a:rPr>
              <a:t>Gallaway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(Missouri State University; IDA-Mo Board Member)</a:t>
            </a:r>
            <a:endParaRPr lang="en-US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58200" cy="34290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latin typeface="Centaur" panose="02030504050205020304" pitchFamily="18" charset="0"/>
              </a:rPr>
              <a:t>Why Combat ALAN?</a:t>
            </a:r>
            <a:br>
              <a:rPr lang="en-US" sz="4600" u="sng" dirty="0" smtClean="0">
                <a:latin typeface="Centaur" panose="02030504050205020304" pitchFamily="18" charset="0"/>
              </a:rPr>
            </a:br>
            <a:r>
              <a:rPr lang="en-US" sz="4600" dirty="0" smtClean="0">
                <a:latin typeface="Centaur" panose="02030504050205020304" pitchFamily="18" charset="0"/>
              </a:rPr>
              <a:t>Or</a:t>
            </a:r>
            <a:r>
              <a:rPr lang="en-US" sz="4600" u="sng" dirty="0" smtClean="0">
                <a:latin typeface="Centaur" panose="02030504050205020304" pitchFamily="18" charset="0"/>
              </a:rPr>
              <a:t/>
            </a:r>
            <a:br>
              <a:rPr lang="en-US" sz="4600" u="sng" dirty="0" smtClean="0">
                <a:latin typeface="Centaur" panose="02030504050205020304" pitchFamily="18" charset="0"/>
              </a:rPr>
            </a:br>
            <a:r>
              <a:rPr lang="en-US" sz="4600" u="sng" dirty="0" smtClean="0">
                <a:latin typeface="Centaur" panose="02030504050205020304" pitchFamily="18" charset="0"/>
              </a:rPr>
              <a:t>How does bad lighting affect living beings?</a:t>
            </a:r>
            <a:r>
              <a:rPr lang="en-US" sz="4600" dirty="0" smtClean="0">
                <a:latin typeface="Centaur" panose="02030504050205020304" pitchFamily="18" charset="0"/>
              </a:rPr>
              <a:t/>
            </a:r>
            <a:br>
              <a:rPr lang="en-US" sz="4600" dirty="0" smtClean="0">
                <a:latin typeface="Centaur" panose="02030504050205020304" pitchFamily="18" charset="0"/>
              </a:rPr>
            </a:b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562600" y="533400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Let there be night…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Combat Light Pollution?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7467600" cy="5915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Circadian rhythm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Vision impaired by Glare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Animal Health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Bird Migration, Sea Turtles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Bees, Fireflies, and other insects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Ecological impact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The Environment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Increased greenhouse emissions</a:t>
            </a:r>
          </a:p>
          <a:p>
            <a:pPr lvl="1">
              <a:defRPr/>
            </a:pPr>
            <a:r>
              <a:rPr lang="en-US" sz="2400" dirty="0">
                <a:latin typeface="Centaur" pitchFamily="18" charset="0"/>
              </a:rPr>
              <a:t>Unnecessary waste of precious natural </a:t>
            </a:r>
            <a:r>
              <a:rPr lang="en-US" sz="2400" dirty="0" smtClean="0">
                <a:latin typeface="Centaur" pitchFamily="18" charset="0"/>
              </a:rPr>
              <a:t>resources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Astronomy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Stargazing, astronomy research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Heritage &amp; Aesthetics</a:t>
            </a:r>
            <a:endParaRPr lang="en-US" sz="24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00" y="1036638"/>
            <a:ext cx="4259191" cy="4109252"/>
            <a:chOff x="4572000" y="1036638"/>
            <a:chExt cx="4259191" cy="41092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036638"/>
              <a:ext cx="4259191" cy="286288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1121" y="3945561"/>
              <a:ext cx="35942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latin typeface="Centaur" pitchFamily="18" charset="0"/>
                </a:rPr>
                <a:t>Fireflies </a:t>
              </a:r>
              <a:r>
                <a:rPr lang="en-US" sz="2400" i="1" dirty="0" err="1" smtClean="0">
                  <a:latin typeface="Centaur" pitchFamily="18" charset="0"/>
                </a:rPr>
                <a:t>photobomb</a:t>
              </a:r>
              <a:r>
                <a:rPr lang="en-US" sz="2400" i="1" dirty="0" smtClean="0">
                  <a:latin typeface="Centaur" pitchFamily="18" charset="0"/>
                </a:rPr>
                <a:t> the </a:t>
              </a:r>
              <a:br>
                <a:rPr lang="en-US" sz="2400" i="1" dirty="0" smtClean="0">
                  <a:latin typeface="Centaur" pitchFamily="18" charset="0"/>
                </a:rPr>
              </a:br>
              <a:r>
                <a:rPr lang="en-US" sz="2400" i="1" dirty="0" smtClean="0">
                  <a:latin typeface="Centaur" pitchFamily="18" charset="0"/>
                </a:rPr>
                <a:t>all -sky-camera at the </a:t>
              </a:r>
              <a:br>
                <a:rPr lang="en-US" sz="2400" i="1" dirty="0" smtClean="0">
                  <a:latin typeface="Centaur" pitchFamily="18" charset="0"/>
                </a:rPr>
              </a:br>
              <a:r>
                <a:rPr lang="en-US" sz="2400" i="1" dirty="0" smtClean="0">
                  <a:latin typeface="Centaur" pitchFamily="18" charset="0"/>
                </a:rPr>
                <a:t>Truman State Observatory</a:t>
              </a:r>
              <a:endParaRPr lang="en-US" sz="2400" i="1" dirty="0">
                <a:latin typeface="Centaur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95" y="5379731"/>
            <a:ext cx="2819400" cy="14380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79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Why combat Light Pollution?</a:t>
            </a:r>
            <a:br>
              <a:rPr lang="en-US" sz="3200" dirty="0" smtClean="0">
                <a:latin typeface="Centaur" panose="02030504050205020304" pitchFamily="18" charset="0"/>
              </a:rPr>
            </a:br>
            <a:r>
              <a:rPr lang="en-US" sz="3200" dirty="0" smtClean="0">
                <a:latin typeface="Centaur" panose="02030504050205020304" pitchFamily="18" charset="0"/>
              </a:rPr>
              <a:t>The Circadian Rhythm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371600"/>
            <a:ext cx="5630409" cy="51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2860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smtClean="0">
                <a:latin typeface="Centaur" pitchFamily="18" charset="0"/>
              </a:rPr>
              <a:t>https://www.youtube.com/watch?v=BKQH6T1DZvI</a:t>
            </a:r>
            <a:endParaRPr lang="en-US" sz="1600" i="1" dirty="0">
              <a:latin typeface="Centaur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89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The Circadian Rhythm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9140" y="762000"/>
            <a:ext cx="570486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4581484"/>
            <a:ext cx="6553199" cy="227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smtClean="0">
                <a:latin typeface="Centaur" pitchFamily="18" charset="0"/>
              </a:rPr>
              <a:t>ALAN and Humans</a:t>
            </a:r>
            <a:endParaRPr lang="en-US" sz="3800" b="1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Glare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most of us, most commonly in the context of vehicle head-lights and/or bright LEDs mounted sideways on walls and/or Electronic Billboards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LED lights, due to greater directionality, cause greater glare.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Harder to quantify the effects of glare in terms of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color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, and its effects on “recovery time” of eyes.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Severity of glare is related largely to the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dosage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(how bright?).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688" y="5266717"/>
            <a:ext cx="3119856" cy="15912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314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entaur" pitchFamily="18" charset="0"/>
              </a:rPr>
              <a:t>ALAN and Humans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Light Pollution is an increasing problem – 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urban sprawl and the increasing use of “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inexpensive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” LED lights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 is expected to make the problem worse.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  <a:p>
            <a:pPr lvl="1">
              <a:defRPr/>
            </a:pP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“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inexpensive</a:t>
            </a: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” is doing a lot of heavy-lifting here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inability to see stars is a symptom of the problem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real problem is the harm done to the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ecological health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, and the negative impact of LP 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birds, pollinators, insects, and humans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993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Birds and ALAN: Bird Migration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133600"/>
            <a:ext cx="87939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4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Twice each year, billions of birds fly between wintering and breeding grounds, facing innumerable threats along the way.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3010" name="Picture 2" descr="https://www.allaboutbirds.org/news/wp-content/uploads/2016/01/la-sorte-map-118-spp-64-7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1828800"/>
            <a:ext cx="4848225" cy="48482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 rot="16200000">
            <a:off x="-1685836" y="420266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latin typeface="Centaur" pitchFamily="18" charset="0"/>
                <a:hlinkClick r:id="rId5"/>
              </a:rPr>
              <a:t>https://www.allaboutbirds.org/news/mesmerizing-migration-watch-118-bird-species-migrate-across-a-map-of-the-western-hemisphere/</a:t>
            </a:r>
            <a:r>
              <a:rPr lang="en-US" sz="1400" i="1" dirty="0" smtClean="0">
                <a:latin typeface="Centaur" pitchFamily="18" charset="0"/>
              </a:rPr>
              <a:t> </a:t>
            </a:r>
            <a:endParaRPr lang="en-US" sz="1400" i="1" dirty="0">
              <a:latin typeface="Centaur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3352800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aur" pitchFamily="18" charset="0"/>
              </a:rPr>
              <a:t>“Live” bird migration maps!</a:t>
            </a:r>
          </a:p>
          <a:p>
            <a:endParaRPr lang="en-US" sz="1600" dirty="0" smtClean="0">
              <a:latin typeface="Centaur" pitchFamily="18" charset="0"/>
            </a:endParaRPr>
          </a:p>
          <a:p>
            <a:r>
              <a:rPr lang="en-US" sz="1600" i="1" dirty="0" smtClean="0">
                <a:latin typeface="Centaur" pitchFamily="18" charset="0"/>
                <a:hlinkClick r:id="rId6"/>
              </a:rPr>
              <a:t>https://birdcast.info/migration-tools/live-migration-maps/</a:t>
            </a:r>
            <a:r>
              <a:rPr lang="en-US" sz="1600" i="1" dirty="0" smtClean="0">
                <a:latin typeface="Centaur" pitchFamily="18" charset="0"/>
              </a:rPr>
              <a:t> </a:t>
            </a:r>
            <a:endParaRPr lang="en-US" sz="1600" i="1" dirty="0">
              <a:latin typeface="Centaur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8392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During the day they rely on the resources available in natural spaces to rest and refuel before taking off again the next night.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However, as they pass over big cities on their way, they can become disoriented by bright artificial lights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ALAN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 around buildings can be fatal to migrating </a:t>
            </a:r>
            <a:r>
              <a:rPr lang="en-US" sz="2800" dirty="0" smtClean="0">
                <a:latin typeface="Centaur" pitchFamily="18" charset="0"/>
              </a:rPr>
              <a:t>birds:</a:t>
            </a:r>
            <a:endParaRPr lang="en-US" sz="2800" dirty="0" smtClean="0">
              <a:latin typeface="Centaur" pitchFamily="18" charset="0"/>
            </a:endParaRP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Some are casualties of nighttime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collisions with windows and walls.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Others can circle in confusion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until dawn, when they land –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potentially without access to </a:t>
            </a:r>
            <a:r>
              <a:rPr lang="en-US" sz="2800" dirty="0">
                <a:latin typeface="Centaur" pitchFamily="18" charset="0"/>
              </a:rPr>
              <a:t/>
            </a:r>
            <a:br>
              <a:rPr lang="en-US" sz="2800" dirty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critical resources – and are subject to other urban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threats.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152400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549847"/>
            <a:ext cx="3242431" cy="244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88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35172" y="152400"/>
            <a:ext cx="6261027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trapped in light domes near Big Bend National Park (left) and Kirksville, Missouri (right)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" y="2286000"/>
            <a:ext cx="9131808" cy="40880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Interpreting Dark Skies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838200"/>
            <a:ext cx="897398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 Sky Heritage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Stargazing, myths, constellations, loss of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night, light pollution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and Human wellbeing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Circadian Rhythm (Color of light bulb)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Direct glare (Intensity of light and directionality of fixture)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at night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</a:t>
            </a:r>
            <a:r>
              <a:rPr lang="en-US" sz="2800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Impact on living beings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Birds and bird migration</a:t>
            </a:r>
          </a:p>
          <a:p>
            <a:pPr marL="971550" lvl="1" indent="-514350">
              <a:buAutoNum type="alphaLcParenR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Insects and pollinators</a:t>
            </a:r>
            <a:b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 pollution versus </a:t>
            </a: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other forms of Pollution</a:t>
            </a:r>
          </a:p>
          <a:p>
            <a:pPr marL="971550" lvl="1" indent="-514350">
              <a:buAutoNum type="alphaLcParenR"/>
            </a:pP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Similarities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waste, carbon footprint, “bad neighbor”</a:t>
            </a:r>
          </a:p>
          <a:p>
            <a:pPr marL="971550" lvl="1" indent="-514350">
              <a:buAutoNum type="alphaLcParenR"/>
            </a:pPr>
            <a:r>
              <a:rPr lang="en-US" sz="28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Differences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expense, Local solutions, win-win for all parties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7444"/>
            <a:ext cx="8229600" cy="5145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Light Pollution, Moon Phase, Clouds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52400" y="990600"/>
            <a:ext cx="4194406" cy="3692843"/>
            <a:chOff x="152400" y="990600"/>
            <a:chExt cx="4194406" cy="3692843"/>
          </a:xfrm>
        </p:grpSpPr>
        <p:sp>
          <p:nvSpPr>
            <p:cNvPr id="22" name="TextBox 21"/>
            <p:cNvSpPr txBox="1"/>
            <p:nvPr/>
          </p:nvSpPr>
          <p:spPr>
            <a:xfrm>
              <a:off x="1295400" y="4191000"/>
              <a:ext cx="17861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Centaur" panose="02030504050205020304" pitchFamily="18" charset="0"/>
                </a:rPr>
                <a:t>Cloudy night</a:t>
              </a:r>
              <a:endParaRPr lang="en-US" sz="2600" dirty="0">
                <a:latin typeface="Centaur" panose="02030504050205020304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990600"/>
              <a:ext cx="4194406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Group 25"/>
          <p:cNvGrpSpPr/>
          <p:nvPr/>
        </p:nvGrpSpPr>
        <p:grpSpPr>
          <a:xfrm>
            <a:off x="4545864" y="2631757"/>
            <a:ext cx="4465775" cy="3759518"/>
            <a:chOff x="4545864" y="2631757"/>
            <a:chExt cx="4465775" cy="375951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5864" y="3048000"/>
              <a:ext cx="4465775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5757670" y="2631757"/>
              <a:ext cx="163698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Centaur" panose="02030504050205020304" pitchFamily="18" charset="0"/>
                </a:rPr>
                <a:t>Clear Night</a:t>
              </a:r>
              <a:endParaRPr lang="en-US" sz="2600" dirty="0">
                <a:latin typeface="Centaur" panose="02030504050205020304" pitchFamily="18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ALAN is </a:t>
            </a:r>
            <a:r>
              <a:rPr lang="en-US" sz="3000" u="sng" dirty="0" smtClean="0">
                <a:latin typeface="Centaur" pitchFamily="18" charset="0"/>
              </a:rPr>
              <a:t>completely disrupting the cycles associated with moon-phase</a:t>
            </a:r>
            <a:r>
              <a:rPr lang="en-US" sz="3000" dirty="0" smtClean="0">
                <a:latin typeface="Centaur" pitchFamily="18" charset="0"/>
              </a:rPr>
              <a:t>, since cloudy nights in cities mimics clear nights with Moonlight vis-à-vis sky brightness, which could severely confuse migratory birds.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Also note that birds tend to </a:t>
            </a:r>
            <a:r>
              <a:rPr lang="en-US" sz="3000" u="sng" dirty="0" smtClean="0">
                <a:latin typeface="Centaur" pitchFamily="18" charset="0"/>
              </a:rPr>
              <a:t>follow waterways and rivers on their migration routes</a:t>
            </a:r>
            <a:r>
              <a:rPr lang="en-US" sz="3000" dirty="0" smtClean="0">
                <a:latin typeface="Centaur" pitchFamily="18" charset="0"/>
              </a:rPr>
              <a:t>, and these are locations were humans tend to settle as well.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For example: STL, KC, Chicago, </a:t>
            </a:r>
            <a:r>
              <a:rPr lang="en-US" sz="3000" dirty="0" err="1" smtClean="0">
                <a:latin typeface="Centaur" pitchFamily="18" charset="0"/>
              </a:rPr>
              <a:t>Minniapolis</a:t>
            </a:r>
            <a:r>
              <a:rPr lang="en-US" sz="3000" dirty="0" smtClean="0">
                <a:latin typeface="Centaur" pitchFamily="18" charset="0"/>
              </a:rPr>
              <a:t>, Memphis, Baton Rouge, New Orleans are only a few cities along just the Mississippi river!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Cities = High-rise buildings and lots of light pollution</a:t>
            </a:r>
            <a:r>
              <a:rPr lang="en-US" sz="3000" dirty="0" smtClean="0">
                <a:latin typeface="Centaur" pitchFamily="18" charset="0"/>
              </a:rPr>
              <a:t>, and this is not good for migrating birds </a:t>
            </a:r>
            <a:r>
              <a:rPr lang="en-US" sz="3000" dirty="0" smtClean="0">
                <a:latin typeface="Centaur" pitchFamily="18" charset="0"/>
                <a:sym typeface="Wingdings" pitchFamily="2" charset="2"/>
              </a:rPr>
              <a:t></a:t>
            </a: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43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Pollinators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6149" name="Picture 5" descr="https://www.iowadnr.gov/Portals/idnr/uploads/pins/Pins%202/24x36_Wildlife_PrairieCycle_web.jpg?ver=2015-09-09-101136-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6096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" y="990600"/>
            <a:ext cx="89154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Virtually all of the world’s seed plants need to be pollinated.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This is just as true for cone-bearing plants, such as pine trees on Alpine peaks, as for the more colorful and familiar flowering plants we see around us in Missouri.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Pollen, looking like insignificant yellow dust, bears a plant’s male sex cells and is a vital link in the reproductive cycle. </a:t>
            </a:r>
            <a:br>
              <a:rPr lang="en-US" sz="2400" dirty="0" smtClean="0">
                <a:latin typeface="Centaur" pitchFamily="18" charset="0"/>
              </a:rPr>
            </a:b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With adequate pollination, wildflowers: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Reproduce and produce enough seeds for dispersal and propagation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Maintain genetic diversity within a population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Develop adequate fruits to entice seed dispersers</a:t>
            </a:r>
            <a:endParaRPr lang="en-US" sz="2200" dirty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Role of Pollinators in Nature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968720"/>
            <a:ext cx="2850206" cy="188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55626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entaur" pitchFamily="18" charset="0"/>
              </a:rPr>
              <a:t>https://www.youtube.com/watch?v=chvXwNbs3SA</a:t>
            </a:r>
            <a:endParaRPr lang="en-US" i="1" dirty="0">
              <a:latin typeface="Centaur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Insects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914400"/>
            <a:ext cx="4267200" cy="3465731"/>
            <a:chOff x="0" y="914400"/>
            <a:chExt cx="4267200" cy="34657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400"/>
              <a:ext cx="4259191" cy="28628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2400" y="3733800"/>
              <a:ext cx="411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entaur" pitchFamily="18" charset="0"/>
                </a:rPr>
                <a:t>Fireflies </a:t>
              </a:r>
              <a:r>
                <a:rPr lang="en-US" i="1" dirty="0" err="1" smtClean="0">
                  <a:latin typeface="Centaur" pitchFamily="18" charset="0"/>
                </a:rPr>
                <a:t>photobomb</a:t>
              </a:r>
              <a:r>
                <a:rPr lang="en-US" i="1" dirty="0" smtClean="0">
                  <a:latin typeface="Centaur" pitchFamily="18" charset="0"/>
                </a:rPr>
                <a:t> the all -sky-camera at the </a:t>
              </a:r>
              <a:br>
                <a:rPr lang="en-US" i="1" dirty="0" smtClean="0">
                  <a:latin typeface="Centaur" pitchFamily="18" charset="0"/>
                </a:rPr>
              </a:br>
              <a:r>
                <a:rPr lang="en-US" i="1" dirty="0" smtClean="0">
                  <a:latin typeface="Centaur" pitchFamily="18" charset="0"/>
                </a:rPr>
                <a:t>Truman State Observatory</a:t>
              </a:r>
              <a:endParaRPr lang="en-US" i="1" dirty="0">
                <a:latin typeface="Centaur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53000" y="2209800"/>
            <a:ext cx="4191000" cy="4582883"/>
            <a:chOff x="5549784" y="2863453"/>
            <a:chExt cx="3594215" cy="393841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80483" y="3452812"/>
              <a:ext cx="3276600" cy="3349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549784" y="2863453"/>
              <a:ext cx="3594215" cy="55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entaur" pitchFamily="18" charset="0"/>
                </a:rPr>
                <a:t>Thousands of moths swarm around floodlights.  Photograph: Simone De Peak/Getty Images</a:t>
              </a:r>
              <a:endParaRPr lang="en-US" i="1" dirty="0">
                <a:latin typeface="Centaur" pitchFamily="18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76275"/>
            <a:ext cx="8458200" cy="34290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Light “pollution”</a:t>
            </a:r>
            <a:b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versus</a:t>
            </a:r>
            <a:b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Other forms of pollution</a:t>
            </a:r>
            <a:b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(Air, Water, etc.)</a:t>
            </a: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62200" y="5257800"/>
            <a:ext cx="6705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Light Pollution is 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Global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problem with 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local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solutions…</a:t>
            </a:r>
            <a:endParaRPr lang="en-US" sz="2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entaur" pitchFamily="18" charset="0"/>
              </a:rPr>
              <a:t>ALAN &amp; Habitat Disturbance </a:t>
            </a:r>
            <a:br>
              <a:rPr lang="en-US" sz="3200" dirty="0" smtClean="0">
                <a:latin typeface="Centaur" pitchFamily="18" charset="0"/>
              </a:rPr>
            </a:br>
            <a:r>
              <a:rPr lang="en-US" sz="3200" dirty="0" smtClean="0">
                <a:latin typeface="Centaur" pitchFamily="18" charset="0"/>
              </a:rPr>
              <a:t>Observations</a:t>
            </a:r>
            <a:endParaRPr lang="en-US" sz="32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5638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Disruption of natural day-night illumination cycle in natural areas.</a:t>
            </a:r>
          </a:p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Replacement of nocturnal (night) cycle by elevated levels of continuous artificial lighting over broad natural areas.</a:t>
            </a:r>
          </a:p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Greatest exposure of terrestrial habitats is mostly under tree canopy and over ground level areas, which is the preferred zone of most terrestrial wildlife inhabitation.</a:t>
            </a:r>
          </a:p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Aquatic habitats subject to light trespass from upland and shoreline human habitation. Water surface reflections magnify light pollution.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entaur" pitchFamily="18" charset="0"/>
              </a:rPr>
              <a:t>ALAN &amp; Habitat Disturbance </a:t>
            </a:r>
            <a:br>
              <a:rPr lang="en-US" sz="3200" dirty="0" smtClean="0">
                <a:latin typeface="Centaur" pitchFamily="18" charset="0"/>
              </a:rPr>
            </a:br>
            <a:r>
              <a:rPr lang="en-US" sz="3200" dirty="0" smtClean="0">
                <a:latin typeface="Centaur" pitchFamily="18" charset="0"/>
              </a:rPr>
              <a:t>Observations</a:t>
            </a:r>
            <a:endParaRPr lang="en-US" sz="32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5638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Light pollution in wildlife habitats mimic extended daylight conditions causing wildlife behavior to be unnaturally modified.</a:t>
            </a:r>
          </a:p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Exposure of wildlife circadian rhythms to light pollution.</a:t>
            </a:r>
          </a:p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Wildlife biodiversity at risk in light polluted nocturnal habitats.</a:t>
            </a:r>
          </a:p>
          <a:p>
            <a:pPr>
              <a:defRPr/>
            </a:pPr>
            <a:r>
              <a:rPr lang="en-US" sz="2800" dirty="0" smtClean="0">
                <a:latin typeface="Centaur" pitchFamily="18" charset="0"/>
              </a:rPr>
              <a:t>Diminished habitat function (e.g., shelter, protection, food).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457200"/>
            <a:ext cx="5796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entaur" pitchFamily="18" charset="0"/>
              </a:rPr>
              <a:t>Similarities between Chemical and Light Pollution</a:t>
            </a:r>
            <a:endParaRPr lang="en-US" sz="2400" dirty="0">
              <a:latin typeface="Centaur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8458200" cy="406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entaur" pitchFamily="18" charset="0"/>
              </a:rPr>
              <a:t> </a:t>
            </a:r>
            <a:r>
              <a:rPr lang="en-US" sz="2000" b="1" u="sng" dirty="0">
                <a:latin typeface="Centaur" pitchFamily="18" charset="0"/>
              </a:rPr>
              <a:t>Organism Impact</a:t>
            </a:r>
            <a:r>
              <a:rPr lang="en-US" sz="2000" b="1" dirty="0">
                <a:latin typeface="Centaur" pitchFamily="18" charset="0"/>
              </a:rPr>
              <a:t>     </a:t>
            </a:r>
            <a:r>
              <a:rPr lang="en-US" sz="2000" b="1" u="sng" dirty="0">
                <a:latin typeface="Centaur" pitchFamily="18" charset="0"/>
              </a:rPr>
              <a:t>Chemical</a:t>
            </a:r>
            <a:r>
              <a:rPr lang="en-US" sz="2000" b="1" dirty="0">
                <a:latin typeface="Centaur" pitchFamily="18" charset="0"/>
              </a:rPr>
              <a:t>*  </a:t>
            </a:r>
            <a:r>
              <a:rPr lang="en-US" sz="2000" b="1" u="sng" dirty="0">
                <a:latin typeface="Centaur" pitchFamily="18" charset="0"/>
              </a:rPr>
              <a:t>Light</a:t>
            </a:r>
            <a:r>
              <a:rPr lang="en-US" sz="2000" b="1" dirty="0">
                <a:latin typeface="Centaur" pitchFamily="18" charset="0"/>
              </a:rPr>
              <a:t>**	 </a:t>
            </a:r>
            <a:r>
              <a:rPr lang="en-US" sz="2000" b="1" u="sng" dirty="0">
                <a:latin typeface="Centaur" pitchFamily="18" charset="0"/>
              </a:rPr>
              <a:t>LP Examples</a:t>
            </a:r>
          </a:p>
          <a:p>
            <a:endParaRPr lang="en-US" sz="2000" u="sng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Human Exposure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urban/industrial settings</a:t>
            </a:r>
            <a:endParaRPr lang="en-US" sz="2000" u="sng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Wildlife Exposure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urban/industrial settings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Abnormal behavior        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migrations, attraction/avoidance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Growth 	              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plants, cancer cells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Reproduction	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mammals, amphibians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Survival                         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sea turtles, birds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Death                             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sea turtles, birds</a:t>
            </a:r>
          </a:p>
          <a:p>
            <a:endParaRPr lang="en-US" sz="2000" dirty="0">
              <a:latin typeface="Centaur" pitchFamily="18" charset="0"/>
            </a:endParaRPr>
          </a:p>
          <a:p>
            <a:r>
              <a:rPr lang="en-US" sz="2000" dirty="0">
                <a:latin typeface="Centaur" pitchFamily="18" charset="0"/>
              </a:rPr>
              <a:t>*   Sufficient data generated by studies on numerous chemicals.</a:t>
            </a:r>
          </a:p>
          <a:p>
            <a:r>
              <a:rPr lang="en-US" sz="2000" dirty="0">
                <a:latin typeface="Centaur" pitchFamily="18" charset="0"/>
              </a:rPr>
              <a:t>** Insufficient data; repeated observations of incidences and correlation to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entaur" pitchFamily="18" charset="0"/>
              </a:rPr>
              <a:t>     presence of artificial lighting. 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04800" y="2209800"/>
            <a:ext cx="86106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Habitat Modification	             yes               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>
                <a:latin typeface="Centaur" pitchFamily="18" charset="0"/>
              </a:rPr>
              <a:t>	       </a:t>
            </a:r>
            <a:r>
              <a:rPr lang="en-US" dirty="0" smtClean="0">
                <a:latin typeface="Centaur" pitchFamily="18" charset="0"/>
              </a:rPr>
              <a:t>coastal </a:t>
            </a:r>
            <a:r>
              <a:rPr lang="en-US" dirty="0">
                <a:latin typeface="Centaur" pitchFamily="18" charset="0"/>
              </a:rPr>
              <a:t>ecosystems*      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Population Effects	             </a:t>
            </a:r>
            <a:r>
              <a:rPr lang="en-US" dirty="0" smtClean="0">
                <a:latin typeface="Centaur" pitchFamily="18" charset="0"/>
              </a:rPr>
              <a:t>	             yes</a:t>
            </a:r>
            <a:r>
              <a:rPr lang="en-US" dirty="0">
                <a:latin typeface="Centaur" pitchFamily="18" charset="0"/>
              </a:rPr>
              <a:t>	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>
                <a:latin typeface="Centaur" pitchFamily="18" charset="0"/>
              </a:rPr>
              <a:t>	       </a:t>
            </a:r>
            <a:r>
              <a:rPr lang="en-US" dirty="0" smtClean="0">
                <a:latin typeface="Centaur" pitchFamily="18" charset="0"/>
              </a:rPr>
              <a:t>sea </a:t>
            </a:r>
            <a:r>
              <a:rPr lang="en-US" dirty="0">
                <a:latin typeface="Centaur" pitchFamily="18" charset="0"/>
              </a:rPr>
              <a:t>turtles, birds</a:t>
            </a:r>
          </a:p>
          <a:p>
            <a:pPr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Pollutant Environmental Fate    </a:t>
            </a:r>
            <a:r>
              <a:rPr lang="en-US" dirty="0" smtClean="0">
                <a:latin typeface="Centaur" pitchFamily="18" charset="0"/>
              </a:rPr>
              <a:t>    persistent            </a:t>
            </a:r>
            <a:r>
              <a:rPr lang="en-US" dirty="0" err="1">
                <a:latin typeface="Centaur" pitchFamily="18" charset="0"/>
              </a:rPr>
              <a:t>persistent</a:t>
            </a:r>
            <a:r>
              <a:rPr lang="en-US" dirty="0">
                <a:latin typeface="Centaur" pitchFamily="18" charset="0"/>
              </a:rPr>
              <a:t>       </a:t>
            </a:r>
            <a:r>
              <a:rPr lang="en-US" dirty="0" smtClean="0">
                <a:latin typeface="Centaur" pitchFamily="18" charset="0"/>
              </a:rPr>
              <a:t>  ubiquitous </a:t>
            </a:r>
            <a:r>
              <a:rPr lang="en-US" dirty="0">
                <a:latin typeface="Centaur" pitchFamily="18" charset="0"/>
              </a:rPr>
              <a:t>in urban/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                                      or short-lived                            </a:t>
            </a:r>
            <a:r>
              <a:rPr lang="en-US" dirty="0" smtClean="0">
                <a:latin typeface="Centaur" pitchFamily="18" charset="0"/>
              </a:rPr>
              <a:t>   industrial </a:t>
            </a:r>
            <a:r>
              <a:rPr lang="en-US" dirty="0">
                <a:latin typeface="Centaur" pitchFamily="18" charset="0"/>
              </a:rPr>
              <a:t>environments</a:t>
            </a:r>
          </a:p>
          <a:p>
            <a:pPr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Ecological Imbalance                  	yes	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 smtClean="0">
                <a:latin typeface="Centaur" pitchFamily="18" charset="0"/>
              </a:rPr>
              <a:t>                   coastal </a:t>
            </a:r>
            <a:r>
              <a:rPr lang="en-US" dirty="0">
                <a:latin typeface="Centaur" pitchFamily="18" charset="0"/>
              </a:rPr>
              <a:t>ecosystems * </a:t>
            </a:r>
          </a:p>
          <a:p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Environmental Restoration***   expensive$$$        </a:t>
            </a:r>
            <a:r>
              <a:rPr lang="en-US" dirty="0" smtClean="0">
                <a:latin typeface="Centaur" pitchFamily="18" charset="0"/>
              </a:rPr>
              <a:t>   cheap$              Florida </a:t>
            </a:r>
            <a:r>
              <a:rPr lang="en-US" dirty="0">
                <a:latin typeface="Centaur" pitchFamily="18" charset="0"/>
              </a:rPr>
              <a:t>coasts**</a:t>
            </a:r>
          </a:p>
          <a:p>
            <a:pPr lvl="2"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				       </a:t>
            </a:r>
            <a:r>
              <a:rPr lang="en-US" dirty="0" smtClean="0">
                <a:latin typeface="Centaur" pitchFamily="18" charset="0"/>
              </a:rPr>
              <a:t>Cedar </a:t>
            </a:r>
            <a:r>
              <a:rPr lang="en-US" dirty="0">
                <a:latin typeface="Centaur" pitchFamily="18" charset="0"/>
              </a:rPr>
              <a:t>River,  WA****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Restoration benefits	      </a:t>
            </a:r>
            <a:r>
              <a:rPr lang="en-US" dirty="0" smtClean="0">
                <a:latin typeface="Centaur" pitchFamily="18" charset="0"/>
              </a:rPr>
              <a:t>  </a:t>
            </a:r>
            <a:r>
              <a:rPr lang="en-US" dirty="0">
                <a:latin typeface="Centaur" pitchFamily="18" charset="0"/>
              </a:rPr>
              <a:t>long term        immediate     </a:t>
            </a:r>
            <a:r>
              <a:rPr lang="en-US" dirty="0" smtClean="0">
                <a:latin typeface="Centaur" pitchFamily="18" charset="0"/>
              </a:rPr>
              <a:t>     Florida </a:t>
            </a:r>
            <a:r>
              <a:rPr lang="en-US" dirty="0">
                <a:latin typeface="Centaur" pitchFamily="18" charset="0"/>
              </a:rPr>
              <a:t>coasts**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					       </a:t>
            </a:r>
            <a:r>
              <a:rPr lang="en-US" dirty="0" smtClean="0">
                <a:latin typeface="Centaur" pitchFamily="18" charset="0"/>
              </a:rPr>
              <a:t>Cedar </a:t>
            </a:r>
            <a:r>
              <a:rPr lang="en-US" dirty="0">
                <a:latin typeface="Centaur" pitchFamily="18" charset="0"/>
              </a:rPr>
              <a:t>River,  WA****</a:t>
            </a:r>
          </a:p>
          <a:p>
            <a:pPr lvl="4">
              <a:buFont typeface="Wingdings" pitchFamily="2" charset="2"/>
              <a:buNone/>
            </a:pPr>
            <a:r>
              <a:rPr lang="en-US" sz="1400" dirty="0">
                <a:latin typeface="Centaur" pitchFamily="18" charset="0"/>
              </a:rPr>
              <a:t>				</a:t>
            </a:r>
          </a:p>
          <a:p>
            <a:pPr lvl="4">
              <a:buFont typeface="Wingdings" pitchFamily="2" charset="2"/>
              <a:buNone/>
            </a:pPr>
            <a:r>
              <a:rPr lang="en-US" sz="1400" dirty="0">
                <a:latin typeface="Centaur" pitchFamily="18" charset="0"/>
              </a:rPr>
              <a:t>			*      =   Chesapeake Bay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    =   Sea turtle nesting habitats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***   =  See </a:t>
            </a:r>
            <a:r>
              <a:rPr lang="en-US" sz="1400" dirty="0" smtClean="0">
                <a:latin typeface="Centaur" pitchFamily="18" charset="0"/>
              </a:rPr>
              <a:t>next slide for </a:t>
            </a:r>
            <a:r>
              <a:rPr lang="en-US" sz="1400" dirty="0">
                <a:latin typeface="Centaur" pitchFamily="18" charset="0"/>
              </a:rPr>
              <a:t>explanations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**** =  See </a:t>
            </a:r>
            <a:r>
              <a:rPr lang="en-US" sz="1400" dirty="0" smtClean="0">
                <a:latin typeface="Centaur" pitchFamily="18" charset="0"/>
              </a:rPr>
              <a:t>‘fish slide ‘– </a:t>
            </a:r>
            <a:r>
              <a:rPr lang="en-US" sz="1400" dirty="0">
                <a:latin typeface="Centaur" pitchFamily="18" charset="0"/>
              </a:rPr>
              <a:t>sockeye salmon habitat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143000" y="685800"/>
            <a:ext cx="5796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entaur" pitchFamily="18" charset="0"/>
              </a:rPr>
              <a:t>Similarities between Chemical and Light Pollution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86000" y="9906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 b="1" dirty="0">
              <a:latin typeface="Centaur" pitchFamily="18" charset="0"/>
            </a:endParaRPr>
          </a:p>
          <a:p>
            <a:r>
              <a:rPr lang="en-US" sz="2400" b="1" dirty="0">
                <a:latin typeface="Centaur" pitchFamily="18" charset="0"/>
              </a:rPr>
              <a:t>	   </a:t>
            </a:r>
            <a:r>
              <a:rPr lang="en-US" sz="2400" b="1" u="sng" dirty="0">
                <a:latin typeface="Centaur" pitchFamily="18" charset="0"/>
              </a:rPr>
              <a:t>Chemical</a:t>
            </a:r>
            <a:r>
              <a:rPr lang="en-US" sz="2400" b="1" dirty="0">
                <a:latin typeface="Centaur" pitchFamily="18" charset="0"/>
              </a:rPr>
              <a:t>    </a:t>
            </a:r>
            <a:r>
              <a:rPr lang="en-US" sz="2400" b="1" u="sng" dirty="0">
                <a:latin typeface="Centaur" pitchFamily="18" charset="0"/>
              </a:rPr>
              <a:t>Light </a:t>
            </a:r>
            <a:r>
              <a:rPr lang="en-US" sz="2400" b="1" dirty="0">
                <a:latin typeface="Centaur" pitchFamily="18" charset="0"/>
              </a:rPr>
              <a:t>         </a:t>
            </a:r>
            <a:r>
              <a:rPr lang="en-US" sz="2400" b="1" u="sng" dirty="0">
                <a:latin typeface="Centaur" pitchFamily="18" charset="0"/>
              </a:rPr>
              <a:t>Examples</a:t>
            </a:r>
          </a:p>
        </p:txBody>
      </p:sp>
      <p:pic>
        <p:nvPicPr>
          <p:cNvPr id="47109" name="Picture 5" descr="C:\WINDOWS\Desktop\badsk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1447800" cy="960438"/>
          </a:xfrm>
          <a:prstGeom prst="rect">
            <a:avLst/>
          </a:prstGeom>
          <a:noFill/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3048000"/>
          </a:xfrm>
        </p:spPr>
        <p:txBody>
          <a:bodyPr>
            <a:noAutofit/>
          </a:bodyPr>
          <a:lstStyle/>
          <a:p>
            <a:r>
              <a:rPr lang="en-US" sz="4200" dirty="0" smtClean="0">
                <a:latin typeface="Centaur" panose="02030504050205020304" pitchFamily="18" charset="0"/>
              </a:rPr>
              <a:t>Natural Illumination</a:t>
            </a:r>
            <a:br>
              <a:rPr lang="en-US" sz="4200" dirty="0" smtClean="0">
                <a:latin typeface="Centaur" panose="02030504050205020304" pitchFamily="18" charset="0"/>
              </a:rPr>
            </a:br>
            <a:r>
              <a:rPr lang="en-US" sz="4200" dirty="0" smtClean="0">
                <a:latin typeface="Centaur" panose="02030504050205020304" pitchFamily="18" charset="0"/>
              </a:rPr>
              <a:t>Night and Day</a:t>
            </a:r>
            <a:br>
              <a:rPr lang="en-US" sz="4200" dirty="0" smtClean="0">
                <a:latin typeface="Centaur" panose="02030504050205020304" pitchFamily="18" charset="0"/>
              </a:rPr>
            </a:br>
            <a:r>
              <a:rPr lang="en-US" sz="4200" dirty="0" smtClean="0">
                <a:latin typeface="Centaur" panose="02030504050205020304" pitchFamily="18" charset="0"/>
              </a:rPr>
              <a:t/>
            </a:r>
            <a:br>
              <a:rPr lang="en-US" sz="4200" dirty="0" smtClean="0">
                <a:latin typeface="Centaur" panose="020305040502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Discussion topic 0: Discuss the value of darkness at night</a:t>
            </a:r>
            <a:endParaRPr lang="en-US" sz="3600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114800" y="5181600"/>
            <a:ext cx="4876800" cy="1200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“…shadows from the starlight,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softer than a lullaby…”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050"/>
          <p:cNvSpPr txBox="1">
            <a:spLocks noChangeArrowheads="1"/>
          </p:cNvSpPr>
          <p:nvPr/>
        </p:nvSpPr>
        <p:spPr bwMode="auto">
          <a:xfrm>
            <a:off x="990600" y="7620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67" name="Text Box 2051"/>
          <p:cNvSpPr txBox="1">
            <a:spLocks noChangeArrowheads="1"/>
          </p:cNvSpPr>
          <p:nvPr/>
        </p:nvSpPr>
        <p:spPr bwMode="auto">
          <a:xfrm>
            <a:off x="1295400" y="304800"/>
            <a:ext cx="67818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entaur" pitchFamily="18" charset="0"/>
              </a:rPr>
              <a:t>Environmental Restoration Comparison </a:t>
            </a:r>
            <a:r>
              <a:rPr lang="en-US" sz="2400" b="1" dirty="0" smtClean="0">
                <a:latin typeface="Centaur" pitchFamily="18" charset="0"/>
              </a:rPr>
              <a:t/>
            </a:r>
            <a:br>
              <a:rPr lang="en-US" sz="2400" b="1" dirty="0" smtClean="0">
                <a:latin typeface="Centaur" pitchFamily="18" charset="0"/>
              </a:rPr>
            </a:br>
            <a:r>
              <a:rPr lang="en-US" sz="2400" b="1" dirty="0" smtClean="0">
                <a:latin typeface="Centaur" pitchFamily="18" charset="0"/>
              </a:rPr>
              <a:t>“</a:t>
            </a:r>
            <a:r>
              <a:rPr lang="en-US" sz="2400" b="1" dirty="0">
                <a:latin typeface="Centaur" pitchFamily="18" charset="0"/>
              </a:rPr>
              <a:t>Cleaning the Problem Up”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latin typeface="Centaur" pitchFamily="18" charset="0"/>
              </a:rPr>
              <a:t>Hypothetical scenario – compare 10 acres of land in watershed environment contaminated by either hazardous chemicals or light pollution </a:t>
            </a:r>
          </a:p>
        </p:txBody>
      </p:sp>
      <p:sp>
        <p:nvSpPr>
          <p:cNvPr id="62468" name="Text Box 2052"/>
          <p:cNvSpPr txBox="1">
            <a:spLocks noChangeArrowheads="1"/>
          </p:cNvSpPr>
          <p:nvPr/>
        </p:nvSpPr>
        <p:spPr bwMode="auto">
          <a:xfrm>
            <a:off x="457200" y="1752600"/>
            <a:ext cx="45720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Centaur" pitchFamily="18" charset="0"/>
              </a:rPr>
              <a:t>Chemical Pollution </a:t>
            </a:r>
            <a:r>
              <a:rPr lang="en-US" b="1" dirty="0">
                <a:latin typeface="Centaur" pitchFamily="18" charset="0"/>
              </a:rPr>
              <a:t>($$$$$$$$$$$$$$$)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Source  – residual presence may persist after source is eliminated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Environmental noncompliance fines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Civil/criminal litigation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Remediation/clean-up/disposal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High Manpower/equipment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Chemical Monitoring/recovery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Long term recovery usually required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Certain conditions may impede full recovery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Public and wildlife health could potentially continue to be impacted after restoration.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</p:txBody>
      </p:sp>
      <p:sp>
        <p:nvSpPr>
          <p:cNvPr id="62469" name="Text Box 2053"/>
          <p:cNvSpPr txBox="1">
            <a:spLocks noChangeArrowheads="1"/>
          </p:cNvSpPr>
          <p:nvPr/>
        </p:nvSpPr>
        <p:spPr bwMode="auto">
          <a:xfrm>
            <a:off x="5105400" y="1752600"/>
            <a:ext cx="40386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Centaur" pitchFamily="18" charset="0"/>
              </a:rPr>
              <a:t>Light  Pollution </a:t>
            </a:r>
            <a:r>
              <a:rPr lang="en-US" b="1" dirty="0">
                <a:latin typeface="Centaur" pitchFamily="18" charset="0"/>
              </a:rPr>
              <a:t>($)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Source  – on/off; no residual presence after source is eliminated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Planning and design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Equipment retrofit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Disposal/recycle of old equipment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Less manpower/equipment demand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Low/no monitoring requirement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Short term recovery anticipated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Minimum impediment to full recovery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Public and wildlife health could potentially be significantly improved after restoration.</a:t>
            </a:r>
            <a:endParaRPr lang="en-US" b="1" u="sng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0597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entaur" pitchFamily="18" charset="0"/>
              </a:rPr>
              <a:t>PUBLIC POLLUTION REGULATION</a:t>
            </a:r>
          </a:p>
          <a:p>
            <a:pPr algn="ctr"/>
            <a:endParaRPr lang="en-US" sz="2400" dirty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b="1" dirty="0" smtClean="0">
                <a:latin typeface="Centaur" pitchFamily="18" charset="0"/>
              </a:rPr>
              <a:t>Chemical </a:t>
            </a:r>
            <a:r>
              <a:rPr lang="en-US" sz="2400" b="1" dirty="0">
                <a:latin typeface="Centaur" pitchFamily="18" charset="0"/>
              </a:rPr>
              <a:t>pollution </a:t>
            </a:r>
            <a:r>
              <a:rPr lang="en-US" sz="2400" b="1" u="sng" dirty="0">
                <a:latin typeface="Centaur" pitchFamily="18" charset="0"/>
              </a:rPr>
              <a:t>tightly regulated </a:t>
            </a:r>
            <a:r>
              <a:rPr lang="en-US" sz="2400" b="1" dirty="0">
                <a:latin typeface="Centaur" pitchFamily="18" charset="0"/>
              </a:rPr>
              <a:t>by public law </a:t>
            </a:r>
            <a:r>
              <a:rPr lang="en-US" sz="2400" b="1" dirty="0" smtClean="0">
                <a:latin typeface="Centaur" pitchFamily="18" charset="0"/>
              </a:rPr>
              <a:t>and multiple agencies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b="1" dirty="0" smtClean="0">
                <a:latin typeface="Centaur" pitchFamily="18" charset="0"/>
              </a:rPr>
              <a:t>Light </a:t>
            </a:r>
            <a:r>
              <a:rPr lang="en-US" sz="2400" b="1" dirty="0">
                <a:latin typeface="Centaur" pitchFamily="18" charset="0"/>
              </a:rPr>
              <a:t>pollution is </a:t>
            </a:r>
            <a:r>
              <a:rPr lang="en-US" sz="2400" b="1" u="sng" dirty="0">
                <a:solidFill>
                  <a:srgbClr val="0070C0"/>
                </a:solidFill>
                <a:latin typeface="Centaur" pitchFamily="18" charset="0"/>
              </a:rPr>
              <a:t>not regulated </a:t>
            </a:r>
            <a:r>
              <a:rPr lang="en-US" sz="2400" b="1" dirty="0">
                <a:latin typeface="Centaur" pitchFamily="18" charset="0"/>
              </a:rPr>
              <a:t>by environmental </a:t>
            </a:r>
            <a:r>
              <a:rPr lang="en-US" sz="2400" b="1" dirty="0" smtClean="0">
                <a:latin typeface="Centaur" pitchFamily="18" charset="0"/>
              </a:rPr>
              <a:t>agencies</a:t>
            </a:r>
            <a:r>
              <a:rPr lang="en-US" sz="2400" dirty="0">
                <a:latin typeface="Centaur" pitchFamily="18" charset="0"/>
              </a:rPr>
              <a:t>.  </a:t>
            </a: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Most </a:t>
            </a:r>
            <a:r>
              <a:rPr lang="en-US" sz="2400" dirty="0">
                <a:latin typeface="Centaur" pitchFamily="18" charset="0"/>
              </a:rPr>
              <a:t>agencies and </a:t>
            </a:r>
            <a:r>
              <a:rPr lang="en-US" sz="2400" b="1" u="sng" dirty="0">
                <a:latin typeface="Centaur" pitchFamily="18" charset="0"/>
              </a:rPr>
              <a:t>many environmental </a:t>
            </a:r>
            <a:r>
              <a:rPr lang="en-US" sz="2400" b="1" u="sng" dirty="0" smtClean="0">
                <a:latin typeface="Centaur" pitchFamily="18" charset="0"/>
              </a:rPr>
              <a:t>interest </a:t>
            </a:r>
            <a:r>
              <a:rPr lang="en-US" sz="2400" b="1" u="sng" dirty="0">
                <a:latin typeface="Centaur" pitchFamily="18" charset="0"/>
              </a:rPr>
              <a:t>groups are dead asleep</a:t>
            </a:r>
            <a:r>
              <a:rPr lang="en-US" sz="2400" dirty="0">
                <a:latin typeface="Centaur" pitchFamily="18" charset="0"/>
              </a:rPr>
              <a:t> on the </a:t>
            </a:r>
            <a:r>
              <a:rPr lang="en-US" sz="2400" dirty="0" smtClean="0">
                <a:latin typeface="Centaur" pitchFamily="18" charset="0"/>
              </a:rPr>
              <a:t>issue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</a:t>
            </a:r>
            <a:r>
              <a:rPr lang="en-US" sz="2400" dirty="0">
                <a:latin typeface="Centaur" pitchFamily="18" charset="0"/>
              </a:rPr>
              <a:t>States of </a:t>
            </a:r>
            <a:r>
              <a:rPr lang="en-US" sz="2400" dirty="0" smtClean="0">
                <a:latin typeface="Centaur" pitchFamily="18" charset="0"/>
              </a:rPr>
              <a:t>Florida, and increasingly the mountain states, are setting the </a:t>
            </a:r>
            <a:r>
              <a:rPr lang="en-US" sz="2400" dirty="0">
                <a:latin typeface="Centaur" pitchFamily="18" charset="0"/>
              </a:rPr>
              <a:t>precedent </a:t>
            </a:r>
            <a:r>
              <a:rPr lang="en-US" sz="2400" dirty="0" smtClean="0">
                <a:latin typeface="Centaur" pitchFamily="18" charset="0"/>
              </a:rPr>
              <a:t>to regulate </a:t>
            </a:r>
            <a:r>
              <a:rPr lang="en-US" sz="2400" dirty="0">
                <a:latin typeface="Centaur" pitchFamily="18" charset="0"/>
              </a:rPr>
              <a:t>outdoor lighting strictly for </a:t>
            </a:r>
            <a:r>
              <a:rPr lang="en-US" sz="2400" dirty="0" smtClean="0">
                <a:latin typeface="Centaur" pitchFamily="18" charset="0"/>
              </a:rPr>
              <a:t>wildlife conservation </a:t>
            </a:r>
            <a:r>
              <a:rPr lang="en-US" sz="2400" dirty="0">
                <a:latin typeface="Centaur" pitchFamily="18" charset="0"/>
              </a:rPr>
              <a:t>purposes.</a:t>
            </a:r>
          </a:p>
          <a:p>
            <a:r>
              <a:rPr lang="en-US" sz="2400" dirty="0">
                <a:latin typeface="Centaur" pitchFamily="18" charset="0"/>
              </a:rPr>
              <a:t>	</a:t>
            </a:r>
          </a:p>
        </p:txBody>
      </p:sp>
      <p:pic>
        <p:nvPicPr>
          <p:cNvPr id="4102" name="Picture 6" descr="C:\WINNT\Profiles\nolesj\Desktop\BAD LIGH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1066800" cy="1066800"/>
          </a:xfrm>
          <a:prstGeom prst="rect">
            <a:avLst/>
          </a:prstGeom>
          <a:noFill/>
        </p:spPr>
      </p:pic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58200" cy="44196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Discussion Topic III</a:t>
            </a:r>
            <a:r>
              <a:rPr lang="en-US" sz="4600" dirty="0" smtClean="0">
                <a:latin typeface="Centaur" panose="02030504050205020304" pitchFamily="18" charset="0"/>
              </a:rPr>
              <a:t/>
            </a:r>
            <a:br>
              <a:rPr lang="en-US" sz="4600" dirty="0" smtClean="0">
                <a:latin typeface="Centaur" panose="02030504050205020304" pitchFamily="18" charset="0"/>
              </a:rPr>
            </a:br>
            <a:r>
              <a:rPr lang="en-US" b="1" dirty="0" smtClean="0">
                <a:latin typeface="Centaur" panose="02030504050205020304" pitchFamily="18" charset="0"/>
              </a:rPr>
              <a:t>Discuss </a:t>
            </a:r>
            <a:r>
              <a:rPr lang="en-US" b="1" dirty="0">
                <a:latin typeface="Centaur" panose="02030504050205020304" pitchFamily="18" charset="0"/>
              </a:rPr>
              <a:t>the value of darkness at night</a:t>
            </a:r>
            <a:r>
              <a:rPr lang="en-US" sz="4600" b="1" dirty="0" smtClean="0">
                <a:latin typeface="Centaur" panose="02030504050205020304" pitchFamily="18" charset="0"/>
              </a:rPr>
              <a:t>.</a:t>
            </a:r>
            <a:br>
              <a:rPr lang="en-US" sz="4600" b="1" dirty="0" smtClean="0">
                <a:latin typeface="Centaur" panose="02030504050205020304" pitchFamily="18" charset="0"/>
              </a:rPr>
            </a:br>
            <a:r>
              <a:rPr lang="en-US" sz="4600" b="1" dirty="0" smtClean="0">
                <a:latin typeface="Centaur" panose="02030504050205020304" pitchFamily="18" charset="0"/>
              </a:rPr>
              <a:t/>
            </a:r>
            <a:br>
              <a:rPr lang="en-US" sz="4600" b="1" dirty="0" smtClean="0">
                <a:latin typeface="Centaur" panose="02030504050205020304" pitchFamily="18" charset="0"/>
              </a:rPr>
            </a:br>
            <a:r>
              <a:rPr lang="en-US" sz="4600" b="1" dirty="0" smtClean="0">
                <a:latin typeface="Centaur" panose="02030504050205020304" pitchFamily="18" charset="0"/>
              </a:rPr>
              <a:t>List of Actions YOU intend to take to protect this darkness</a:t>
            </a:r>
            <a:endParaRPr lang="en-US" sz="4600" b="1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05200" y="5925942"/>
            <a:ext cx="552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INSTAGRAM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661959"/>
            <a:ext cx="3261360" cy="2416485"/>
          </a:xfrm>
          <a:prstGeom prst="rect">
            <a:avLst/>
          </a:prstGeom>
        </p:spPr>
      </p:pic>
      <p:pic>
        <p:nvPicPr>
          <p:cNvPr id="11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55" y="3126643"/>
            <a:ext cx="3098074" cy="182586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" y="5334335"/>
            <a:ext cx="3337560" cy="990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99" y="382361"/>
            <a:ext cx="5520476" cy="5486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65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Extra Slides</a:t>
            </a:r>
            <a:endParaRPr lang="en-US" sz="36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72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ALAN and Moon Phase</a:t>
            </a:r>
            <a:br>
              <a:rPr lang="en-US" sz="3200" dirty="0" smtClean="0"/>
            </a:br>
            <a:r>
              <a:rPr lang="en-US" sz="3200" dirty="0" smtClean="0"/>
              <a:t>Sky Brightness Measurements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" y="1069410"/>
            <a:ext cx="8145012" cy="4848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3" y="1097989"/>
            <a:ext cx="8183117" cy="4791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15" y="1337475"/>
            <a:ext cx="93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DARKER</a:t>
            </a:r>
          </a:p>
          <a:p>
            <a:pPr algn="ctr"/>
            <a:r>
              <a:rPr lang="en-US" dirty="0" smtClean="0"/>
              <a:t>SKIES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5241" y="4572000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BRIGHTER</a:t>
            </a:r>
          </a:p>
          <a:p>
            <a:pPr algn="ctr"/>
            <a:r>
              <a:rPr lang="en-US" dirty="0" smtClean="0"/>
              <a:t>SKIES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3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Moon Phase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" y="1143001"/>
            <a:ext cx="9084147" cy="2751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22" y="4114800"/>
            <a:ext cx="8945223" cy="16861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8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69342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the nearly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630 terrestrial species of birds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regularly occurring in North America, approximately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70%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are considered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migratory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and of these more than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80%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migrate at </a:t>
            </a:r>
            <a:r>
              <a:rPr lang="en-US" sz="2600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night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  <a:b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endParaRPr lang="en-US" sz="2600" dirty="0" smtClean="0">
              <a:solidFill>
                <a:prstClr val="black"/>
              </a:solidFill>
              <a:latin typeface="Centaur" panose="02030504050205020304" pitchFamily="18" charset="0"/>
            </a:endParaRP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Trillions of flying organisms (</a:t>
            </a:r>
            <a:r>
              <a:rPr lang="en-US" sz="2600" dirty="0" err="1">
                <a:solidFill>
                  <a:prstClr val="black"/>
                </a:solidFill>
                <a:latin typeface="Centaur" panose="02030504050205020304" pitchFamily="18" charset="0"/>
              </a:rPr>
              <a:t>eg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birds, bats, insects) occupy the airspace within the troposphere during different periods of their annual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cycles.</a:t>
            </a:r>
            <a:b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endParaRPr lang="en-US" sz="2600" dirty="0" smtClean="0">
              <a:solidFill>
                <a:prstClr val="black"/>
              </a:solidFill>
              <a:latin typeface="Centaur" panose="02030504050205020304" pitchFamily="18" charset="0"/>
            </a:endParaRP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b="1" dirty="0" smtClean="0">
                <a:latin typeface="Centaur" panose="02030504050205020304" pitchFamily="18" charset="0"/>
              </a:rPr>
              <a:t>Positive </a:t>
            </a:r>
            <a:r>
              <a:rPr lang="en-US" sz="2600" b="1" dirty="0" err="1">
                <a:latin typeface="Centaur" panose="02030504050205020304" pitchFamily="18" charset="0"/>
              </a:rPr>
              <a:t>phototaxis</a:t>
            </a:r>
            <a:r>
              <a:rPr lang="en-US" sz="2600" b="1" dirty="0">
                <a:latin typeface="Centaur" panose="02030504050205020304" pitchFamily="18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is of particular concern for the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conservation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migrating birds. Bright lighting in cities can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become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beacon to some species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drawing them away from their migratory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routes.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83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14400"/>
            <a:ext cx="8763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 startAt="5"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FLAP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estimates that in Canada, approximately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</a:rPr>
              <a:t>25 million birds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die due to bird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collisions with buildings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The </a:t>
            </a:r>
            <a:r>
              <a:rPr lang="en-US" sz="2800" i="1" dirty="0">
                <a:solidFill>
                  <a:prstClr val="black"/>
                </a:solidFill>
                <a:latin typeface="Centaur" panose="02030504050205020304" pitchFamily="18" charset="0"/>
              </a:rPr>
              <a:t>Smithsonian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 reported that collisions likely kill </a:t>
            </a:r>
            <a:r>
              <a:rPr lang="en-US" sz="2800" b="1" dirty="0">
                <a:solidFill>
                  <a:srgbClr val="FF0000"/>
                </a:solidFill>
                <a:latin typeface="Centaur" panose="02030504050205020304" pitchFamily="18" charset="0"/>
              </a:rPr>
              <a:t>between 365 million and 1 billion birds annually 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in the United States, with a </a:t>
            </a:r>
            <a:r>
              <a:rPr lang="en-US" sz="2800" b="1" u="sng" dirty="0">
                <a:solidFill>
                  <a:prstClr val="black"/>
                </a:solidFill>
                <a:latin typeface="Centaur" panose="02030504050205020304" pitchFamily="18" charset="0"/>
              </a:rPr>
              <a:t>median estimate of 599 million</a:t>
            </a:r>
            <a:r>
              <a:rPr lang="en-US" sz="28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</a:p>
          <a:p>
            <a:pPr marL="857250" lvl="1" indent="-457200">
              <a:buAutoNum type="alphaLcParenR"/>
              <a:defRPr/>
            </a:pPr>
            <a:r>
              <a:rPr lang="en-US" b="1" dirty="0" smtClean="0">
                <a:solidFill>
                  <a:prstClr val="black"/>
                </a:solidFill>
                <a:latin typeface="Centaur" panose="02030504050205020304" pitchFamily="18" charset="0"/>
              </a:rPr>
              <a:t>Homes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other buildings one to three stories tall accounted for 44 percent of all bird fatalities, about </a:t>
            </a:r>
            <a:r>
              <a:rPr lang="en-US" b="1" u="sng" dirty="0">
                <a:solidFill>
                  <a:prstClr val="black"/>
                </a:solidFill>
                <a:latin typeface="Centaur" panose="02030504050205020304" pitchFamily="18" charset="0"/>
              </a:rPr>
              <a:t>253 million bird deaths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annually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Larger, low-rise buildings four to 11 stories high caused 339 million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deaths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high-rise buildings, 11 floors and higher, kill 508,000 total birds annually.</a:t>
            </a:r>
          </a:p>
          <a:p>
            <a:pPr marL="514350" lvl="0" indent="-514350">
              <a:buFont typeface="+mj-lt"/>
              <a:buAutoNum type="arabicPeriod" startAt="5"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6047801"/>
            <a:ext cx="2452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latin typeface="Centaur" panose="02030504050205020304" pitchFamily="18" charset="0"/>
                <a:hlinkClick r:id="rId3"/>
              </a:rPr>
              <a:t>https://flap.org</a:t>
            </a:r>
            <a:r>
              <a:rPr lang="en-US" sz="2200" i="1" dirty="0" smtClean="0">
                <a:latin typeface="Centaur" panose="02030504050205020304" pitchFamily="18" charset="0"/>
                <a:hlinkClick r:id="rId3"/>
              </a:rPr>
              <a:t>/</a:t>
            </a:r>
            <a:r>
              <a:rPr lang="en-US" sz="2200" i="1" dirty="0" smtClean="0">
                <a:latin typeface="Centaur" panose="02030504050205020304" pitchFamily="18" charset="0"/>
              </a:rPr>
              <a:t> </a:t>
            </a:r>
          </a:p>
          <a:p>
            <a:r>
              <a:rPr lang="en-US" sz="2200" i="1" dirty="0">
                <a:latin typeface="Centaur" panose="02030504050205020304" pitchFamily="18" charset="0"/>
                <a:hlinkClick r:id="rId4"/>
              </a:rPr>
              <a:t>https://abcbirds.org</a:t>
            </a:r>
            <a:r>
              <a:rPr lang="en-US" sz="2200" i="1" dirty="0" smtClean="0">
                <a:latin typeface="Centaur" panose="02030504050205020304" pitchFamily="18" charset="0"/>
                <a:hlinkClick r:id="rId4"/>
              </a:rPr>
              <a:t>/</a:t>
            </a:r>
            <a:endParaRPr lang="en-US" sz="2200" i="1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7948" y="1"/>
            <a:ext cx="1706052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53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638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Audit of your property/neighborhood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2"/>
              </a:rPr>
              <a:t>https://www.darksky.org/wp-content/uploads/bsk-pdf-manager/2020/01/Home-Lighting-Assessment-Print.pdf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Use dark sky friendly lighting at your home and business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https://www.darksky.org/our-work/lighting/lighting-for-industry/fsa/fsa-products/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Advocate for a lighting ordinance in your town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https://www.darksky.org/our-work/lighting/public-policy/lighting-ordinances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14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media.tenor.com/images/2de79104317be918ca52e2885928e6a8/ra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351153"/>
            <a:ext cx="4357450" cy="244017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774"/>
            <a:ext cx="4645081" cy="223892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23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428" y="762000"/>
            <a:ext cx="6194972" cy="5923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4" y="635214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https://stellarium.org/</a:t>
            </a:r>
          </a:p>
        </p:txBody>
      </p:sp>
    </p:spTree>
    <p:extLst>
      <p:ext uri="{BB962C8B-B14F-4D97-AF65-F5344CB8AC3E}">
        <p14:creationId xmlns:p14="http://schemas.microsoft.com/office/powerpoint/2010/main" val="40038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3048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Explore the darkskymissouri.org website and get involved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https://www.darkskymissouri.org</a:t>
            </a:r>
            <a:r>
              <a:rPr lang="en-US" sz="2800" i="1" dirty="0" smtClean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Watch </a:t>
            </a:r>
            <a:r>
              <a:rPr lang="en-US" sz="2800" dirty="0">
                <a:latin typeface="Centaur" panose="02030504050205020304" pitchFamily="18" charset="0"/>
              </a:rPr>
              <a:t>‘Saving the Dark’ Documentary by </a:t>
            </a:r>
            <a:r>
              <a:rPr lang="en-US" sz="2800" dirty="0" err="1">
                <a:latin typeface="Centaur" panose="02030504050205020304" pitchFamily="18" charset="0"/>
              </a:rPr>
              <a:t>Sriram</a:t>
            </a:r>
            <a:r>
              <a:rPr lang="en-US" sz="2800" dirty="0">
                <a:latin typeface="Centaur" panose="02030504050205020304" pitchFamily="18" charset="0"/>
              </a:rPr>
              <a:t> </a:t>
            </a:r>
            <a:r>
              <a:rPr lang="en-US" sz="2800" dirty="0" err="1">
                <a:latin typeface="Centaur" panose="02030504050205020304" pitchFamily="18" charset="0"/>
              </a:rPr>
              <a:t>Murali</a:t>
            </a:r>
            <a:r>
              <a:rPr lang="en-US" sz="2800" dirty="0">
                <a:latin typeface="Centaur" panose="02030504050205020304" pitchFamily="18" charset="0"/>
              </a:rPr>
              <a:t> (55 </a:t>
            </a:r>
            <a:r>
              <a:rPr lang="en-US" sz="2800" dirty="0" err="1">
                <a:latin typeface="Centaur" panose="02030504050205020304" pitchFamily="18" charset="0"/>
              </a:rPr>
              <a:t>mins</a:t>
            </a:r>
            <a:r>
              <a:rPr lang="en-US" sz="2800" dirty="0">
                <a:latin typeface="Centaur" panose="02030504050205020304" pitchFamily="18" charset="0"/>
              </a:rPr>
              <a:t>)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www.youtube.com/watch?v=6fHxNn-FEnc</a:t>
            </a:r>
            <a:endParaRPr lang="en-US" sz="2800" dirty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>
                <a:latin typeface="Centaur" panose="02030504050205020304" pitchFamily="18" charset="0"/>
              </a:rPr>
              <a:t>Participate in the Globe at Night (</a:t>
            </a:r>
            <a:r>
              <a:rPr lang="en-US" sz="2800" dirty="0" err="1">
                <a:latin typeface="Centaur" panose="02030504050205020304" pitchFamily="18" charset="0"/>
              </a:rPr>
              <a:t>GaN</a:t>
            </a:r>
            <a:r>
              <a:rPr lang="en-US" sz="2800" dirty="0">
                <a:latin typeface="Centaur" panose="02030504050205020304" pitchFamily="18" charset="0"/>
              </a:rPr>
              <a:t>) program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https://www.globeatnight.org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61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So, when it comes to bird migration light pollution is a problem – but high rise buildings are a particularly urgent problem that needs to be fixed.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National Audubon Society is an American non-profit environmental organization dedicated to conservation of birds and their habitat.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Audubon Society has teamed up with the Dark Sky International (DSI) on the “Lights-Out Program” aimed at creating awareness about bird-migration and to implement mitigation efforts to minimize the dangers posed by LP and high-rise buildings to birds.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  <a:hlinkClick r:id="rId2"/>
              </a:rPr>
              <a:t>https://www.audubon.org/</a:t>
            </a:r>
            <a:br>
              <a:rPr lang="en-US" sz="2400" dirty="0" smtClean="0">
                <a:latin typeface="Centaur" pitchFamily="18" charset="0"/>
                <a:hlinkClick r:id="rId2"/>
              </a:rPr>
            </a:br>
            <a:r>
              <a:rPr lang="en-US" sz="2400" dirty="0" smtClean="0">
                <a:latin typeface="Centaur" pitchFamily="18" charset="0"/>
                <a:hlinkClick r:id="rId2"/>
              </a:rPr>
              <a:t>lights-out-program</a:t>
            </a:r>
            <a:endParaRPr lang="en-US" sz="2400" dirty="0" smtClean="0">
              <a:latin typeface="Centaur" pitchFamily="18" charset="0"/>
            </a:endParaRP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  <a:hlinkClick r:id="rId3"/>
              </a:rPr>
              <a:t>https://www.lightsoutheartland.org</a:t>
            </a:r>
            <a:r>
              <a:rPr lang="en-US" sz="2400" dirty="0" smtClean="0">
                <a:latin typeface="Centaur" pitchFamily="18" charset="0"/>
                <a:hlinkClick r:id="rId3"/>
              </a:rPr>
              <a:t>/</a:t>
            </a:r>
            <a:r>
              <a:rPr lang="en-US" sz="2400" dirty="0" smtClean="0">
                <a:latin typeface="Centaur" pitchFamily="18" charset="0"/>
              </a:rPr>
              <a:t>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Migration: Mitigation Efforts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502888"/>
            <a:ext cx="2819400" cy="23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5663354"/>
            <a:ext cx="3845593" cy="1141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7508" y="1"/>
            <a:ext cx="1516491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0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208544"/>
            <a:ext cx="8686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Turn off exterior decorative lighting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Extinguish pot and flood-lights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Substitute strobe lighting wherever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possible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Reduce atrium lighting wherever possible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Turn off interior lighting especially on higher stories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Lights-Out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Program: 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868524"/>
            <a:ext cx="3352800" cy="20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537" y="4618099"/>
            <a:ext cx="4462463" cy="223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6096000"/>
            <a:ext cx="440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https://www.audubon.org/lights-out-program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7508" y="1"/>
            <a:ext cx="1516491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16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Substitute task and area lighting for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workers staying late or pull window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coverings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Down-shield exterior lighting to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eliminate horizontal glare and all light directed upward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Install automatic motion sensors and controls wherever possible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When converting to new lighting assess quality and quantity of light needed, avoiding over-lighting with newer, brighter technology.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Lights-Out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Program: 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4073" y="838200"/>
            <a:ext cx="310708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5125" y="4800600"/>
            <a:ext cx="4098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6096000"/>
            <a:ext cx="440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https://www.audubon.org/lights-out-program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7508" y="1"/>
            <a:ext cx="1516491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35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Fatal Light Awareness Program (FLAP) Canada is a registered Canadian charity widely recognized as the pre-eminent authority on the bird-building collision issue.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Each year in Canada, around 25 million migratory birds die as a direct result of collisions with buildings.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We can only expect that number to grow unless we all work together to help mitigate local biodiversity loss through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urban development that considers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wildlife species.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For almost 30 years, FLAP Canada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has engaged millions of people with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dozens of campaigns and initiatives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with one goal: keep birds safe from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deadly collisions with buildings.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and FLAP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914400"/>
            <a:ext cx="177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https://flap.org/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3448050"/>
            <a:ext cx="42481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14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016913"/>
            <a:ext cx="5410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in a dense pattern, leaving no gaps more than 5 cm by 5 cm (2 inches by 2 inches). If gaps are any larger, birds may try to fly through them and still hit the window.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to the outside surface of the glass, NOT the inside. Reflections of trees or sky on the outside of the window may render any internal window markings invisible.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be of high contrast so that they stand out on the window. Markings with poor contrast, for example black dots on a very dark window, might not be noticed by birds.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Each marking should be no less than 6 mm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(1/4 inch) in diameter.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cover the entire surface of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the glass.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Preventing Birds Hitting Buildings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914401"/>
            <a:ext cx="3429000" cy="27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90600" y="6550223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https://flap.org/stop-birds-from-hitting-windows/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657600"/>
            <a:ext cx="3124200" cy="311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62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https://www.audubon.org/lights-out-program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https://www.audubon.org/news/four-decades-building-strike-records-point-super-collider-birds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https://www.darksky.org/light-pollution-poses-threat-to-migrating-birds/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https://flap.org/wp-content/uploads/2019/11/US-Fish-and-Wildlife-Best-Practices.pdf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3"/>
              </a:rPr>
              <a:t>https://www.nature.com/articles/s41598-018-21577-6.pdf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4"/>
              </a:rPr>
              <a:t>https://birdcast.info/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Migration: References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7948" y="1"/>
            <a:ext cx="1706052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Interpreting Dark Skies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838200"/>
            <a:ext cx="897398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 Sky Heritage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Stargazing, myths, constellations, loss of night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3"/>
              </a:rPr>
              <a:t>https://figuresinthesky.visualcinnamon.com/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4"/>
              </a:rPr>
              <a:t>https://stellarium.org/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https://www.lightpollutionmap.info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6"/>
              </a:rPr>
              <a:t>https://facstaff.bloomu.edu/mshepard/star_deck/star_deck_uses.htm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and Human </a:t>
            </a:r>
            <a:r>
              <a:rPr lang="en-US" sz="1600" b="1" dirty="0">
                <a:solidFill>
                  <a:srgbClr val="000000"/>
                </a:solidFill>
                <a:latin typeface="Centaur" panose="02030504050205020304" pitchFamily="18" charset="0"/>
              </a:rPr>
              <a:t>wellbeing (see </a:t>
            </a:r>
            <a:r>
              <a:rPr lang="en-US" sz="1600" b="1" dirty="0">
                <a:solidFill>
                  <a:srgbClr val="000000"/>
                </a:solidFill>
                <a:latin typeface="Centaur" panose="02030504050205020304" pitchFamily="18" charset="0"/>
                <a:hlinkClick r:id="rId7"/>
              </a:rPr>
              <a:t>https://</a:t>
            </a: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  <a:hlinkClick r:id="rId7"/>
              </a:rPr>
              <a:t>www.rasc.ca/lpa/resources</a:t>
            </a: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 the publicly accessible google-drive linked there)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Circadian Rhythm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Direct glare</a:t>
            </a:r>
            <a:b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at night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Impact on living beings: Birds and bird migration; Insects and pollinators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latin typeface="Centaur" pitchFamily="18" charset="0"/>
                <a:hlinkClick r:id="rId8"/>
              </a:rPr>
              <a:t>https://flap.org/</a:t>
            </a:r>
            <a:endParaRPr lang="en-US" sz="1600" dirty="0" smtClean="0">
              <a:latin typeface="Centaur" pitchFamily="18" charset="0"/>
            </a:endParaRPr>
          </a:p>
          <a:p>
            <a:pPr marL="914400" lvl="1" indent="-457200">
              <a:buFontTx/>
              <a:buAutoNum type="alphaLcParenR"/>
            </a:pPr>
            <a:r>
              <a:rPr lang="en-US" sz="1600" dirty="0" smtClean="0">
                <a:latin typeface="Centaur" pitchFamily="18" charset="0"/>
                <a:hlinkClick r:id="rId9"/>
              </a:rPr>
              <a:t>https://birdcast.info/</a:t>
            </a:r>
            <a:endParaRPr lang="en-US" sz="1600" dirty="0" smtClean="0">
              <a:latin typeface="Centaur" pitchFamily="18" charset="0"/>
            </a:endParaRPr>
          </a:p>
          <a:p>
            <a:pPr marL="914400" lvl="1" indent="-457200"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Centaur" panose="02030504050205020304" pitchFamily="18" charset="0"/>
                <a:hlinkClick r:id="rId10"/>
              </a:rPr>
              <a:t>https://www.lightsoutheartland.org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0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  <a:b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Light pollution versus </a:t>
            </a: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other forms of Pollution</a:t>
            </a:r>
          </a:p>
          <a:p>
            <a:pPr marL="971550" lvl="1" indent="-514350">
              <a:buAutoNum type="alphaLcParenR"/>
            </a:pPr>
            <a:r>
              <a:rPr lang="en-US" sz="16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Similarities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waste, carbon footprint, “bad neighbor”</a:t>
            </a:r>
          </a:p>
          <a:p>
            <a:pPr marL="971550" lvl="1" indent="-514350">
              <a:buAutoNum type="alphaLcParenR"/>
            </a:pPr>
            <a:r>
              <a:rPr lang="en-US" sz="16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Differences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expense, Local solutions, win-win for all parties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791437"/>
            <a:ext cx="6242804" cy="59300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94" y="635214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https://stellarium.org/</a:t>
            </a:r>
          </a:p>
        </p:txBody>
      </p:sp>
    </p:spTree>
    <p:extLst>
      <p:ext uri="{BB962C8B-B14F-4D97-AF65-F5344CB8AC3E}">
        <p14:creationId xmlns:p14="http://schemas.microsoft.com/office/powerpoint/2010/main" val="10809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62000"/>
            <a:ext cx="6248400" cy="5872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94" y="635214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https://stellarium.org/</a:t>
            </a:r>
          </a:p>
        </p:txBody>
      </p:sp>
    </p:spTree>
    <p:extLst>
      <p:ext uri="{BB962C8B-B14F-4D97-AF65-F5344CB8AC3E}">
        <p14:creationId xmlns:p14="http://schemas.microsoft.com/office/powerpoint/2010/main" val="4905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4912"/>
            <a:ext cx="9198750" cy="610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19938</TotalTime>
  <Words>3038</Words>
  <Application>Microsoft Office PowerPoint</Application>
  <PresentationFormat>On-screen Show (4:3)</PresentationFormat>
  <Paragraphs>339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Centaur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Natural Illumination Night and Day  Discussion topic 0: Discuss the value of darkness at night</vt:lpstr>
      <vt:lpstr>PowerPoint Presentation</vt:lpstr>
      <vt:lpstr>PowerPoint Presentation</vt:lpstr>
      <vt:lpstr>PowerPoint Presentation</vt:lpstr>
      <vt:lpstr>PowerPoint Presentation</vt:lpstr>
      <vt:lpstr>Create your own Constellations</vt:lpstr>
      <vt:lpstr>Blue Skies, Twilight, and  Darkness at Night</vt:lpstr>
      <vt:lpstr>Blue Skies, Twilight, and  Darkness at Night</vt:lpstr>
      <vt:lpstr>“Darkness” at night</vt:lpstr>
      <vt:lpstr>Natural Illumination Night and Day</vt:lpstr>
      <vt:lpstr>“Darkness” at night: Sky Glow</vt:lpstr>
      <vt:lpstr>https://www.lightpollutionmap.info/ </vt:lpstr>
      <vt:lpstr>Lighting Color</vt:lpstr>
      <vt:lpstr>PowerPoint Presentation</vt:lpstr>
      <vt:lpstr>Glare Bombs Galore: Truman Campus</vt:lpstr>
      <vt:lpstr>Light Intensity and Color are both important</vt:lpstr>
      <vt:lpstr>Color is important but check spectrum!</vt:lpstr>
      <vt:lpstr>Discussion Topic I Where and How would you include the impact of (“bad” and “good”) ALAN into your role as interpreter?</vt:lpstr>
      <vt:lpstr>Reducing Light Pollution</vt:lpstr>
      <vt:lpstr>What is Light Pollution? [ALAN = Artificial Light At Night]</vt:lpstr>
      <vt:lpstr>What is Light Pollution? [ALAN = Artificial Light At Night]</vt:lpstr>
      <vt:lpstr>PowerPoint Presentation</vt:lpstr>
      <vt:lpstr>How to combat Light Pollution?</vt:lpstr>
      <vt:lpstr>What Questions do you have about lighting solutions? </vt:lpstr>
      <vt:lpstr>Discussion Topic II What immediate solutions would you recommend to others and/or to your own organization vis-à-vis nighttime lighting?</vt:lpstr>
      <vt:lpstr>Why Combat ALAN? Or How does bad lighting affect living beings? </vt:lpstr>
      <vt:lpstr>Why Combat Light Pollution?</vt:lpstr>
      <vt:lpstr>Why combat Light Pollution? The Circadian Rhythm</vt:lpstr>
      <vt:lpstr>The Circadian Rhythm</vt:lpstr>
      <vt:lpstr>ALAN and Humans</vt:lpstr>
      <vt:lpstr>ALAN and Humans</vt:lpstr>
      <vt:lpstr>PowerPoint Presentation</vt:lpstr>
      <vt:lpstr>PowerPoint Presentation</vt:lpstr>
      <vt:lpstr>PowerPoint Presentation</vt:lpstr>
      <vt:lpstr>PowerPoint Presentation</vt:lpstr>
      <vt:lpstr>Light Pollution, Moon Phase, Clouds</vt:lpstr>
      <vt:lpstr>PowerPoint Presentation</vt:lpstr>
      <vt:lpstr>PowerPoint Presentation</vt:lpstr>
      <vt:lpstr>PowerPoint Presentation</vt:lpstr>
      <vt:lpstr>ALAN and Insects</vt:lpstr>
      <vt:lpstr>Light “pollution” versus Other forms of pollution (Air, Water, etc.)</vt:lpstr>
      <vt:lpstr>ALAN &amp; Habitat Disturbance  Observations</vt:lpstr>
      <vt:lpstr>ALAN &amp; Habitat Disturbance  Observations</vt:lpstr>
      <vt:lpstr>PowerPoint Presentation</vt:lpstr>
      <vt:lpstr>PowerPoint Presentation</vt:lpstr>
      <vt:lpstr>PowerPoint Presentation</vt:lpstr>
      <vt:lpstr>PowerPoint Presentation</vt:lpstr>
      <vt:lpstr>Discussion Topic III Discuss the value of darkness at night.  List of Actions YOU intend to take to protect this darkness</vt:lpstr>
      <vt:lpstr>PowerPoint Presentation</vt:lpstr>
      <vt:lpstr>PowerPoint Presentation</vt:lpstr>
      <vt:lpstr>ALAN and Moon Phase Sky Brightness Measurements</vt:lpstr>
      <vt:lpstr>ALAN and Moon Phase</vt:lpstr>
      <vt:lpstr>Birds at Night (Horton et al., 2019)</vt:lpstr>
      <vt:lpstr>Birds at Night (Horton et al., 2019)</vt:lpstr>
      <vt:lpstr>What can I do?</vt:lpstr>
      <vt:lpstr>What can I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So Starry, Starry Night –  Quantifying and Combating Light Pollution</dc:title>
  <dc:creator>Michelle</dc:creator>
  <cp:lastModifiedBy>user</cp:lastModifiedBy>
  <cp:revision>328</cp:revision>
  <dcterms:created xsi:type="dcterms:W3CDTF">2006-08-16T00:00:00Z</dcterms:created>
  <dcterms:modified xsi:type="dcterms:W3CDTF">2023-09-13T14:25:41Z</dcterms:modified>
</cp:coreProperties>
</file>